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3771" r:id="rId5"/>
  </p:sldMasterIdLst>
  <p:notesMasterIdLst>
    <p:notesMasterId r:id="rId13"/>
  </p:notesMasterIdLst>
  <p:handoutMasterIdLst>
    <p:handoutMasterId r:id="rId14"/>
  </p:handoutMasterIdLst>
  <p:sldIdLst>
    <p:sldId id="303" r:id="rId6"/>
    <p:sldId id="795" r:id="rId7"/>
    <p:sldId id="909" r:id="rId8"/>
    <p:sldId id="810" r:id="rId9"/>
    <p:sldId id="911" r:id="rId10"/>
    <p:sldId id="912" r:id="rId11"/>
    <p:sldId id="91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4" autoAdjust="0"/>
    <p:restoredTop sz="97097" autoAdjust="0"/>
  </p:normalViewPr>
  <p:slideViewPr>
    <p:cSldViewPr snapToGrid="0">
      <p:cViewPr varScale="1">
        <p:scale>
          <a:sx n="97" d="100"/>
          <a:sy n="97" d="100"/>
        </p:scale>
        <p:origin x="811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349" y="-5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4/28/2024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4/28/2024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861E5C7-3C36-45A7-AE14-A729CEED507B}"/>
              </a:ext>
            </a:extLst>
          </p:cNvPr>
          <p:cNvSpPr txBox="1">
            <a:spLocks noRot="1" noChangeAspect="1" noChangeArrowheads="1" noTextEdit="1"/>
          </p:cNvSpPr>
          <p:nvPr/>
        </p:nvSpPr>
        <p:spPr bwMode="auto">
          <a:xfrm>
            <a:off x="906463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S2-2405629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– 19 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April, 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Changsha, China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S2-2401662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#160-AH-e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– 29 January, 2024, E-meeting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257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7650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426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 15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 –  Apr 19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WG2#160-AH-e</a:t>
            </a:r>
            <a:r>
              <a:rPr lang="en-GB" altLang="de-DE" sz="1200" baseline="0" dirty="0">
                <a:solidFill>
                  <a:schemeClr val="bg1"/>
                </a:solidFill>
              </a:rPr>
              <a:t>  January,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93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FS_AmbientIoT</a:t>
            </a:r>
            <a:r>
              <a:rPr lang="en-US" altLang="de-DE" sz="3600" b="1" kern="0" dirty="0"/>
              <a:t>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Runze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Zhou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(Huawei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), Fei Lu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(OPPO)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(Rapporteurs)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Overall progress in SA2#162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In total 16 papers are agreed,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12 new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solution update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abbreviation “RFID”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v0.3.0 is available, including 24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Several solutions have EN/note, need coordination with RAN,</a:t>
            </a:r>
            <a:r>
              <a:rPr lang="zh-CN" altLang="en-US" sz="1400" dirty="0">
                <a:solidFill>
                  <a:prstClr val="black"/>
                </a:solidFill>
                <a:sym typeface="+mn-ea"/>
              </a:rPr>
              <a:t> </a:t>
            </a: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SA3 and SA5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 in </a:t>
            </a:r>
            <a:r>
              <a:rPr lang="en-US" altLang="ko-KR" sz="1400" dirty="0"/>
              <a:t>SA2#163</a:t>
            </a:r>
            <a:r>
              <a:rPr lang="en-US" altLang="ko-KR" sz="1400" kern="0" dirty="0"/>
              <a:t> meeting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129247"/>
              </p:ext>
            </p:extLst>
          </p:nvPr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-&gt; 45%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121440" y="5790985"/>
            <a:ext cx="8554481" cy="61434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In total 11.5 TUs for Study Phase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Check in TSG#106 (Dec’24) for further Ambient IoT work taking into account RAN Ambient IoT progress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00166" y="70902"/>
            <a:ext cx="7157602" cy="433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400" b="1" kern="0" dirty="0" err="1"/>
              <a:t>FS_AmbientIoT</a:t>
            </a:r>
            <a:r>
              <a:rPr lang="en-US" altLang="de-DE" sz="2400" b="1" kern="0" dirty="0"/>
              <a:t> Work plan</a:t>
            </a:r>
            <a:endParaRPr lang="en-US" sz="2800" kern="0" dirty="0"/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4A821C18-04E8-42F6-9062-D170D9BAD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96590"/>
              </p:ext>
            </p:extLst>
          </p:nvPr>
        </p:nvGraphicFramePr>
        <p:xfrm>
          <a:off x="121440" y="504497"/>
          <a:ext cx="8913975" cy="523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5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SA2</a:t>
                      </a:r>
                      <a:r>
                        <a:rPr lang="en-US" sz="1200" b="0" baseline="0" dirty="0">
                          <a:highlight>
                            <a:srgbClr val="C0C0C0"/>
                          </a:highlight>
                        </a:rPr>
                        <a:t> E-</a:t>
                      </a:r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highlight>
                            <a:srgbClr val="C0C0C0"/>
                          </a:highlight>
                        </a:rPr>
                        <a:t>TR skeleton, scope, architectural assumptions/requirements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>
                          <a:highlight>
                            <a:srgbClr val="C0C0C0"/>
                          </a:highlight>
                        </a:rPr>
                        <a:t>Start and complete key issue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(only for information)Solutions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highlight>
                            <a:srgbClr val="C0C0C0"/>
                          </a:highlight>
                        </a:rPr>
                        <a:t>Start solutions discussions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highlight>
                            <a:srgbClr val="C0C0C0"/>
                          </a:highlight>
                        </a:rPr>
                        <a:t>key issue update to address the ENs can be considered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i="1" dirty="0">
                          <a:highlight>
                            <a:srgbClr val="C0C0C0"/>
                          </a:highlight>
                        </a:rPr>
                        <a:t>NOTE: </a:t>
                      </a:r>
                      <a:r>
                        <a:rPr lang="en-US" altLang="de-DE" sz="1200" i="1" dirty="0">
                          <a:highlight>
                            <a:srgbClr val="C0C0C0"/>
                          </a:highlight>
                        </a:rPr>
                        <a:t>no new key issue proposal will be considered </a:t>
                      </a:r>
                      <a:endParaRPr lang="en-US" altLang="zh-CN" sz="1200" i="1" dirty="0">
                        <a:highlight>
                          <a:srgbClr val="C0C0C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highlight>
                            <a:srgbClr val="C0C0C0"/>
                          </a:highlight>
                        </a:rPr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C0C0C0"/>
                          </a:highlight>
                        </a:rPr>
                        <a:t>Continue solutions</a:t>
                      </a:r>
                      <a:r>
                        <a:rPr lang="en-US" sz="1200" baseline="0" dirty="0">
                          <a:highlight>
                            <a:srgbClr val="C0C0C0"/>
                          </a:highlight>
                        </a:rPr>
                        <a:t>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Continue solutions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Aug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 and complete solutions discussions (preferably last time for solution update)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evaluation/conclusion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NOTE 1: Whether the TR can already be closed for new solutions will be checked after the May meeting.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NOTE 2: All solutions, including new solution submitted in Aug meeting, should be finalized for evaluation after Aug meeting.</a:t>
                      </a:r>
                      <a:endParaRPr lang="en-US" sz="1400" kern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7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Oct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Evaluation/conclusions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9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/>
                        <a:t>Nov 2024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Evaluation/conclusions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3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5032" y="2194370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SA2#160AH-e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SA2#160AH-e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Study started with SA2#160AH-e.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23.700-13 v0.1.0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40 </a:t>
            </a:r>
            <a:r>
              <a:rPr lang="en-US" altLang="de-DE" sz="1400" dirty="0" err="1"/>
              <a:t>TDocs</a:t>
            </a:r>
            <a:r>
              <a:rPr lang="en-US" altLang="de-DE" sz="1400" dirty="0"/>
              <a:t> were submitted and 22 </a:t>
            </a:r>
            <a:r>
              <a:rPr lang="en-US" altLang="de-DE" sz="1400" dirty="0" err="1"/>
              <a:t>Tdocs</a:t>
            </a:r>
            <a:r>
              <a:rPr lang="en-US" altLang="de-DE" sz="1400" dirty="0"/>
              <a:t> could not be handled due to TU budget/quota.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The contents of the not handled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for new key issues were also considered in the discussion of the e-meeting.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8 </a:t>
            </a:r>
            <a:r>
              <a:rPr lang="en-US" altLang="de-DE" sz="1400" dirty="0" err="1"/>
              <a:t>pCRs</a:t>
            </a:r>
            <a:r>
              <a:rPr lang="en-US" altLang="de-DE" sz="1400" dirty="0"/>
              <a:t> for TR skeleton, Scope, Terms, Architecture Assumptions/Requirements, </a:t>
            </a:r>
            <a:r>
              <a:rPr lang="en-US" altLang="zh-CN" sz="1400" dirty="0">
                <a:cs typeface="+mn-ea"/>
              </a:rPr>
              <a:t>3 Key Issues </a:t>
            </a:r>
            <a:r>
              <a:rPr lang="en-US" altLang="zh-CN" sz="1400" dirty="0">
                <a:cs typeface="+mn-ea"/>
                <a:sym typeface="+mn-ea"/>
              </a:rPr>
              <a:t>to cover the WTs in the SID </a:t>
            </a:r>
            <a:r>
              <a:rPr lang="en-US" altLang="zh-CN" sz="1400" dirty="0">
                <a:cs typeface="+mn-ea"/>
              </a:rPr>
              <a:t>have been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Key issue discussion has been finalized with two ENs(reference of the RAN TR to be updated, term name of </a:t>
            </a:r>
            <a:r>
              <a:rPr lang="zh-CN" altLang="en-US" sz="1400" dirty="0"/>
              <a:t>“</a:t>
            </a:r>
            <a:r>
              <a:rPr lang="en-US" altLang="de-DE" sz="1400" dirty="0"/>
              <a:t>inventory</a:t>
            </a:r>
            <a:r>
              <a:rPr lang="zh-CN" altLang="en-US" sz="1400" dirty="0"/>
              <a:t>”</a:t>
            </a:r>
            <a:r>
              <a:rPr lang="en-US" altLang="de-DE" sz="1400" dirty="0"/>
              <a:t> and </a:t>
            </a:r>
            <a:r>
              <a:rPr lang="zh-CN" altLang="en-US" sz="1400" dirty="0"/>
              <a:t>“</a:t>
            </a:r>
            <a:r>
              <a:rPr lang="en-US" altLang="de-DE" sz="1400" dirty="0"/>
              <a:t>command</a:t>
            </a:r>
            <a:r>
              <a:rPr lang="zh-CN" altLang="en-US" sz="1400" dirty="0"/>
              <a:t>”</a:t>
            </a:r>
            <a:r>
              <a:rPr lang="en-US" altLang="de-DE" sz="1400" dirty="0"/>
              <a:t> to be given).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future</a:t>
            </a:r>
            <a:r>
              <a:rPr lang="zh-CN" altLang="en-US" sz="1400" dirty="0"/>
              <a:t> </a:t>
            </a:r>
            <a:r>
              <a:rPr lang="en-US" altLang="zh-CN" sz="1400" dirty="0"/>
              <a:t>meetings,</a:t>
            </a:r>
            <a:r>
              <a:rPr lang="zh-CN" altLang="en-US" sz="1400" dirty="0"/>
              <a:t> </a:t>
            </a:r>
            <a:r>
              <a:rPr lang="en-US" altLang="de-DE" sz="1400" dirty="0"/>
              <a:t>key issue update to address the ENs can be considered, but no new key issue proposal will be considered.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/>
              <a:t>Start solution discussions for agreed Key Issues in next meeting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5462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SA2#161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SA#102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skeleton, Scope, Terms, Architecture Assumptions and Requirements are agreed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 key issues are agreed and no new key issue will be considered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12 solutions are agreed and documented in the TR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v0.2.0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 in </a:t>
            </a:r>
            <a:r>
              <a:rPr lang="en-US" altLang="ko-KR" sz="1400" dirty="0"/>
              <a:t>SA2#162</a:t>
            </a:r>
            <a:r>
              <a:rPr lang="en-US" altLang="ko-KR" sz="1400" kern="0" dirty="0"/>
              <a:t> meeting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13% -&gt;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76465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at SA#103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33710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SA#102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skeleton, Scope, Terms, Architecture Assumptions and Requirements are agreed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 key issues are agreed and no new key issue will be considered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12 solutions are agreed and documented in the TR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v0.2.0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03201"/>
              </p:ext>
            </p:extLst>
          </p:nvPr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13% -&gt;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367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09cef1fd-e61b-4dbf-b745-21988b13f978"/>
    <ds:schemaRef ds:uri="http://www.w3.org/XML/1998/namespace"/>
    <ds:schemaRef ds:uri="dcc30912-d230-4cc2-b11f-bb5ca2a6b6f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3150</TotalTime>
  <Words>767</Words>
  <Application>Microsoft Office PowerPoint</Application>
  <PresentationFormat>全屏显示(4:3)</PresentationFormat>
  <Paragraphs>160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1_Office Theme</vt:lpstr>
      <vt:lpstr>FS_AmbientIoT Status Report</vt:lpstr>
      <vt:lpstr>FS_AmbientIoT Status after SA2#162</vt:lpstr>
      <vt:lpstr>PowerPoint 演示文稿</vt:lpstr>
      <vt:lpstr>BACKUP</vt:lpstr>
      <vt:lpstr>FS_AmbientIoT Status after SA2#160AH-e</vt:lpstr>
      <vt:lpstr>FS_AmbientIoT Status after SA2#161</vt:lpstr>
      <vt:lpstr>FS_AmbientIoT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2014</cp:revision>
  <dcterms:created xsi:type="dcterms:W3CDTF">2008-08-30T09:32:10Z</dcterms:created>
  <dcterms:modified xsi:type="dcterms:W3CDTF">2024-04-28T03:32:25Z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0x0101003A08C6E7E0CB5C40B3C0F55B9E8294C3</vt:lpwstr>
  </property>
  <property fmtid="{D5CDD505-2E9C-101B-9397-08002B2CF9AE}" pid="9" name="MSIP_Label_cf20372f-9ab3-4551-9149-9f9b12e2c27e_Enabled">
    <vt:lpwstr>true</vt:lpwstr>
  </property>
  <property fmtid="{D5CDD505-2E9C-101B-9397-08002B2CF9AE}" pid="10" name="MSIP_Label_cf20372f-9ab3-4551-9149-9f9b12e2c27e_SetDate">
    <vt:lpwstr>2023-09-04T08:35:13Z</vt:lpwstr>
  </property>
  <property fmtid="{D5CDD505-2E9C-101B-9397-08002B2CF9AE}" pid="11" name="MSIP_Label_cf20372f-9ab3-4551-9149-9f9b12e2c27e_Method">
    <vt:lpwstr>Privileged</vt:lpwstr>
  </property>
  <property fmtid="{D5CDD505-2E9C-101B-9397-08002B2CF9AE}" pid="12" name="MSIP_Label_cf20372f-9ab3-4551-9149-9f9b12e2c27e_Name">
    <vt:lpwstr>DIS OPEN</vt:lpwstr>
  </property>
  <property fmtid="{D5CDD505-2E9C-101B-9397-08002B2CF9AE}" pid="13" name="MSIP_Label_cf20372f-9ab3-4551-9149-9f9b12e2c27e_SiteId">
    <vt:lpwstr>6e603289-5e46-4e26-ac7c-03a85420a9a5</vt:lpwstr>
  </property>
  <property fmtid="{D5CDD505-2E9C-101B-9397-08002B2CF9AE}" pid="14" name="MSIP_Label_cf20372f-9ab3-4551-9149-9f9b12e2c27e_ActionId">
    <vt:lpwstr>6ff34d0e-ee55-4bcf-b7be-adf1b7050f61</vt:lpwstr>
  </property>
  <property fmtid="{D5CDD505-2E9C-101B-9397-08002B2CF9AE}" pid="15" name="MSIP_Label_cf20372f-9ab3-4551-9149-9f9b12e2c27e_ContentBits">
    <vt:lpwstr>0</vt:lpwstr>
  </property>
  <property fmtid="{D5CDD505-2E9C-101B-9397-08002B2CF9AE}" pid="16" name="_2015_ms_pID_725343">
    <vt:lpwstr>(3)hsfKC78f8Tj0+XrSoKEbplJaTQZ4aMPvcVpnvTO26+yXO3mpIZrJ3CCSQ0E7GcPEgFaHsz6k
mX+FSuoutVAw4elnOLFAovKhZsueGLdEMxgmFfZ0TEeSOnAiTbAwRRKo0hhI7iX2grdt216Y
Pf3fcfrFogmbzTwiW+asUU62HzrjclXP5ymP/Uyo3+ZdoksmoSVilDieVp9aVyYJVTew/342
YElyKuVetB4/lV2sKZ</vt:lpwstr>
  </property>
  <property fmtid="{D5CDD505-2E9C-101B-9397-08002B2CF9AE}" pid="17" name="_2015_ms_pID_7253431">
    <vt:lpwstr>hvk73ReNpIxkU7RipSJx9qh55cgD78NiZfT3rflf8nbPV6vZ9Qt1/J
6MfK/m3SPi6M9QV6fKoEE9+t64wRcbHK1lTnUOQF83WwYPva32mHQUQJsGqY8eUT26EJg4XP
XVbJS+ml/0rq9CTwa6P/OkYrZMHmNjrCjhBeiYEn0+9Abo/PNJ7DjnsjGTIXUX7P21n1/sN8
zoBpawAogHI7GrX/pyV/1iZq40+CeECsjLE4</vt:lpwstr>
  </property>
  <property fmtid="{D5CDD505-2E9C-101B-9397-08002B2CF9AE}" pid="18" name="_2015_ms_pID_7253432">
    <vt:lpwstr>eFTzBwQogxnO6SigFRJhSYw=</vt:lpwstr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1713757003</vt:lpwstr>
  </property>
</Properties>
</file>