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  <p:sldMasterId id="2147483771" r:id="rId5"/>
  </p:sldMasterIdLst>
  <p:notesMasterIdLst>
    <p:notesMasterId r:id="rId13"/>
  </p:notesMasterIdLst>
  <p:handoutMasterIdLst>
    <p:handoutMasterId r:id="rId14"/>
  </p:handoutMasterIdLst>
  <p:sldIdLst>
    <p:sldId id="303" r:id="rId6"/>
    <p:sldId id="795" r:id="rId7"/>
    <p:sldId id="909" r:id="rId8"/>
    <p:sldId id="810" r:id="rId9"/>
    <p:sldId id="911" r:id="rId10"/>
    <p:sldId id="912" r:id="rId11"/>
    <p:sldId id="910" r:id="rId12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634" autoAdjust="0"/>
    <p:restoredTop sz="97097" autoAdjust="0"/>
  </p:normalViewPr>
  <p:slideViewPr>
    <p:cSldViewPr snapToGrid="0">
      <p:cViewPr varScale="1">
        <p:scale>
          <a:sx n="97" d="100"/>
          <a:sy n="97" d="100"/>
        </p:scale>
        <p:origin x="811" y="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>
        <p:scale>
          <a:sx n="150" d="100"/>
          <a:sy n="150" d="100"/>
        </p:scale>
        <p:origin x="1349" y="-56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4/26/2024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4/26/2024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B861E5C7-3C36-45A7-AE14-A729CEED507B}"/>
              </a:ext>
            </a:extLst>
          </p:cNvPr>
          <p:cNvSpPr txBox="1">
            <a:spLocks noRot="1" noChangeAspect="1" noChangeArrowheads="1" noTextEdit="1"/>
          </p:cNvSpPr>
          <p:nvPr/>
        </p:nvSpPr>
        <p:spPr bwMode="auto">
          <a:xfrm>
            <a:off x="906463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4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2087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85842" y="294367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S2-2405629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#162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– 19  </a:t>
            </a:r>
            <a:r>
              <a:rPr lang="en-US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April, 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2024, Changsha, China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085842" y="294367"/>
            <a:ext cx="1940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S2-2401662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</a:t>
            </a:r>
            <a:r>
              <a:rPr lang="de-DE"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#160-AH-e</a:t>
            </a:r>
            <a:endParaRPr lang="de-DE" sz="1400" b="1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r>
              <a:rPr lang="en-GB" altLang="zh-CN" sz="1400" b="1" kern="120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22 – 29 January, 2024, E-meeting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442573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07650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004261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WG2#162</a:t>
            </a:r>
            <a:r>
              <a:rPr lang="en-GB" altLang="de-DE" sz="1200" baseline="0" dirty="0">
                <a:solidFill>
                  <a:schemeClr val="bg1"/>
                </a:solidFill>
              </a:rPr>
              <a:t>  Apr 15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  –  Apr 19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WG2#160-AH-e</a:t>
            </a:r>
            <a:r>
              <a:rPr lang="en-GB" altLang="de-DE" sz="1200" baseline="0" dirty="0">
                <a:solidFill>
                  <a:schemeClr val="bg1"/>
                </a:solidFill>
              </a:rPr>
              <a:t>  January,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935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 err="1"/>
              <a:t>FS_AmbientIoT</a:t>
            </a:r>
            <a:r>
              <a:rPr lang="en-US" altLang="de-DE" sz="3600" b="1" kern="0" dirty="0"/>
              <a:t> Status Report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Runze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 Zhou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(Huawei</a:t>
            </a: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</a:rPr>
              <a:t>), Fei Lu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(OPPO)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(Rapporteurs)</a:t>
            </a:r>
            <a:endParaRPr lang="en-GB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333082" cy="632637"/>
          </a:xfrm>
        </p:spPr>
        <p:txBody>
          <a:bodyPr/>
          <a:lstStyle/>
          <a:p>
            <a:pPr algn="l"/>
            <a:r>
              <a:rPr lang="en-US" altLang="de-DE" b="1" dirty="0" err="1"/>
              <a:t>FS_AmbientIoT</a:t>
            </a:r>
            <a:r>
              <a:rPr lang="en-US" altLang="de-DE" b="1" dirty="0"/>
              <a:t> Status after SA2#162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90" y="2189618"/>
            <a:ext cx="8552314" cy="406959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Overall progress in SA2#162</a:t>
            </a:r>
            <a:endParaRPr lang="de-DE" altLang="ko-KR" sz="1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In total 16 papers are agreed, including: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12 new solutions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3 solution update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/>
              <a:t>1 new abbreviation “RFID”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TR 23.700-13 v0.3.0 is available, including 24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400" dirty="0">
              <a:highlight>
                <a:srgbClr val="FFFF00"/>
              </a:highlight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>
                <a:solidFill>
                  <a:prstClr val="black"/>
                </a:solidFill>
                <a:sym typeface="+mn-ea"/>
              </a:rPr>
              <a:t>Several solutions have EN/note, need coordination with RAN,</a:t>
            </a:r>
            <a:r>
              <a:rPr lang="zh-CN" altLang="en-US" sz="1400" dirty="0">
                <a:solidFill>
                  <a:prstClr val="black"/>
                </a:solidFill>
                <a:sym typeface="+mn-ea"/>
              </a:rPr>
              <a:t> </a:t>
            </a:r>
            <a:r>
              <a:rPr lang="en-US" altLang="de-DE" sz="1400" dirty="0">
                <a:solidFill>
                  <a:prstClr val="black"/>
                </a:solidFill>
                <a:sym typeface="+mn-ea"/>
              </a:rPr>
              <a:t>SA3 and SA5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>
                <a:solidFill>
                  <a:prstClr val="black"/>
                </a:solidFill>
                <a:sym typeface="+mn-ea"/>
              </a:rPr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6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dirty="0"/>
              <a:t>Continue</a:t>
            </a:r>
            <a:r>
              <a:rPr lang="en-US" altLang="ko-KR" sz="1400" kern="0" dirty="0"/>
              <a:t> solution discussions</a:t>
            </a:r>
            <a:r>
              <a:rPr lang="en-US" altLang="de-DE" sz="1400" dirty="0"/>
              <a:t>( last time for new solution proposal) </a:t>
            </a:r>
            <a:r>
              <a:rPr lang="en-US" altLang="ko-KR" sz="1400" kern="0" dirty="0"/>
              <a:t>in </a:t>
            </a:r>
            <a:r>
              <a:rPr lang="en-US" altLang="ko-KR" sz="1400" dirty="0"/>
              <a:t>SA2#163</a:t>
            </a:r>
            <a:r>
              <a:rPr lang="en-US" altLang="ko-KR" sz="1400" kern="0" dirty="0"/>
              <a:t> meeting</a:t>
            </a: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4129247"/>
              </p:ext>
            </p:extLst>
          </p:nvPr>
        </p:nvGraphicFramePr>
        <p:xfrm>
          <a:off x="359996" y="1257007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/>
                        <a:t>FS_AmbientIoT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Architecture support of Ambient power-enabled Internet of Things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25% -&gt; 45%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Dec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SP-231803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1020071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32168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7">
            <a:extLst>
              <a:ext uri="{FF2B5EF4-FFF2-40B4-BE49-F238E27FC236}">
                <a16:creationId xmlns:a16="http://schemas.microsoft.com/office/drawing/2014/main" id="{DF1840B9-5A65-4E28-9D05-6670B7583CB2}"/>
              </a:ext>
            </a:extLst>
          </p:cNvPr>
          <p:cNvSpPr txBox="1">
            <a:spLocks/>
          </p:cNvSpPr>
          <p:nvPr/>
        </p:nvSpPr>
        <p:spPr>
          <a:xfrm>
            <a:off x="121440" y="5869815"/>
            <a:ext cx="8554481" cy="614345"/>
          </a:xfrm>
          <a:prstGeom prst="rect">
            <a:avLst/>
          </a:prstGeom>
        </p:spPr>
        <p:txBody>
          <a:bodyPr/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In total 11.5 TUs for Study Phase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CN" sz="1400" kern="0" dirty="0"/>
              <a:t>Check in TSG#106 (Dec’24) for further Ambient IoT work taking into account RAN Ambient IoT progress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9F54C7A-8190-69C7-1325-6C27553C398B}"/>
              </a:ext>
            </a:extLst>
          </p:cNvPr>
          <p:cNvSpPr txBox="1">
            <a:spLocks/>
          </p:cNvSpPr>
          <p:nvPr/>
        </p:nvSpPr>
        <p:spPr bwMode="auto">
          <a:xfrm>
            <a:off x="294759" y="184635"/>
            <a:ext cx="7157602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 err="1"/>
              <a:t>FS_AmbientIoT</a:t>
            </a:r>
            <a:r>
              <a:rPr lang="en-US" altLang="de-DE" sz="2800" b="1" kern="0" dirty="0"/>
              <a:t> Work plan</a:t>
            </a:r>
            <a:endParaRPr lang="en-US" kern="0" dirty="0"/>
          </a:p>
        </p:txBody>
      </p:sp>
      <p:graphicFrame>
        <p:nvGraphicFramePr>
          <p:cNvPr id="6" name="Table 1">
            <a:extLst>
              <a:ext uri="{FF2B5EF4-FFF2-40B4-BE49-F238E27FC236}">
                <a16:creationId xmlns:a16="http://schemas.microsoft.com/office/drawing/2014/main" id="{4A821C18-04E8-42F6-9062-D170D9BAD9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787082"/>
              </p:ext>
            </p:extLst>
          </p:nvPr>
        </p:nvGraphicFramePr>
        <p:xfrm>
          <a:off x="121440" y="1060438"/>
          <a:ext cx="8913975" cy="4780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3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61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95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highlight>
                            <a:srgbClr val="C0C0C0"/>
                          </a:highlight>
                        </a:rPr>
                        <a:t>SA2</a:t>
                      </a:r>
                      <a:r>
                        <a:rPr lang="en-US" sz="1400" b="0" baseline="0" dirty="0">
                          <a:highlight>
                            <a:srgbClr val="C0C0C0"/>
                          </a:highlight>
                        </a:rPr>
                        <a:t> E-</a:t>
                      </a:r>
                      <a:r>
                        <a:rPr lang="en-US" sz="1400" b="0" dirty="0">
                          <a:highlight>
                            <a:srgbClr val="C0C0C0"/>
                          </a:highlight>
                        </a:rPr>
                        <a:t>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highlight>
                            <a:srgbClr val="C0C0C0"/>
                          </a:highlight>
                        </a:rPr>
                        <a:t>Jan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C0C0C0"/>
                          </a:highlight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C0C0C0"/>
                          </a:highlight>
                        </a:rPr>
                        <a:t>0.5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dirty="0">
                          <a:highlight>
                            <a:srgbClr val="C0C0C0"/>
                          </a:highlight>
                        </a:rPr>
                        <a:t>TR skeleton, scope, architectural assumptions/requirements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1400" dirty="0">
                          <a:highlight>
                            <a:srgbClr val="C0C0C0"/>
                          </a:highlight>
                        </a:rPr>
                        <a:t>Start and complete key issue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highlight>
                            <a:srgbClr val="C0C0C0"/>
                          </a:highlight>
                        </a:rPr>
                        <a:t>(only for information)Solutions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highlight>
                            <a:srgbClr val="C0C0C0"/>
                          </a:highlight>
                        </a:rPr>
                        <a:t>SA2#161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highlight>
                            <a:srgbClr val="C0C0C0"/>
                          </a:highlight>
                        </a:rPr>
                        <a:t>Feb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C0C0C0"/>
                          </a:highligh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C0C0C0"/>
                          </a:highligh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>
                          <a:highlight>
                            <a:srgbClr val="C0C0C0"/>
                          </a:highlight>
                        </a:rPr>
                        <a:t>Start solutions discussions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dirty="0">
                          <a:highlight>
                            <a:srgbClr val="C0C0C0"/>
                          </a:highlight>
                        </a:rPr>
                        <a:t>key issue update to address the ENs can be considered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altLang="zh-CN" sz="1400" i="1" dirty="0">
                          <a:highlight>
                            <a:srgbClr val="C0C0C0"/>
                          </a:highlight>
                        </a:rPr>
                        <a:t>NOTE: </a:t>
                      </a:r>
                      <a:r>
                        <a:rPr lang="en-US" altLang="de-DE" sz="1400" i="1" dirty="0">
                          <a:highlight>
                            <a:srgbClr val="C0C0C0"/>
                          </a:highlight>
                        </a:rPr>
                        <a:t>no new key issue proposal will be considered </a:t>
                      </a:r>
                      <a:endParaRPr lang="en-US" altLang="zh-CN" sz="1400" i="1" dirty="0">
                        <a:highlight>
                          <a:srgbClr val="C0C0C0"/>
                        </a:highlight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highlight>
                            <a:srgbClr val="C0C0C0"/>
                          </a:highlight>
                        </a:rPr>
                        <a:t>SA2#162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highlight>
                            <a:srgbClr val="C0C0C0"/>
                          </a:highlight>
                        </a:rPr>
                        <a:t>Apr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C0C0C0"/>
                          </a:highligh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C0C0C0"/>
                          </a:highligh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highlight>
                            <a:srgbClr val="C0C0C0"/>
                          </a:highlight>
                        </a:rPr>
                        <a:t>Continue solutions</a:t>
                      </a:r>
                      <a:r>
                        <a:rPr lang="en-US" sz="1400" baseline="0" dirty="0">
                          <a:highlight>
                            <a:srgbClr val="C0C0C0"/>
                          </a:highlight>
                        </a:rPr>
                        <a:t> discussions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highlight>
                            <a:srgbClr val="FFFF00"/>
                          </a:highlight>
                        </a:rPr>
                        <a:t>SA2#163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highlight>
                            <a:srgbClr val="FFFF00"/>
                          </a:highlight>
                        </a:rPr>
                        <a:t>May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highlight>
                            <a:srgbClr val="FFFF00"/>
                          </a:highlight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highlight>
                          <a:srgbClr val="FFFF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highlight>
                            <a:srgbClr val="FFFF00"/>
                          </a:highlight>
                        </a:rPr>
                        <a:t>Continue solutions discussions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/>
                        <a:t>SA2#164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Aug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Continue and complete solutions discussions (preferably last time for solution update)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evaluation/conclusion</a:t>
                      </a:r>
                    </a:p>
                    <a:p>
                      <a:pPr marL="0" indent="0" algn="l" defTabSz="914400" rtl="0" eaLnBrk="1" latinLnBrk="0" hangingPunct="1">
                        <a:buFont typeface="Arial" panose="020B0604020202020204" pitchFamily="34" charset="0"/>
                        <a:buNone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NOTE: need for new solutions will be checked after May meeting.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374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/>
                        <a:t>SA2#165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/>
                        <a:t>Oct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Evaluation/conclusions</a:t>
                      </a:r>
                      <a:endParaRPr 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192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0" dirty="0"/>
                        <a:t>SA2#166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/>
                        <a:t>Nov 2024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Evaluation/conclusions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9038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11.5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4665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95032" y="2194370"/>
            <a:ext cx="5566488" cy="257293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sz="36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BACKUP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656168095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333082" cy="632637"/>
          </a:xfrm>
        </p:spPr>
        <p:txBody>
          <a:bodyPr/>
          <a:lstStyle/>
          <a:p>
            <a:pPr algn="l"/>
            <a:r>
              <a:rPr lang="en-US" altLang="de-DE" b="1" dirty="0" err="1"/>
              <a:t>FS_AmbientIoT</a:t>
            </a:r>
            <a:r>
              <a:rPr lang="en-US" altLang="de-DE" b="1" dirty="0"/>
              <a:t> Status after SA2#160AH-e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90" y="2189618"/>
            <a:ext cx="8552314" cy="406959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Progress since SA2#160AH-e</a:t>
            </a:r>
            <a:endParaRPr lang="de-DE" altLang="ko-KR" sz="1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Study started with SA2#160AH-e.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kern="0" dirty="0"/>
              <a:t>TR 23.700-13 v0.1.0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40 </a:t>
            </a:r>
            <a:r>
              <a:rPr lang="en-US" altLang="de-DE" sz="1400" dirty="0" err="1"/>
              <a:t>TDocs</a:t>
            </a:r>
            <a:r>
              <a:rPr lang="en-US" altLang="de-DE" sz="1400" dirty="0"/>
              <a:t> were submitted and 22 </a:t>
            </a:r>
            <a:r>
              <a:rPr lang="en-US" altLang="de-DE" sz="1400" dirty="0" err="1"/>
              <a:t>Tdocs</a:t>
            </a:r>
            <a:r>
              <a:rPr lang="en-US" altLang="de-DE" sz="1400" dirty="0"/>
              <a:t> could not be handled due to TU budget/quota.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The contents of the not handled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for new key issues were also considered in the discussion of the e-meeting.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8 </a:t>
            </a:r>
            <a:r>
              <a:rPr lang="en-US" altLang="de-DE" sz="1400" dirty="0" err="1"/>
              <a:t>pCRs</a:t>
            </a:r>
            <a:r>
              <a:rPr lang="en-US" altLang="de-DE" sz="1400" dirty="0"/>
              <a:t> for TR skeleton, Scope, Terms, Architecture Assumptions/Requirements, </a:t>
            </a:r>
            <a:r>
              <a:rPr lang="en-US" altLang="zh-CN" sz="1400" dirty="0">
                <a:cs typeface="+mn-ea"/>
              </a:rPr>
              <a:t>3 Key Issues </a:t>
            </a:r>
            <a:r>
              <a:rPr lang="en-US" altLang="zh-CN" sz="1400" dirty="0">
                <a:cs typeface="+mn-ea"/>
                <a:sym typeface="+mn-ea"/>
              </a:rPr>
              <a:t>to cover the WTs in the SID </a:t>
            </a:r>
            <a:r>
              <a:rPr lang="en-US" altLang="zh-CN" sz="1400" dirty="0">
                <a:cs typeface="+mn-ea"/>
              </a:rPr>
              <a:t>have been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Key issue discussion has been finalized with two ENs(reference of the RAN TR to be updated, term name of </a:t>
            </a:r>
            <a:r>
              <a:rPr lang="zh-CN" altLang="en-US" sz="1400" dirty="0"/>
              <a:t>“</a:t>
            </a:r>
            <a:r>
              <a:rPr lang="en-US" altLang="de-DE" sz="1400" dirty="0"/>
              <a:t>inventory</a:t>
            </a:r>
            <a:r>
              <a:rPr lang="zh-CN" altLang="en-US" sz="1400" dirty="0"/>
              <a:t>”</a:t>
            </a:r>
            <a:r>
              <a:rPr lang="en-US" altLang="de-DE" sz="1400" dirty="0"/>
              <a:t> and </a:t>
            </a:r>
            <a:r>
              <a:rPr lang="zh-CN" altLang="en-US" sz="1400" dirty="0"/>
              <a:t>“</a:t>
            </a:r>
            <a:r>
              <a:rPr lang="en-US" altLang="de-DE" sz="1400" dirty="0"/>
              <a:t>command</a:t>
            </a:r>
            <a:r>
              <a:rPr lang="zh-CN" altLang="en-US" sz="1400" dirty="0"/>
              <a:t>”</a:t>
            </a:r>
            <a:r>
              <a:rPr lang="en-US" altLang="de-DE" sz="1400" dirty="0"/>
              <a:t> to be given).</a:t>
            </a:r>
            <a:r>
              <a:rPr lang="zh-CN" altLang="en-US" sz="1400" dirty="0"/>
              <a:t> </a:t>
            </a:r>
            <a:r>
              <a:rPr lang="en-US" altLang="zh-CN" sz="1400" dirty="0"/>
              <a:t>For</a:t>
            </a:r>
            <a:r>
              <a:rPr lang="zh-CN" altLang="en-US" sz="1400" dirty="0"/>
              <a:t> </a:t>
            </a:r>
            <a:r>
              <a:rPr lang="en-US" altLang="zh-CN" sz="1400" dirty="0"/>
              <a:t>future</a:t>
            </a:r>
            <a:r>
              <a:rPr lang="zh-CN" altLang="en-US" sz="1400" dirty="0"/>
              <a:t> </a:t>
            </a:r>
            <a:r>
              <a:rPr lang="en-US" altLang="zh-CN" sz="1400" dirty="0"/>
              <a:t>meetings,</a:t>
            </a:r>
            <a:r>
              <a:rPr lang="zh-CN" altLang="en-US" sz="1400" dirty="0"/>
              <a:t> </a:t>
            </a:r>
            <a:r>
              <a:rPr lang="en-US" altLang="de-DE" sz="1400" dirty="0"/>
              <a:t>key issue update to address the ENs can be considered, but no new key issue proposal will be considered.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1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sym typeface="+mn-ea"/>
              </a:rPr>
              <a:t>3 key issues have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sym typeface="+mn-ea"/>
              </a:rPr>
              <a:t>Whether traffic type “DO-A” will be in the R19 scope needs RAN decision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4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6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400" kern="0" dirty="0"/>
              <a:t>None</a:t>
            </a:r>
            <a:endParaRPr lang="de-DE" altLang="ko-KR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6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kern="0" dirty="0"/>
              <a:t>Start solution discussions for agreed Key Issues in next meeting</a:t>
            </a:r>
            <a:endParaRPr lang="en-US" altLang="de-DE" sz="180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/>
        </p:nvGraphicFramePr>
        <p:xfrm>
          <a:off x="359996" y="1257007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/>
                        <a:t>FS_AmbientIoT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Architecture support of Ambient power-enabled Internet of Things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13%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Dec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1020071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9054623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333082" cy="632637"/>
          </a:xfrm>
        </p:spPr>
        <p:txBody>
          <a:bodyPr/>
          <a:lstStyle/>
          <a:p>
            <a:pPr algn="l"/>
            <a:r>
              <a:rPr lang="en-US" altLang="de-DE" b="1" dirty="0" err="1"/>
              <a:t>FS_AmbientIoT</a:t>
            </a:r>
            <a:r>
              <a:rPr lang="en-US" altLang="de-DE" b="1" dirty="0"/>
              <a:t> Status after SA2#161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90" y="2189618"/>
            <a:ext cx="8552314" cy="406959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Progress since SA#102</a:t>
            </a:r>
            <a:endParaRPr lang="de-DE" altLang="ko-KR" sz="1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TR skeleton, Scope, Terms, Architecture Assumptions and Requirements are agreed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3 key issues are agreed and no new key issue will be considered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12 solutions are agreed and documented in the TR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TR 23.700-13 v0.2.0 is available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400" dirty="0">
              <a:highlight>
                <a:srgbClr val="FFFF00"/>
              </a:highlight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1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sym typeface="+mn-ea"/>
              </a:rPr>
              <a:t>3 key issues have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sym typeface="+mn-ea"/>
              </a:rPr>
              <a:t>Whether traffic type “DO-A” will be in the R19 scope needs RAN decision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4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6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400" kern="0" dirty="0"/>
              <a:t>None</a:t>
            </a:r>
            <a:endParaRPr lang="de-DE" altLang="ko-KR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6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dirty="0"/>
              <a:t>Continue</a:t>
            </a:r>
            <a:r>
              <a:rPr lang="en-US" altLang="ko-KR" sz="1400" kern="0" dirty="0"/>
              <a:t> solution discussions in </a:t>
            </a:r>
            <a:r>
              <a:rPr lang="en-US" altLang="ko-KR" sz="1400" dirty="0"/>
              <a:t>SA2#162</a:t>
            </a:r>
            <a:r>
              <a:rPr lang="en-US" altLang="ko-KR" sz="1400" kern="0" dirty="0"/>
              <a:t> meeting</a:t>
            </a:r>
            <a:endParaRPr lang="en-US" altLang="de-DE" sz="180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/>
        </p:nvGraphicFramePr>
        <p:xfrm>
          <a:off x="359996" y="1257007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/>
                        <a:t>FS_AmbientIoT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Architecture support of Ambient power-enabled Internet of Things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13% -&gt; 25%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Dec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SP-231803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1020071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764655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4E1B6-7C10-4462-B5DD-BB275803E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333082" cy="632637"/>
          </a:xfrm>
        </p:spPr>
        <p:txBody>
          <a:bodyPr/>
          <a:lstStyle/>
          <a:p>
            <a:pPr algn="l"/>
            <a:r>
              <a:rPr lang="en-US" altLang="de-DE" b="1" dirty="0" err="1"/>
              <a:t>FS_AmbientIoT</a:t>
            </a:r>
            <a:r>
              <a:rPr lang="en-US" altLang="de-DE" b="1" dirty="0"/>
              <a:t> Status at SA#103</a:t>
            </a:r>
            <a:endParaRPr lang="en-US" dirty="0"/>
          </a:p>
        </p:txBody>
      </p:sp>
      <p:sp>
        <p:nvSpPr>
          <p:cNvPr id="6" name="Content Placeholder 7"/>
          <p:cNvSpPr>
            <a:spLocks noGrp="1"/>
          </p:cNvSpPr>
          <p:nvPr>
            <p:ph sz="half" idx="4294967295"/>
          </p:nvPr>
        </p:nvSpPr>
        <p:spPr>
          <a:xfrm>
            <a:off x="231690" y="2189618"/>
            <a:ext cx="8552314" cy="337107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Progress since SA#102</a:t>
            </a:r>
            <a:endParaRPr lang="de-DE" altLang="ko-KR" sz="1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TR skeleton, Scope, Terms, Architecture Assumptions and Requirements are agreed</a:t>
            </a:r>
            <a:endParaRPr lang="en-US" altLang="zh-CN" sz="14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/>
              <a:t>3 key issues are agreed and no new key issue will be considered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12 solutions are agreed and documented in the TR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TR 23.700-13 v0.2.0 is available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400" dirty="0">
              <a:highlight>
                <a:srgbClr val="FFFF00"/>
              </a:highlight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600" b="1" dirty="0">
                <a:solidFill>
                  <a:prstClr val="black"/>
                </a:solidFill>
              </a:rPr>
              <a:t>RAN impacts and dependencies</a:t>
            </a:r>
            <a:endParaRPr lang="de-DE" altLang="ko-KR" sz="16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sym typeface="+mn-ea"/>
              </a:rPr>
              <a:t>3 key issues have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400" dirty="0">
                <a:solidFill>
                  <a:prstClr val="black"/>
                </a:solidFill>
                <a:sym typeface="+mn-ea"/>
              </a:rPr>
              <a:t>Whether traffic type “DO-A” will be in the R19 scope needs RAN decision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4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6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400" kern="0" dirty="0"/>
              <a:t>None</a:t>
            </a:r>
            <a:endParaRPr lang="de-DE" altLang="ko-KR" sz="110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10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6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400" dirty="0"/>
              <a:t>Continue</a:t>
            </a:r>
            <a:r>
              <a:rPr lang="en-US" altLang="ko-KR" sz="1400" kern="0" dirty="0"/>
              <a:t> solution discussions</a:t>
            </a:r>
            <a:endParaRPr lang="en-US" altLang="de-DE" sz="1800" dirty="0"/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43C9E521-0D75-0E66-3E4C-E45DBD1274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5903201"/>
              </p:ext>
            </p:extLst>
          </p:nvPr>
        </p:nvGraphicFramePr>
        <p:xfrm>
          <a:off x="359996" y="1257007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err="1"/>
                        <a:t>FS_AmbientIoT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Architecture support of Ambient power-enabled Internet of Things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13% -&gt; 25%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Dec 2024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SP-231803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1020071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367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schemas.microsoft.com/office/2006/documentManagement/types"/>
    <ds:schemaRef ds:uri="http://purl.org/dc/elements/1.1/"/>
    <ds:schemaRef ds:uri="09cef1fd-e61b-4dbf-b745-21988b13f978"/>
    <ds:schemaRef ds:uri="http://www.w3.org/XML/1998/namespace"/>
    <ds:schemaRef ds:uri="dcc30912-d230-4cc2-b11f-bb5ca2a6b6f5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3127</TotalTime>
  <Words>744</Words>
  <Application>Microsoft Office PowerPoint</Application>
  <PresentationFormat>全屏显示(4:3)</PresentationFormat>
  <Paragraphs>159</Paragraphs>
  <Slides>7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1_Office Theme</vt:lpstr>
      <vt:lpstr>FS_AmbientIoT Status Report</vt:lpstr>
      <vt:lpstr>FS_AmbientIoT Status after SA2#162</vt:lpstr>
      <vt:lpstr>PowerPoint 演示文稿</vt:lpstr>
      <vt:lpstr>BACKUP</vt:lpstr>
      <vt:lpstr>FS_AmbientIoT Status after SA2#160AH-e</vt:lpstr>
      <vt:lpstr>FS_AmbientIoT Status after SA2#161</vt:lpstr>
      <vt:lpstr>FS_AmbientIoT Status at SA#103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 User</cp:lastModifiedBy>
  <cp:revision>2010</cp:revision>
  <dcterms:created xsi:type="dcterms:W3CDTF">2008-08-30T09:32:10Z</dcterms:created>
  <dcterms:modified xsi:type="dcterms:W3CDTF">2024-04-26T03:33:40Z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0x0101003A08C6E7E0CB5C40B3C0F55B9E8294C3</vt:lpwstr>
  </property>
  <property fmtid="{D5CDD505-2E9C-101B-9397-08002B2CF9AE}" pid="9" name="MSIP_Label_cf20372f-9ab3-4551-9149-9f9b12e2c27e_Enabled">
    <vt:lpwstr>true</vt:lpwstr>
  </property>
  <property fmtid="{D5CDD505-2E9C-101B-9397-08002B2CF9AE}" pid="10" name="MSIP_Label_cf20372f-9ab3-4551-9149-9f9b12e2c27e_SetDate">
    <vt:lpwstr>2023-09-04T08:35:13Z</vt:lpwstr>
  </property>
  <property fmtid="{D5CDD505-2E9C-101B-9397-08002B2CF9AE}" pid="11" name="MSIP_Label_cf20372f-9ab3-4551-9149-9f9b12e2c27e_Method">
    <vt:lpwstr>Privileged</vt:lpwstr>
  </property>
  <property fmtid="{D5CDD505-2E9C-101B-9397-08002B2CF9AE}" pid="12" name="MSIP_Label_cf20372f-9ab3-4551-9149-9f9b12e2c27e_Name">
    <vt:lpwstr>DIS OPEN</vt:lpwstr>
  </property>
  <property fmtid="{D5CDD505-2E9C-101B-9397-08002B2CF9AE}" pid="13" name="MSIP_Label_cf20372f-9ab3-4551-9149-9f9b12e2c27e_SiteId">
    <vt:lpwstr>6e603289-5e46-4e26-ac7c-03a85420a9a5</vt:lpwstr>
  </property>
  <property fmtid="{D5CDD505-2E9C-101B-9397-08002B2CF9AE}" pid="14" name="MSIP_Label_cf20372f-9ab3-4551-9149-9f9b12e2c27e_ActionId">
    <vt:lpwstr>6ff34d0e-ee55-4bcf-b7be-adf1b7050f61</vt:lpwstr>
  </property>
  <property fmtid="{D5CDD505-2E9C-101B-9397-08002B2CF9AE}" pid="15" name="MSIP_Label_cf20372f-9ab3-4551-9149-9f9b12e2c27e_ContentBits">
    <vt:lpwstr>0</vt:lpwstr>
  </property>
  <property fmtid="{D5CDD505-2E9C-101B-9397-08002B2CF9AE}" pid="16" name="_2015_ms_pID_725343">
    <vt:lpwstr>(3)cQKZNwUlrRtfUz7XKNYb4GXEvWYmn/MUKmDPxpj9tJGV00k/y0RDbO8NRX+ciJ/ckmsvl1qh
DvKYqWn2ZLIluYFZ8ieMYzdso79a7Zkp9o2v7mYsCCTQmBqYgiC+5tbiISVSq1LBleriuw2v
qtssZBv1pY6BiAY/3vXpWFk9lUN5K9SYcbk4xac81zRPDKKfkZi1t4U08zZ/dyhMKCZ6LvdY
XkjwV8xLtIP6m8vIGS</vt:lpwstr>
  </property>
  <property fmtid="{D5CDD505-2E9C-101B-9397-08002B2CF9AE}" pid="17" name="_2015_ms_pID_7253431">
    <vt:lpwstr>VMd8DlqbdDdA1LCYFjMSSEUuYqNNBSLeQGWyWDqd/XcPLiUtcH5lo8
QyRZeUbcrLRvcosFJydozkdjFy0+FJU768ZSRyaVvLyOfdvQbopVR3d1qFdlnrfphzR2TDi8
Knuf/IEHo9bnZ0KE5WzynglFUnshqb77b6ACCk0oCGiCP/H9IBRB7CxmOeZts5p4Y0cxRm/X
cF48Wg0qoRSOYJqWuzOpOcWibhu9HpOv5TZX</vt:lpwstr>
  </property>
  <property fmtid="{D5CDD505-2E9C-101B-9397-08002B2CF9AE}" pid="18" name="_2015_ms_pID_7253432">
    <vt:lpwstr>fs9JcdDxcgiak/RWJiuLqDA=</vt:lpwstr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1713757003</vt:lpwstr>
  </property>
</Properties>
</file>