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8"/>
  </p:notesMasterIdLst>
  <p:handoutMasterIdLst>
    <p:handoutMasterId r:id="rId9"/>
  </p:handoutMasterIdLst>
  <p:sldIdLst>
    <p:sldId id="303" r:id="rId5"/>
    <p:sldId id="826" r:id="rId6"/>
    <p:sldId id="910" r:id="rId7"/>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73" d="100"/>
          <a:sy n="73" d="100"/>
        </p:scale>
        <p:origin x="1280"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24-Apr-24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24-Apr-24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E0B2C6-996E-45E1-BA1D-CBDA9768A258}" type="slidenum">
              <a:rPr lang="en-GB" altLang="en-US" smtClean="0"/>
              <a:t>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TSG-WG SA2 Meeting #162</a:t>
            </a:r>
          </a:p>
          <a:p>
            <a:r>
              <a:rPr lang="en-US" altLang="ko-KR" sz="1200" b="1" kern="1200" dirty="0">
                <a:solidFill>
                  <a:schemeClr val="tx1"/>
                </a:solidFill>
                <a:latin typeface="Arial "/>
                <a:ea typeface="+mn-ea"/>
                <a:cs typeface="Arial" panose="020B0604020202020204" pitchFamily="34" charset="0"/>
              </a:rPr>
              <a:t>15 - 19 April, 2024, Changsha, China</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396889802"/>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WG2#162;</a:t>
            </a:r>
            <a:r>
              <a:rPr lang="en-GB" altLang="de-DE" sz="1200" baseline="0" dirty="0">
                <a:solidFill>
                  <a:schemeClr val="bg1"/>
                </a:solidFill>
              </a:rPr>
              <a:t> </a:t>
            </a:r>
            <a:r>
              <a:rPr lang="en-US" altLang="de-DE" sz="1200" baseline="0" dirty="0">
                <a:solidFill>
                  <a:schemeClr val="bg1"/>
                </a:solidFill>
              </a:rPr>
              <a:t>15 - 19 April, 2024, Changsha, China</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71"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GB" altLang="zh-CN" b="1" dirty="0"/>
              <a:t>FS_</a:t>
            </a:r>
            <a:r>
              <a:rPr lang="en-US" altLang="zh-CN" b="1" dirty="0"/>
              <a:t>5G_Femto </a:t>
            </a:r>
            <a:r>
              <a:rPr lang="en-US" altLang="de-DE" sz="3600" b="1" dirty="0"/>
              <a:t>Status </a:t>
            </a:r>
            <a:r>
              <a:rPr lang="en-GB" altLang="zh-CN" sz="3600" b="1" dirty="0"/>
              <a:t>Report</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b="1" dirty="0"/>
            </a:br>
            <a:r>
              <a:rPr lang="en-US" altLang="en-US" sz="1800" b="1" dirty="0"/>
              <a:t>NTT DOCOMO</a:t>
            </a:r>
          </a:p>
          <a:p>
            <a:pPr>
              <a:lnSpc>
                <a:spcPct val="80000"/>
              </a:lnSpc>
            </a:pPr>
            <a:r>
              <a:rPr lang="en-US" altLang="en-US" sz="1800" b="1" dirty="0"/>
              <a:t>(Rapporteur)</a:t>
            </a:r>
          </a:p>
          <a:p>
            <a:pPr>
              <a:lnSpc>
                <a:spcPct val="80000"/>
              </a:lnSpc>
              <a:defRPr/>
            </a:pPr>
            <a:endParaRPr lang="en-GB" altLang="en-US" sz="2000" dirty="0">
              <a:latin typeface="Arial" panose="020B0604020202020204" pitchFamily="34" charset="0"/>
            </a:endParaRPr>
          </a:p>
        </p:txBody>
      </p:sp>
      <p:sp>
        <p:nvSpPr>
          <p:cNvPr id="2" name="文本框 1"/>
          <p:cNvSpPr txBox="1"/>
          <p:nvPr/>
        </p:nvSpPr>
        <p:spPr>
          <a:xfrm>
            <a:off x="6226232" y="382385"/>
            <a:ext cx="1230284" cy="307777"/>
          </a:xfrm>
          <a:prstGeom prst="rect">
            <a:avLst/>
          </a:prstGeom>
          <a:noFill/>
        </p:spPr>
        <p:txBody>
          <a:bodyPr wrap="square" rtlCol="0">
            <a:spAutoFit/>
          </a:bodyPr>
          <a:lstStyle/>
          <a:p>
            <a:r>
              <a:rPr lang="en-US" altLang="zh-CN" sz="1400" b="1" dirty="0"/>
              <a:t>S2-2405635</a:t>
            </a:r>
            <a:endParaRPr lang="zh-CN" altLang="en-US" sz="1400" b="1"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7" y="208196"/>
            <a:ext cx="7645952" cy="787400"/>
          </a:xfrm>
        </p:spPr>
        <p:txBody>
          <a:bodyPr/>
          <a:lstStyle/>
          <a:p>
            <a:pPr algn="l"/>
            <a:r>
              <a:rPr lang="en-US" altLang="zh-CN" b="1" dirty="0"/>
              <a:t>FS_5G_Femto </a:t>
            </a:r>
            <a:r>
              <a:rPr lang="en-US" altLang="de-DE" b="1" dirty="0"/>
              <a:t>status </a:t>
            </a:r>
            <a:r>
              <a:rPr lang="en-US" altLang="zh-CN" b="1" dirty="0"/>
              <a:t>after</a:t>
            </a:r>
            <a:r>
              <a:rPr lang="en-US" altLang="de-DE" b="1" dirty="0"/>
              <a:t> SA2#162</a:t>
            </a:r>
            <a:endParaRPr lang="de-DE" altLang="de-DE" b="1" dirty="0"/>
          </a:p>
        </p:txBody>
      </p:sp>
      <p:sp>
        <p:nvSpPr>
          <p:cNvPr id="29716" name="Content Placeholder 7"/>
          <p:cNvSpPr>
            <a:spLocks noGrp="1"/>
          </p:cNvSpPr>
          <p:nvPr>
            <p:ph sz="half" idx="2"/>
          </p:nvPr>
        </p:nvSpPr>
        <p:spPr>
          <a:xfrm>
            <a:off x="407265" y="2183196"/>
            <a:ext cx="8554480" cy="4248877"/>
          </a:xfrm>
        </p:spPr>
        <p:txBody>
          <a:bodyPr/>
          <a:lstStyle/>
          <a:p>
            <a:pPr marL="457200" lvl="1" indent="-457200">
              <a:spcBef>
                <a:spcPts val="0"/>
              </a:spcBef>
              <a:spcAft>
                <a:spcPts val="100"/>
              </a:spcAft>
              <a:buBlip>
                <a:blip r:embed="rId3"/>
              </a:buBlip>
            </a:pPr>
            <a:r>
              <a:rPr lang="en-US" altLang="ko-KR" sz="1400" b="1" dirty="0">
                <a:solidFill>
                  <a:prstClr val="black"/>
                </a:solidFill>
              </a:rPr>
              <a:t>Progress since SA2#162</a:t>
            </a:r>
            <a:endParaRPr lang="de-DE" altLang="ko-KR" sz="1400" dirty="0">
              <a:solidFill>
                <a:prstClr val="black"/>
              </a:solidFill>
            </a:endParaRPr>
          </a:p>
          <a:p>
            <a:pPr lvl="1">
              <a:spcBef>
                <a:spcPts val="0"/>
              </a:spcBef>
              <a:spcAft>
                <a:spcPts val="100"/>
              </a:spcAft>
            </a:pPr>
            <a:r>
              <a:rPr lang="en-US" altLang="de-DE" sz="1200" kern="0" dirty="0"/>
              <a:t>TR 23.700-45 v0.3.0 is available.</a:t>
            </a:r>
          </a:p>
          <a:p>
            <a:pPr lvl="1">
              <a:spcBef>
                <a:spcPts val="0"/>
              </a:spcBef>
              <a:spcAft>
                <a:spcPts val="100"/>
              </a:spcAft>
            </a:pPr>
            <a:r>
              <a:rPr lang="en-US" altLang="de-DE" sz="1200" dirty="0"/>
              <a:t>18 </a:t>
            </a:r>
            <a:r>
              <a:rPr lang="en-US" altLang="de-DE" sz="1200" dirty="0" err="1"/>
              <a:t>Tdocs</a:t>
            </a:r>
            <a:r>
              <a:rPr lang="en-US" altLang="de-DE" sz="1200" dirty="0"/>
              <a:t> were submitted: 15 </a:t>
            </a:r>
            <a:r>
              <a:rPr lang="en-US" altLang="de-DE" sz="1200" dirty="0" err="1"/>
              <a:t>Tdocs</a:t>
            </a:r>
            <a:r>
              <a:rPr lang="en-US" altLang="de-DE" sz="1200" dirty="0"/>
              <a:t> are for new/update solutions, 1 </a:t>
            </a:r>
            <a:r>
              <a:rPr lang="en-US" altLang="de-DE" sz="1200" dirty="0" err="1"/>
              <a:t>Tdocs</a:t>
            </a:r>
            <a:r>
              <a:rPr lang="en-US" altLang="de-DE" sz="1200" dirty="0"/>
              <a:t> are for KI update and 1 </a:t>
            </a:r>
            <a:r>
              <a:rPr lang="en-US" altLang="de-DE" sz="1200" dirty="0" err="1"/>
              <a:t>Tdoc</a:t>
            </a:r>
            <a:r>
              <a:rPr lang="en-US" altLang="de-DE" sz="1200" dirty="0"/>
              <a:t> is for architecture assumption.</a:t>
            </a:r>
          </a:p>
          <a:p>
            <a:pPr lvl="1">
              <a:spcBef>
                <a:spcPts val="0"/>
              </a:spcBef>
              <a:spcAft>
                <a:spcPts val="100"/>
              </a:spcAft>
            </a:pPr>
            <a:r>
              <a:rPr lang="en-US" altLang="de-DE" sz="1200" dirty="0"/>
              <a:t>All 18 </a:t>
            </a:r>
            <a:r>
              <a:rPr lang="en-US" altLang="de-DE" sz="1200" dirty="0" err="1"/>
              <a:t>Tdocs</a:t>
            </a:r>
            <a:r>
              <a:rPr lang="en-US" altLang="de-DE" sz="1200" dirty="0"/>
              <a:t> were handled for below two KIs: </a:t>
            </a:r>
          </a:p>
          <a:p>
            <a:pPr lvl="2">
              <a:spcBef>
                <a:spcPts val="0"/>
              </a:spcBef>
              <a:spcAft>
                <a:spcPts val="100"/>
              </a:spcAft>
            </a:pPr>
            <a:r>
              <a:rPr lang="en-US" altLang="de-DE" sz="1000" dirty="0"/>
              <a:t>KI#1 Support of UE move between CAG cell of 5G </a:t>
            </a:r>
            <a:r>
              <a:rPr lang="en-US" altLang="de-DE" sz="1000" dirty="0" err="1"/>
              <a:t>Femto</a:t>
            </a:r>
            <a:r>
              <a:rPr lang="en-US" altLang="de-DE" sz="1000" dirty="0"/>
              <a:t> and CSG cell and </a:t>
            </a:r>
          </a:p>
          <a:p>
            <a:pPr lvl="2">
              <a:spcBef>
                <a:spcPts val="0"/>
              </a:spcBef>
              <a:spcAft>
                <a:spcPts val="100"/>
              </a:spcAft>
            </a:pPr>
            <a:r>
              <a:rPr lang="en-US" altLang="de-DE" sz="1000" dirty="0"/>
              <a:t>KI#2 Enabling provisioning of subscribers allowed to access CAG cell and managing access control by the CAG owner or an authorized administrator.</a:t>
            </a:r>
          </a:p>
          <a:p>
            <a:pPr marL="893763" lvl="2" indent="-179388">
              <a:spcBef>
                <a:spcPts val="0"/>
              </a:spcBef>
              <a:spcAft>
                <a:spcPts val="100"/>
              </a:spcAft>
            </a:pPr>
            <a:r>
              <a:rPr lang="en-US" altLang="de-DE" sz="1100" dirty="0"/>
              <a:t>5 new solutions for KI#1 and 4 updated solutions for KI#2 were approved.</a:t>
            </a:r>
          </a:p>
          <a:p>
            <a:pPr lvl="1">
              <a:spcBef>
                <a:spcPts val="0"/>
              </a:spcBef>
              <a:spcAft>
                <a:spcPts val="100"/>
              </a:spcAft>
            </a:pPr>
            <a:r>
              <a:rPr lang="en-US" altLang="de-DE" sz="1200" dirty="0"/>
              <a:t>1 Interim conclusion on KI#2 above was agreed (S2-2405796)</a:t>
            </a:r>
          </a:p>
          <a:p>
            <a:pPr marL="457200" lvl="1" indent="-457200">
              <a:spcBef>
                <a:spcPts val="0"/>
              </a:spcBef>
              <a:spcAft>
                <a:spcPts val="100"/>
              </a:spcAft>
              <a:buBlip>
                <a:blip r:embed="rId3"/>
              </a:buBlip>
            </a:pPr>
            <a:endParaRPr lang="en-US" altLang="ko-KR" sz="1400" b="1" dirty="0">
              <a:solidFill>
                <a:prstClr val="black"/>
              </a:solidFill>
            </a:endParaRPr>
          </a:p>
          <a:p>
            <a:pPr marL="457200" lvl="1" indent="-457200">
              <a:spcBef>
                <a:spcPts val="0"/>
              </a:spcBef>
              <a:spcAft>
                <a:spcPts val="100"/>
              </a:spcAft>
              <a:buBlip>
                <a:blip r:embed="rId3"/>
              </a:buBlip>
            </a:pPr>
            <a:r>
              <a:rPr lang="en-US" altLang="ko-KR" sz="1400" b="1" dirty="0">
                <a:solidFill>
                  <a:prstClr val="black"/>
                </a:solidFill>
              </a:rPr>
              <a:t>RAN impacts and dependencies</a:t>
            </a:r>
            <a:endParaRPr lang="de-DE" altLang="ko-KR" sz="1400" dirty="0">
              <a:solidFill>
                <a:prstClr val="black"/>
              </a:solidFill>
            </a:endParaRPr>
          </a:p>
          <a:p>
            <a:pPr lvl="1">
              <a:spcBef>
                <a:spcPts val="0"/>
              </a:spcBef>
              <a:spcAft>
                <a:spcPts val="100"/>
              </a:spcAft>
            </a:pPr>
            <a:r>
              <a:rPr lang="en-US" altLang="zh-CN" sz="1200" dirty="0">
                <a:solidFill>
                  <a:prstClr val="black"/>
                </a:solidFill>
                <a:sym typeface="+mn-ea"/>
              </a:rPr>
              <a:t>1 LS (S2-2405813) to RAN3 and RAN2 was agreed, with specific questions and invitation for KI#1 solutions (#5, #6) reviews.</a:t>
            </a:r>
          </a:p>
          <a:p>
            <a:pPr marL="457200" lvl="1" indent="0">
              <a:spcBef>
                <a:spcPts val="0"/>
              </a:spcBef>
              <a:spcAft>
                <a:spcPts val="100"/>
              </a:spcAft>
              <a:buNone/>
            </a:pPr>
            <a:endParaRPr lang="en-US" altLang="de-DE" sz="1200" dirty="0">
              <a:solidFill>
                <a:prstClr val="black"/>
              </a:solidFill>
              <a:sym typeface="+mn-ea"/>
            </a:endParaRPr>
          </a:p>
          <a:p>
            <a:pPr>
              <a:spcBef>
                <a:spcPts val="0"/>
              </a:spcBef>
              <a:spcAft>
                <a:spcPts val="100"/>
              </a:spcAft>
            </a:pPr>
            <a:r>
              <a:rPr lang="de-DE" altLang="ko-KR" sz="1400" b="1" kern="0" dirty="0"/>
              <a:t>Contentious issues</a:t>
            </a:r>
          </a:p>
          <a:p>
            <a:pPr lvl="1">
              <a:spcBef>
                <a:spcPts val="0"/>
              </a:spcBef>
              <a:spcAft>
                <a:spcPts val="100"/>
              </a:spcAft>
            </a:pPr>
            <a:r>
              <a:rPr lang="de-DE" altLang="ko-KR" sz="1200" kern="0" dirty="0"/>
              <a:t>KI#1 needs clarification in regards to scope and some technical aspects such as RAN and UE impacts, without common understanding, this KI may be at risk not to complete by May, 2024.</a:t>
            </a:r>
            <a:endParaRPr lang="de-DE" altLang="ko-KR" sz="1050" kern="0" dirty="0"/>
          </a:p>
          <a:p>
            <a:pPr>
              <a:spcBef>
                <a:spcPts val="0"/>
              </a:spcBef>
              <a:spcAft>
                <a:spcPts val="100"/>
              </a:spcAft>
            </a:pPr>
            <a:endParaRPr lang="de-DE" altLang="ko-KR" sz="1400" b="1" kern="0" dirty="0"/>
          </a:p>
          <a:p>
            <a:pPr>
              <a:spcBef>
                <a:spcPts val="0"/>
              </a:spcBef>
              <a:spcAft>
                <a:spcPts val="100"/>
              </a:spcAft>
            </a:pPr>
            <a:r>
              <a:rPr lang="de-DE" altLang="ko-KR" sz="1400" b="1" kern="0" dirty="0"/>
              <a:t>Next steps</a:t>
            </a:r>
          </a:p>
          <a:p>
            <a:pPr lvl="1">
              <a:spcBef>
                <a:spcPts val="0"/>
              </a:spcBef>
              <a:spcAft>
                <a:spcPts val="100"/>
              </a:spcAft>
              <a:defRPr/>
            </a:pPr>
            <a:r>
              <a:rPr lang="en-US" altLang="ko-KR" sz="1200" kern="0" dirty="0"/>
              <a:t>KI evaluation and conclusions – e.g., based on NWM discussion of the principles. </a:t>
            </a:r>
          </a:p>
          <a:p>
            <a:pPr lvl="1">
              <a:spcBef>
                <a:spcPts val="0"/>
              </a:spcBef>
              <a:spcAft>
                <a:spcPts val="100"/>
              </a:spcAft>
              <a:defRPr/>
            </a:pPr>
            <a:r>
              <a:rPr lang="en-US" altLang="ko-KR" sz="1200" kern="0" dirty="0"/>
              <a:t>WID draft discussion.</a:t>
            </a:r>
          </a:p>
        </p:txBody>
      </p:sp>
      <p:graphicFrame>
        <p:nvGraphicFramePr>
          <p:cNvPr id="2" name="Content Placeholder 8">
            <a:extLst>
              <a:ext uri="{FF2B5EF4-FFF2-40B4-BE49-F238E27FC236}">
                <a16:creationId xmlns:a16="http://schemas.microsoft.com/office/drawing/2014/main" id="{FD7DBDD8-80B3-3F01-511A-10179A6EAF27}"/>
              </a:ext>
            </a:extLst>
          </p:cNvPr>
          <p:cNvGraphicFramePr>
            <a:graphicFrameLocks/>
          </p:cNvGraphicFramePr>
          <p:nvPr>
            <p:extLst>
              <p:ext uri="{D42A27DB-BD31-4B8C-83A1-F6EECF244321}">
                <p14:modId xmlns:p14="http://schemas.microsoft.com/office/powerpoint/2010/main" val="2081340877"/>
              </p:ext>
            </p:extLst>
          </p:nvPr>
        </p:nvGraphicFramePr>
        <p:xfrm>
          <a:off x="348566" y="1354033"/>
          <a:ext cx="8266044" cy="698296"/>
        </p:xfrm>
        <a:graphic>
          <a:graphicData uri="http://schemas.openxmlformats.org/drawingml/2006/table">
            <a:tbl>
              <a:tblPr firstRow="1" bandRow="1">
                <a:tableStyleId>{8FD4443E-F989-4FC4-A0C8-D5A2AF1F390B}</a:tableStyleId>
              </a:tblPr>
              <a:tblGrid>
                <a:gridCol w="1461381">
                  <a:extLst>
                    <a:ext uri="{9D8B030D-6E8A-4147-A177-3AD203B41FA5}">
                      <a16:colId xmlns:a16="http://schemas.microsoft.com/office/drawing/2014/main" val="20000"/>
                    </a:ext>
                  </a:extLst>
                </a:gridCol>
                <a:gridCol w="3332693">
                  <a:extLst>
                    <a:ext uri="{9D8B030D-6E8A-4147-A177-3AD203B41FA5}">
                      <a16:colId xmlns:a16="http://schemas.microsoft.com/office/drawing/2014/main" val="20001"/>
                    </a:ext>
                  </a:extLst>
                </a:gridCol>
                <a:gridCol w="1134406">
                  <a:extLst>
                    <a:ext uri="{9D8B030D-6E8A-4147-A177-3AD203B41FA5}">
                      <a16:colId xmlns:a16="http://schemas.microsoft.com/office/drawing/2014/main" val="20002"/>
                    </a:ext>
                  </a:extLst>
                </a:gridCol>
                <a:gridCol w="1203158">
                  <a:extLst>
                    <a:ext uri="{9D8B030D-6E8A-4147-A177-3AD203B41FA5}">
                      <a16:colId xmlns:a16="http://schemas.microsoft.com/office/drawing/2014/main" val="20003"/>
                    </a:ext>
                  </a:extLst>
                </a:gridCol>
                <a:gridCol w="1134406">
                  <a:extLst>
                    <a:ext uri="{9D8B030D-6E8A-4147-A177-3AD203B41FA5}">
                      <a16:colId xmlns:a16="http://schemas.microsoft.com/office/drawing/2014/main" val="20004"/>
                    </a:ext>
                  </a:extLst>
                </a:gridCol>
              </a:tblGrid>
              <a:tr h="294060">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5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FS_5G_Femto</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t>Study on System aspects of 5G NR </a:t>
                      </a:r>
                      <a:r>
                        <a:rPr lang="en-US" sz="1200" b="1" dirty="0" err="1"/>
                        <a:t>Femto</a:t>
                      </a:r>
                      <a:endParaRPr lang="en-US" sz="1200" b="1" dirty="0"/>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7030A0"/>
                          </a:solidFill>
                          <a:latin typeface="+mn-lt"/>
                          <a:ea typeface="+mn-ea"/>
                          <a:cs typeface="+mn-cs"/>
                        </a:rPr>
                        <a:t>40% -&gt; 70%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t>June 2024</a:t>
                      </a:r>
                      <a:endParaRPr lang="en-GB" sz="1200" b="1" dirty="0"/>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1020002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8712EE2-1131-4FD1-3B0F-49C9ED843F96}"/>
              </a:ext>
            </a:extLst>
          </p:cNvPr>
          <p:cNvSpPr txBox="1">
            <a:spLocks/>
          </p:cNvSpPr>
          <p:nvPr/>
        </p:nvSpPr>
        <p:spPr>
          <a:xfrm>
            <a:off x="331767" y="4749338"/>
            <a:ext cx="8554481" cy="1884144"/>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buFont typeface="Arial" panose="020B0604020202020204" pitchFamily="34" charset="0"/>
              <a:buChar char="•"/>
            </a:pPr>
            <a:r>
              <a:rPr lang="en-US" altLang="zh-CN" sz="1800" kern="0" dirty="0"/>
              <a:t>Total 5 TUs</a:t>
            </a:r>
          </a:p>
          <a:p>
            <a:pPr lvl="1">
              <a:spcBef>
                <a:spcPts val="0"/>
              </a:spcBef>
              <a:spcAft>
                <a:spcPts val="0"/>
              </a:spcAft>
            </a:pPr>
            <a:r>
              <a:rPr lang="en-US" altLang="zh-CN" sz="1400" b="1" kern="0" dirty="0"/>
              <a:t>2 TUs for Study Phase </a:t>
            </a:r>
            <a:r>
              <a:rPr lang="en-US" altLang="zh-CN" sz="1400" kern="0" dirty="0"/>
              <a:t>and 3 TUs for Normative Work</a:t>
            </a:r>
          </a:p>
          <a:p>
            <a:pPr lvl="1">
              <a:spcBef>
                <a:spcPts val="0"/>
              </a:spcBef>
              <a:spcAft>
                <a:spcPts val="0"/>
              </a:spcAft>
            </a:pPr>
            <a:endParaRPr lang="en-US" altLang="zh-CN" sz="1400" kern="0" dirty="0"/>
          </a:p>
          <a:p>
            <a:pPr>
              <a:spcBef>
                <a:spcPts val="0"/>
              </a:spcBef>
              <a:spcAft>
                <a:spcPts val="0"/>
              </a:spcAft>
              <a:buFont typeface="Arial" panose="020B0604020202020204" pitchFamily="34" charset="0"/>
              <a:buChar char="•"/>
            </a:pPr>
            <a:endParaRPr lang="en-US" altLang="zh-CN" sz="1800" b="1" kern="0" dirty="0"/>
          </a:p>
          <a:p>
            <a:pPr>
              <a:spcBef>
                <a:spcPts val="0"/>
              </a:spcBef>
              <a:spcAft>
                <a:spcPts val="0"/>
              </a:spcAft>
              <a:buFont typeface="Arial" panose="020B0604020202020204" pitchFamily="34" charset="0"/>
              <a:buChar char="•"/>
            </a:pPr>
            <a:r>
              <a:rPr lang="en-US" altLang="zh-CN" sz="1800" b="1" kern="0" dirty="0"/>
              <a:t>NOTE: </a:t>
            </a:r>
          </a:p>
          <a:p>
            <a:pPr lvl="1">
              <a:spcBef>
                <a:spcPts val="0"/>
              </a:spcBef>
              <a:spcAft>
                <a:spcPts val="0"/>
              </a:spcAft>
            </a:pPr>
            <a:r>
              <a:rPr lang="en-US" altLang="zh-CN" sz="1400" b="1" kern="0" dirty="0"/>
              <a:t>WT#1 </a:t>
            </a:r>
            <a:r>
              <a:rPr lang="en-US" altLang="zh-CN" sz="1400" kern="0" dirty="0"/>
              <a:t>(normative only) is reserved for dealing with architectural aspects based on the RAN work that can be coordinated with RAN WGs (RAN3) and conclude in the normative phase.</a:t>
            </a:r>
          </a:p>
        </p:txBody>
      </p:sp>
      <p:sp>
        <p:nvSpPr>
          <p:cNvPr id="9" name="Title 1">
            <a:extLst>
              <a:ext uri="{FF2B5EF4-FFF2-40B4-BE49-F238E27FC236}">
                <a16:creationId xmlns:a16="http://schemas.microsoft.com/office/drawing/2014/main" id="{9E4C225F-83EB-BF8F-9985-362749890189}"/>
              </a:ext>
            </a:extLst>
          </p:cNvPr>
          <p:cNvSpPr txBox="1">
            <a:spLocks/>
          </p:cNvSpPr>
          <p:nvPr/>
        </p:nvSpPr>
        <p:spPr bwMode="auto">
          <a:xfrm>
            <a:off x="294758" y="184635"/>
            <a:ext cx="7721777"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pPr algn="l"/>
            <a:r>
              <a:rPr lang="en-US" altLang="de-DE" sz="2800" b="1" kern="0" dirty="0"/>
              <a:t>FS_5G_Femto Work plan</a:t>
            </a:r>
            <a:endParaRPr lang="en-US" kern="0" dirty="0"/>
          </a:p>
        </p:txBody>
      </p:sp>
      <p:graphicFrame>
        <p:nvGraphicFramePr>
          <p:cNvPr id="10" name="Table 9">
            <a:extLst>
              <a:ext uri="{FF2B5EF4-FFF2-40B4-BE49-F238E27FC236}">
                <a16:creationId xmlns:a16="http://schemas.microsoft.com/office/drawing/2014/main" id="{ED6B9139-F0E0-6FAC-8C0A-8F21852FEA87}"/>
              </a:ext>
            </a:extLst>
          </p:cNvPr>
          <p:cNvGraphicFramePr>
            <a:graphicFrameLocks noGrp="1"/>
          </p:cNvGraphicFramePr>
          <p:nvPr>
            <p:extLst>
              <p:ext uri="{D42A27DB-BD31-4B8C-83A1-F6EECF244321}">
                <p14:modId xmlns:p14="http://schemas.microsoft.com/office/powerpoint/2010/main" val="1539309373"/>
              </p:ext>
            </p:extLst>
          </p:nvPr>
        </p:nvGraphicFramePr>
        <p:xfrm>
          <a:off x="422359" y="1432560"/>
          <a:ext cx="8340640" cy="3175000"/>
        </p:xfrm>
        <a:graphic>
          <a:graphicData uri="http://schemas.openxmlformats.org/drawingml/2006/table">
            <a:tbl>
              <a:tblPr firstRow="1" bandRow="1">
                <a:tableStyleId>{5940675A-B579-460E-94D1-54222C63F5DA}</a:tableStyleId>
              </a:tblPr>
              <a:tblGrid>
                <a:gridCol w="1105934">
                  <a:extLst>
                    <a:ext uri="{9D8B030D-6E8A-4147-A177-3AD203B41FA5}">
                      <a16:colId xmlns:a16="http://schemas.microsoft.com/office/drawing/2014/main" val="20000"/>
                    </a:ext>
                  </a:extLst>
                </a:gridCol>
                <a:gridCol w="727226">
                  <a:extLst>
                    <a:ext uri="{9D8B030D-6E8A-4147-A177-3AD203B41FA5}">
                      <a16:colId xmlns:a16="http://schemas.microsoft.com/office/drawing/2014/main" val="20001"/>
                    </a:ext>
                  </a:extLst>
                </a:gridCol>
                <a:gridCol w="88392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4861560">
                  <a:extLst>
                    <a:ext uri="{9D8B030D-6E8A-4147-A177-3AD203B41FA5}">
                      <a16:colId xmlns:a16="http://schemas.microsoft.com/office/drawing/2014/main" val="20004"/>
                    </a:ext>
                  </a:extLst>
                </a:gridCol>
              </a:tblGrid>
              <a:tr h="370840">
                <a:tc>
                  <a:txBody>
                    <a:bodyPr/>
                    <a:lstStyle/>
                    <a:p>
                      <a:r>
                        <a:rPr lang="en-US" sz="1400" b="1" dirty="0"/>
                        <a:t>Meeting</a:t>
                      </a:r>
                    </a:p>
                  </a:txBody>
                  <a:tcPr/>
                </a:tc>
                <a:tc>
                  <a:txBody>
                    <a:bodyPr/>
                    <a:lstStyle/>
                    <a:p>
                      <a:r>
                        <a:rPr lang="en-US" sz="1400" b="1" dirty="0"/>
                        <a:t>Date</a:t>
                      </a:r>
                    </a:p>
                  </a:txBody>
                  <a:tcPr/>
                </a:tc>
                <a:tc>
                  <a:txBody>
                    <a:bodyPr/>
                    <a:lstStyle/>
                    <a:p>
                      <a:pPr algn="ctr"/>
                      <a:r>
                        <a:rPr lang="en-US" sz="1400" b="1" dirty="0"/>
                        <a:t>Planned</a:t>
                      </a:r>
                      <a:r>
                        <a:rPr lang="en-US" sz="1400" b="1" baseline="0" dirty="0"/>
                        <a:t> TU’s</a:t>
                      </a:r>
                      <a:endParaRPr lang="en-US" sz="1400" b="1" dirty="0"/>
                    </a:p>
                  </a:txBody>
                  <a:tcPr/>
                </a:tc>
                <a:tc>
                  <a:txBody>
                    <a:bodyPr/>
                    <a:lstStyle/>
                    <a:p>
                      <a:pPr algn="ctr"/>
                      <a:r>
                        <a:rPr lang="en-US" sz="1400" b="1" dirty="0"/>
                        <a:t>Actual TU’s</a:t>
                      </a:r>
                    </a:p>
                  </a:txBody>
                  <a:tcPr/>
                </a:tc>
                <a:tc>
                  <a:txBody>
                    <a:bodyPr/>
                    <a:lstStyle/>
                    <a:p>
                      <a:r>
                        <a:rPr lang="en-US" sz="1400" b="1" dirty="0"/>
                        <a:t>Action plan</a:t>
                      </a:r>
                    </a:p>
                  </a:txBody>
                  <a:tcPr/>
                </a:tc>
                <a:extLst>
                  <a:ext uri="{0D108BD9-81ED-4DB2-BD59-A6C34878D82A}">
                    <a16:rowId xmlns:a16="http://schemas.microsoft.com/office/drawing/2014/main" val="10000"/>
                  </a:ext>
                </a:extLst>
              </a:tr>
              <a:tr h="370840">
                <a:tc>
                  <a:txBody>
                    <a:bodyPr/>
                    <a:lstStyle/>
                    <a:p>
                      <a:r>
                        <a:rPr lang="en-US" sz="1400" b="1" dirty="0"/>
                        <a:t>SA2</a:t>
                      </a:r>
                      <a:r>
                        <a:rPr lang="en-US" sz="1400" b="1" baseline="0" dirty="0"/>
                        <a:t> #160AH-e</a:t>
                      </a:r>
                      <a:endParaRPr lang="en-US" sz="1400" b="1" dirty="0"/>
                    </a:p>
                  </a:txBody>
                  <a:tcPr>
                    <a:solidFill>
                      <a:schemeClr val="bg1">
                        <a:lumMod val="75000"/>
                      </a:schemeClr>
                    </a:solidFill>
                  </a:tcPr>
                </a:tc>
                <a:tc>
                  <a:txBody>
                    <a:bodyPr/>
                    <a:lstStyle/>
                    <a:p>
                      <a:r>
                        <a:rPr lang="en-US" sz="1400" b="1" dirty="0"/>
                        <a:t>Jan 2024</a:t>
                      </a:r>
                    </a:p>
                  </a:txBody>
                  <a:tcPr>
                    <a:solidFill>
                      <a:schemeClr val="bg1">
                        <a:lumMod val="75000"/>
                      </a:schemeClr>
                    </a:solidFill>
                  </a:tcPr>
                </a:tc>
                <a:tc>
                  <a:txBody>
                    <a:bodyPr/>
                    <a:lstStyle/>
                    <a:p>
                      <a:pPr algn="ctr"/>
                      <a:r>
                        <a:rPr lang="en-US" sz="1400" b="1" dirty="0"/>
                        <a:t>0.5</a:t>
                      </a:r>
                    </a:p>
                  </a:txBody>
                  <a:tcPr>
                    <a:solidFill>
                      <a:schemeClr val="bg1">
                        <a:lumMod val="75000"/>
                      </a:schemeClr>
                    </a:solidFill>
                  </a:tcPr>
                </a:tc>
                <a:tc>
                  <a:txBody>
                    <a:bodyPr/>
                    <a:lstStyle/>
                    <a:p>
                      <a:pPr algn="ctr"/>
                      <a:endParaRPr lang="en-US" sz="1400" b="1" dirty="0"/>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TR skeleton, scope, architectural assumptions, key issue</a:t>
                      </a:r>
                      <a:r>
                        <a:rPr lang="en-US" sz="1400" b="1" baseline="0" dirty="0"/>
                        <a:t> discussion, (solutions for information).</a:t>
                      </a:r>
                      <a:endParaRPr lang="en-US" sz="1400" b="1" dirty="0"/>
                    </a:p>
                  </a:txBody>
                  <a:tcPr>
                    <a:solidFill>
                      <a:schemeClr val="bg1">
                        <a:lumMod val="75000"/>
                      </a:schemeClr>
                    </a:solidFill>
                  </a:tcPr>
                </a:tc>
                <a:extLst>
                  <a:ext uri="{0D108BD9-81ED-4DB2-BD59-A6C34878D82A}">
                    <a16:rowId xmlns:a16="http://schemas.microsoft.com/office/drawing/2014/main" val="10003"/>
                  </a:ext>
                </a:extLst>
              </a:tr>
              <a:tr h="370840">
                <a:tc>
                  <a:txBody>
                    <a:bodyPr/>
                    <a:lstStyle/>
                    <a:p>
                      <a:pPr marL="0" algn="l" defTabSz="914400" rtl="0" eaLnBrk="1" latinLnBrk="0" hangingPunct="1"/>
                      <a:r>
                        <a:rPr lang="en-US" sz="1400" b="1" kern="1200" dirty="0">
                          <a:solidFill>
                            <a:schemeClr val="tx1"/>
                          </a:solidFill>
                          <a:latin typeface="+mn-lt"/>
                          <a:ea typeface="+mn-ea"/>
                          <a:cs typeface="+mn-cs"/>
                        </a:rPr>
                        <a:t>SA2#161</a:t>
                      </a:r>
                    </a:p>
                  </a:txBody>
                  <a:tcPr>
                    <a:solidFill>
                      <a:schemeClr val="bg1">
                        <a:lumMod val="75000"/>
                      </a:schemeClr>
                    </a:solidFill>
                  </a:tcPr>
                </a:tc>
                <a:tc>
                  <a:txBody>
                    <a:bodyPr/>
                    <a:lstStyle/>
                    <a:p>
                      <a:pPr marL="0" algn="l" defTabSz="914400" rtl="0" eaLnBrk="1" latinLnBrk="0" hangingPunct="1"/>
                      <a:r>
                        <a:rPr lang="en-US" sz="1400" b="1" kern="1200" dirty="0">
                          <a:solidFill>
                            <a:schemeClr val="tx1"/>
                          </a:solidFill>
                          <a:latin typeface="+mn-lt"/>
                          <a:ea typeface="+mn-ea"/>
                          <a:cs typeface="+mn-cs"/>
                        </a:rPr>
                        <a:t>Feb 2024</a:t>
                      </a:r>
                    </a:p>
                  </a:txBody>
                  <a:tcPr>
                    <a:solidFill>
                      <a:schemeClr val="bg1">
                        <a:lumMod val="75000"/>
                      </a:schemeClr>
                    </a:solidFill>
                  </a:tcPr>
                </a:tc>
                <a:tc>
                  <a:txBody>
                    <a:bodyPr/>
                    <a:lstStyle/>
                    <a:p>
                      <a:pPr marL="0" algn="ctr" defTabSz="914400" rtl="0" eaLnBrk="1" latinLnBrk="0" hangingPunct="1"/>
                      <a:r>
                        <a:rPr lang="en-US" sz="1400" b="1" kern="1200" dirty="0">
                          <a:solidFill>
                            <a:schemeClr val="tx1"/>
                          </a:solidFill>
                          <a:latin typeface="+mn-lt"/>
                          <a:ea typeface="+mn-ea"/>
                          <a:cs typeface="+mn-cs"/>
                        </a:rPr>
                        <a:t>0.5</a:t>
                      </a:r>
                    </a:p>
                  </a:txBody>
                  <a:tcPr>
                    <a:solidFill>
                      <a:schemeClr val="bg1">
                        <a:lumMod val="75000"/>
                      </a:schemeClr>
                    </a:solidFill>
                  </a:tcPr>
                </a:tc>
                <a:tc>
                  <a:txBody>
                    <a:bodyPr/>
                    <a:lstStyle/>
                    <a:p>
                      <a:pPr marL="0" algn="l" defTabSz="914400" rtl="0" eaLnBrk="1" latinLnBrk="0" hangingPunct="1"/>
                      <a:endParaRPr lang="en-US" sz="1400" b="1" kern="1200" dirty="0">
                        <a:solidFill>
                          <a:schemeClr val="tx1"/>
                        </a:solidFill>
                        <a:latin typeface="+mn-lt"/>
                        <a:ea typeface="+mn-ea"/>
                        <a:cs typeface="+mn-cs"/>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1" kern="1200" dirty="0">
                          <a:solidFill>
                            <a:schemeClr val="tx1"/>
                          </a:solidFill>
                          <a:latin typeface="+mn-lt"/>
                          <a:ea typeface="+mn-ea"/>
                          <a:cs typeface="+mn-cs"/>
                          <a:sym typeface="+mn-ea"/>
                        </a:rPr>
                        <a:t>Start solution discussion, last meeting for Key Issue proposals (if any).</a:t>
                      </a:r>
                      <a:endParaRPr lang="en-US" sz="1400" b="1" kern="1200" dirty="0">
                        <a:solidFill>
                          <a:schemeClr val="tx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10004"/>
                  </a:ext>
                </a:extLst>
              </a:tr>
              <a:tr h="370840">
                <a:tc>
                  <a:txBody>
                    <a:bodyPr/>
                    <a:lstStyle/>
                    <a:p>
                      <a:pPr marL="0" algn="l" defTabSz="914400" rtl="0" eaLnBrk="1" latinLnBrk="0" hangingPunct="1"/>
                      <a:r>
                        <a:rPr lang="en-US" sz="1400" b="1" kern="1200" dirty="0">
                          <a:solidFill>
                            <a:schemeClr val="tx1"/>
                          </a:solidFill>
                          <a:latin typeface="+mn-lt"/>
                          <a:ea typeface="+mn-ea"/>
                          <a:cs typeface="+mn-cs"/>
                        </a:rPr>
                        <a:t>SA2#162</a:t>
                      </a:r>
                    </a:p>
                  </a:txBody>
                  <a:tcPr>
                    <a:solidFill>
                      <a:schemeClr val="bg1">
                        <a:lumMod val="75000"/>
                      </a:schemeClr>
                    </a:solidFill>
                  </a:tcPr>
                </a:tc>
                <a:tc>
                  <a:txBody>
                    <a:bodyPr/>
                    <a:lstStyle/>
                    <a:p>
                      <a:pPr marL="0" algn="l" defTabSz="914400" rtl="0" eaLnBrk="1" latinLnBrk="0" hangingPunct="1"/>
                      <a:r>
                        <a:rPr lang="en-US" sz="1400" b="1" kern="1200" dirty="0">
                          <a:solidFill>
                            <a:schemeClr val="tx1"/>
                          </a:solidFill>
                          <a:latin typeface="+mn-lt"/>
                          <a:ea typeface="+mn-ea"/>
                          <a:cs typeface="+mn-cs"/>
                        </a:rPr>
                        <a:t>Apr 2024</a:t>
                      </a: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0.5</a:t>
                      </a:r>
                    </a:p>
                    <a:p>
                      <a:pPr marL="0" algn="l" defTabSz="914400" rtl="0" eaLnBrk="1" latinLnBrk="0" hangingPunct="1"/>
                      <a:endParaRPr lang="en-US" sz="1400" b="1" kern="1200" dirty="0">
                        <a:solidFill>
                          <a:schemeClr val="tx1"/>
                        </a:solidFill>
                        <a:latin typeface="+mn-lt"/>
                        <a:ea typeface="+mn-ea"/>
                        <a:cs typeface="+mn-cs"/>
                      </a:endParaRPr>
                    </a:p>
                  </a:txBody>
                  <a:tcPr>
                    <a:solidFill>
                      <a:schemeClr val="bg1">
                        <a:lumMod val="75000"/>
                      </a:schemeClr>
                    </a:solidFill>
                  </a:tcPr>
                </a:tc>
                <a:tc>
                  <a:txBody>
                    <a:bodyPr/>
                    <a:lstStyle/>
                    <a:p>
                      <a:pPr marL="0" algn="l" defTabSz="914400" rtl="0" eaLnBrk="1" latinLnBrk="0" hangingPunct="1"/>
                      <a:endParaRPr lang="en-US" sz="1400" b="1" kern="1200" dirty="0">
                        <a:solidFill>
                          <a:schemeClr val="tx1"/>
                        </a:solidFill>
                        <a:latin typeface="+mn-lt"/>
                        <a:ea typeface="+mn-ea"/>
                        <a:cs typeface="+mn-cs"/>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1" kern="1200" dirty="0">
                          <a:solidFill>
                            <a:schemeClr val="tx1"/>
                          </a:solidFill>
                          <a:latin typeface="+mn-lt"/>
                          <a:ea typeface="+mn-ea"/>
                          <a:cs typeface="+mn-cs"/>
                          <a:sym typeface="+mn-ea"/>
                        </a:rPr>
                        <a:t>Continue solution discussion, last meeting for new solution proposals</a:t>
                      </a:r>
                      <a:r>
                        <a:rPr lang="en-US" altLang="ko-KR" sz="1400" b="1" kern="1200" dirty="0">
                          <a:solidFill>
                            <a:schemeClr val="tx1"/>
                          </a:solidFill>
                          <a:latin typeface="+mn-lt"/>
                          <a:ea typeface="+mn-ea"/>
                          <a:cs typeface="+mn-cs"/>
                        </a:rPr>
                        <a:t>, start discussion on evaluation and interim conclusion (KI#2).</a:t>
                      </a:r>
                    </a:p>
                  </a:txBody>
                  <a:tcPr>
                    <a:solidFill>
                      <a:schemeClr val="bg1">
                        <a:lumMod val="75000"/>
                      </a:schemeClr>
                    </a:solidFill>
                  </a:tcPr>
                </a:tc>
                <a:extLst>
                  <a:ext uri="{0D108BD9-81ED-4DB2-BD59-A6C34878D82A}">
                    <a16:rowId xmlns:a16="http://schemas.microsoft.com/office/drawing/2014/main" val="10005"/>
                  </a:ext>
                </a:extLst>
              </a:tr>
              <a:tr h="370840">
                <a:tc>
                  <a:txBody>
                    <a:bodyPr/>
                    <a:lstStyle/>
                    <a:p>
                      <a:r>
                        <a:rPr lang="en-US" sz="1400" b="0" dirty="0"/>
                        <a:t>SA2#163</a:t>
                      </a:r>
                    </a:p>
                  </a:txBody>
                  <a:tcPr/>
                </a:tc>
                <a:tc>
                  <a:txBody>
                    <a:bodyPr/>
                    <a:lstStyle/>
                    <a:p>
                      <a:r>
                        <a:rPr lang="en-US" sz="1400" b="0" dirty="0"/>
                        <a:t>May 2024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0.5</a:t>
                      </a:r>
                    </a:p>
                  </a:txBody>
                  <a:tcPr/>
                </a:tc>
                <a:tc>
                  <a:txBody>
                    <a:bodyPr/>
                    <a:lstStyle/>
                    <a:p>
                      <a:pPr algn="ctr"/>
                      <a:endParaRPr lang="en-US" sz="1400" dirty="0"/>
                    </a:p>
                  </a:txBody>
                  <a:tcPr/>
                </a:tc>
                <a:tc>
                  <a:txBody>
                    <a:bodyPr/>
                    <a:lstStyle/>
                    <a:p>
                      <a:r>
                        <a:rPr lang="en-US" sz="1400" dirty="0"/>
                        <a:t>Complete evaluations and conclusions.</a:t>
                      </a:r>
                    </a:p>
                  </a:txBody>
                  <a:tcPr/>
                </a:tc>
                <a:extLst>
                  <a:ext uri="{0D108BD9-81ED-4DB2-BD59-A6C34878D82A}">
                    <a16:rowId xmlns:a16="http://schemas.microsoft.com/office/drawing/2014/main" val="10006"/>
                  </a:ext>
                </a:extLst>
              </a:tr>
              <a:tr h="370840">
                <a:tc>
                  <a:txBody>
                    <a:bodyPr/>
                    <a:lstStyle/>
                    <a:p>
                      <a:endParaRPr lang="en-US" sz="1400" dirty="0"/>
                    </a:p>
                  </a:txBody>
                  <a:tcPr/>
                </a:tc>
                <a:tc>
                  <a:txBody>
                    <a:bodyPr/>
                    <a:lstStyle/>
                    <a:p>
                      <a:r>
                        <a:rPr lang="en-US" sz="1400" b="1" dirty="0"/>
                        <a:t>Total</a:t>
                      </a:r>
                    </a:p>
                  </a:txBody>
                  <a:tcPr/>
                </a:tc>
                <a:tc>
                  <a:txBody>
                    <a:bodyPr/>
                    <a:lstStyle/>
                    <a:p>
                      <a:pPr algn="ctr"/>
                      <a:r>
                        <a:rPr lang="en-US" sz="1400" dirty="0"/>
                        <a:t>2</a:t>
                      </a:r>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22763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2E10A3-DB35-414F-83C1-BF5FB8647349}">
  <ds:schemaRefs>
    <ds:schemaRef ds:uri="http://purl.org/dc/elements/1.1/"/>
    <ds:schemaRef ds:uri="http://purl.org/dc/terms/"/>
    <ds:schemaRef ds:uri="09cef1fd-e61b-4dbf-b745-21988b13f978"/>
    <ds:schemaRef ds:uri="http://purl.org/dc/dcmitype/"/>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dcc30912-d230-4cc2-b11f-bb5ca2a6b6f5"/>
    <ds:schemaRef ds:uri="http://schemas.microsoft.com/office/2006/metadata/properties"/>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47170</TotalTime>
  <Words>418</Words>
  <Application>Microsoft Office PowerPoint</Application>
  <PresentationFormat>On-screen Show (4:3)</PresentationFormat>
  <Paragraphs>65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vt:lpstr>
      <vt:lpstr>Calibri</vt:lpstr>
      <vt:lpstr>Times New Roman</vt:lpstr>
      <vt:lpstr>Office Theme</vt:lpstr>
      <vt:lpstr>FS_5G_Femto Status Report</vt:lpstr>
      <vt:lpstr>FS_5G_Femto status after SA2#162</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S2-2405796</cp:lastModifiedBy>
  <cp:revision>1892</cp:revision>
  <dcterms:created xsi:type="dcterms:W3CDTF">2008-08-30T09:32:10Z</dcterms:created>
  <dcterms:modified xsi:type="dcterms:W3CDTF">2024-04-24T12:14:53Z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CWM2b1af9d7d32943b4a6156c93e97c7caf">
    <vt:lpwstr>CWMsGmh1IMWLHZz1Unugf6WAQJcmS+M21KyAfhWuiS0qp/i2XDl7aTGb+OOvZJkAzcbZlrBBoav5GyF7OnjPjLt2g==</vt:lpwstr>
  </property>
</Properties>
</file>