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826" r:id="rId6"/>
    <p:sldId id="910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3" d="100"/>
          <a:sy n="73" d="100"/>
        </p:scale>
        <p:origin x="12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22-Apr-24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22-Apr-24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TSG-WG SA2 Meeting #162</a:t>
            </a:r>
          </a:p>
          <a:p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15 - 19 April, 2024, Changsha, China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88980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WG2#162;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15 - 19 April, 2024, Changsha, China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5G_Femto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b="1" dirty="0"/>
            </a:br>
            <a:r>
              <a:rPr lang="en-US" altLang="en-US" sz="1800" b="1" dirty="0"/>
              <a:t>NTT DOCOMO</a:t>
            </a:r>
          </a:p>
          <a:p>
            <a:pPr>
              <a:lnSpc>
                <a:spcPct val="80000"/>
              </a:lnSpc>
            </a:pPr>
            <a:r>
              <a:rPr lang="en-US" altLang="en-US" sz="1800" b="1" dirty="0"/>
              <a:t>(Rapporteur)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S2-2405635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645952" cy="787400"/>
          </a:xfrm>
        </p:spPr>
        <p:txBody>
          <a:bodyPr/>
          <a:lstStyle/>
          <a:p>
            <a:pPr algn="l"/>
            <a:r>
              <a:rPr lang="en-US" altLang="zh-CN" b="1" dirty="0"/>
              <a:t>FS_5G_Femto </a:t>
            </a:r>
            <a:r>
              <a:rPr lang="en-US" altLang="de-DE" b="1" dirty="0"/>
              <a:t>status </a:t>
            </a:r>
            <a:r>
              <a:rPr lang="en-US" altLang="zh-CN" b="1" dirty="0"/>
              <a:t>after</a:t>
            </a:r>
            <a:r>
              <a:rPr lang="en-US" altLang="de-DE" b="1" dirty="0"/>
              <a:t> SA2#162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7265" y="2183196"/>
            <a:ext cx="8554480" cy="424887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100"/>
              </a:spcAft>
              <a:buBlip>
                <a:blip r:embed="rId3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100"/>
              </a:spcAft>
            </a:pPr>
            <a:r>
              <a:rPr lang="en-US" altLang="de-DE" sz="1200" kern="0" dirty="0"/>
              <a:t>TR 23.700-45 v0.3.0 is available.</a:t>
            </a:r>
          </a:p>
          <a:p>
            <a:pPr lvl="1">
              <a:spcBef>
                <a:spcPts val="0"/>
              </a:spcBef>
              <a:spcAft>
                <a:spcPts val="100"/>
              </a:spcAft>
            </a:pPr>
            <a:r>
              <a:rPr lang="en-US" altLang="de-DE" sz="1200" dirty="0"/>
              <a:t>18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submitted: 15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are for new/update solutions, 1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are for KI update and 1 </a:t>
            </a:r>
            <a:r>
              <a:rPr lang="en-US" altLang="de-DE" sz="1200" dirty="0" err="1"/>
              <a:t>Tdoc</a:t>
            </a:r>
            <a:r>
              <a:rPr lang="en-US" altLang="de-DE" sz="1200" dirty="0"/>
              <a:t> is for architecture assumption.</a:t>
            </a:r>
          </a:p>
          <a:p>
            <a:pPr lvl="1">
              <a:spcBef>
                <a:spcPts val="0"/>
              </a:spcBef>
              <a:spcAft>
                <a:spcPts val="100"/>
              </a:spcAft>
            </a:pPr>
            <a:r>
              <a:rPr lang="en-US" altLang="de-DE" sz="1200" dirty="0"/>
              <a:t>All 18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handled for below two KIs: </a:t>
            </a:r>
          </a:p>
          <a:p>
            <a:pPr lvl="2">
              <a:spcBef>
                <a:spcPts val="0"/>
              </a:spcBef>
              <a:spcAft>
                <a:spcPts val="100"/>
              </a:spcAft>
            </a:pPr>
            <a:r>
              <a:rPr lang="en-US" altLang="de-DE" sz="1000" dirty="0"/>
              <a:t>KI#1 Support of UE move between CAG cell of 5G </a:t>
            </a:r>
            <a:r>
              <a:rPr lang="en-US" altLang="de-DE" sz="1000" dirty="0" err="1"/>
              <a:t>Femto</a:t>
            </a:r>
            <a:r>
              <a:rPr lang="en-US" altLang="de-DE" sz="1000" dirty="0"/>
              <a:t> and CSG cell and </a:t>
            </a:r>
          </a:p>
          <a:p>
            <a:pPr lvl="2">
              <a:spcBef>
                <a:spcPts val="0"/>
              </a:spcBef>
              <a:spcAft>
                <a:spcPts val="100"/>
              </a:spcAft>
            </a:pPr>
            <a:r>
              <a:rPr lang="en-US" altLang="de-DE" sz="1000" dirty="0"/>
              <a:t>KI#2 Enabling provisioning of subscribers allowed to access CAG cell and managing access control by the CAG owner or an authorized administrator.</a:t>
            </a:r>
          </a:p>
          <a:p>
            <a:pPr marL="893763" lvl="2" indent="-179388">
              <a:spcBef>
                <a:spcPts val="0"/>
              </a:spcBef>
              <a:spcAft>
                <a:spcPts val="100"/>
              </a:spcAft>
            </a:pPr>
            <a:r>
              <a:rPr lang="en-US" altLang="de-DE" sz="1100" dirty="0"/>
              <a:t>5 new solutions for KI#1 and 4 updated solutions for KI#2 were approved.</a:t>
            </a:r>
          </a:p>
          <a:p>
            <a:pPr lvl="1">
              <a:spcBef>
                <a:spcPts val="0"/>
              </a:spcBef>
              <a:spcAft>
                <a:spcPts val="100"/>
              </a:spcAft>
            </a:pPr>
            <a:r>
              <a:rPr lang="en-US" altLang="de-DE" sz="1200" dirty="0"/>
              <a:t>1 Interim conclusion on KI#2 above was agreed (S2-2405796)</a:t>
            </a:r>
          </a:p>
          <a:p>
            <a:pPr marL="457200" lvl="1" indent="-457200">
              <a:spcBef>
                <a:spcPts val="0"/>
              </a:spcBef>
              <a:spcAft>
                <a:spcPts val="100"/>
              </a:spcAft>
              <a:buBlip>
                <a:blip r:embed="rId3"/>
              </a:buBlip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100"/>
              </a:spcAft>
              <a:buBlip>
                <a:blip r:embed="rId3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10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1 LS (S2-2405813) to RAN3 and RAN2 was agreed, with specific questions and invitation for KI#1 solutions (#5, #6) reviews.. </a:t>
            </a:r>
          </a:p>
          <a:p>
            <a:pPr marL="457200" lvl="1" indent="0">
              <a:spcBef>
                <a:spcPts val="0"/>
              </a:spcBef>
              <a:spcAft>
                <a:spcPts val="100"/>
              </a:spcAft>
              <a:buNone/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100"/>
              </a:spcAft>
            </a:pPr>
            <a:r>
              <a:rPr lang="de-DE" altLang="ko-KR" sz="1200" kern="0" dirty="0"/>
              <a:t>None.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100"/>
              </a:spcAft>
            </a:pPr>
            <a:endParaRPr lang="de-DE" altLang="ko-KR" sz="1400" b="1" kern="0" dirty="0"/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100"/>
              </a:spcAft>
              <a:defRPr/>
            </a:pPr>
            <a:r>
              <a:rPr lang="en-US" altLang="ko-KR" sz="1200" kern="0" dirty="0"/>
              <a:t>KI evaluation and conclusions – e.g., based on NWM discussion of the principles. </a:t>
            </a:r>
          </a:p>
          <a:p>
            <a:pPr lvl="1">
              <a:spcBef>
                <a:spcPts val="0"/>
              </a:spcBef>
              <a:spcAft>
                <a:spcPts val="100"/>
              </a:spcAft>
              <a:defRPr/>
            </a:pPr>
            <a:r>
              <a:rPr lang="en-US" altLang="ko-KR" sz="1200" kern="0" dirty="0"/>
              <a:t>WID draft discussion.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FD7DBDD8-80B3-3F01-511A-10179A6EAF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929727"/>
              </p:ext>
            </p:extLst>
          </p:nvPr>
        </p:nvGraphicFramePr>
        <p:xfrm>
          <a:off x="348566" y="1354033"/>
          <a:ext cx="8266044" cy="69829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FS_5G_Femto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System aspects of 5G NR </a:t>
                      </a:r>
                      <a:r>
                        <a:rPr lang="en-US" sz="1200" b="1" dirty="0" err="1"/>
                        <a:t>Femto</a:t>
                      </a:r>
                      <a:endParaRPr lang="en-US" sz="1200" b="1" dirty="0"/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-&gt;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1020002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712EE2-1131-4FD1-3B0F-49C9ED843F96}"/>
              </a:ext>
            </a:extLst>
          </p:cNvPr>
          <p:cNvSpPr txBox="1">
            <a:spLocks/>
          </p:cNvSpPr>
          <p:nvPr/>
        </p:nvSpPr>
        <p:spPr>
          <a:xfrm>
            <a:off x="331767" y="4749338"/>
            <a:ext cx="8554481" cy="1884144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/>
              <a:t>2 TUs for Study Phase </a:t>
            </a:r>
            <a:r>
              <a:rPr lang="en-US" altLang="zh-CN" sz="1400" kern="0" dirty="0"/>
              <a:t>and 3 TUs for Normative 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CN" sz="1800" b="1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1" kern="0" dirty="0"/>
              <a:t>NOTE: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/>
              <a:t>WT#1 </a:t>
            </a:r>
            <a:r>
              <a:rPr lang="en-US" altLang="zh-CN" sz="1400" kern="0" dirty="0"/>
              <a:t>(normative only) is reserved for dealing with architectural aspects based on the RAN work that can be coordinated with RAN WGs (RAN3) and conclude in the normative phase.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4C225F-83EB-BF8F-9985-362749890189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FS_5G_Femto 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6B9139-F0E0-6FAC-8C0A-8F21852FE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69437"/>
              </p:ext>
            </p:extLst>
          </p:nvPr>
        </p:nvGraphicFramePr>
        <p:xfrm>
          <a:off x="422359" y="1432560"/>
          <a:ext cx="8340640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SA2</a:t>
                      </a:r>
                      <a:r>
                        <a:rPr lang="en-US" sz="1400" b="1" baseline="0" dirty="0"/>
                        <a:t> #160AH-e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Jan 2024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0.5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TR skeleton, scope, architectural assumptions, key issue</a:t>
                      </a:r>
                      <a:r>
                        <a:rPr lang="en-US" sz="1400" b="1" baseline="0" dirty="0"/>
                        <a:t> discussion, (solutions for information).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SA2#161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2024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Start solution discussion, last meeting for Key Issue proposals (if any).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Continue solution discussion, last meeting for new solution proposals</a:t>
                      </a:r>
                      <a:r>
                        <a:rPr lang="en-US" altLang="ko-K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start discussion on evaluation and interim conclusion (KI#2).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Complete evaluations and conclusions.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76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09cef1fd-e61b-4dbf-b745-21988b13f978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cc30912-d230-4cc2-b11f-bb5ca2a6b6f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47168</TotalTime>
  <Words>382</Words>
  <Application>Microsoft Office PowerPoint</Application>
  <PresentationFormat>On-screen Show (4:3)</PresentationFormat>
  <Paragraphs>65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</vt:lpstr>
      <vt:lpstr>Calibri</vt:lpstr>
      <vt:lpstr>Times New Roman</vt:lpstr>
      <vt:lpstr>Office Theme</vt:lpstr>
      <vt:lpstr>FS_5G_Femto Status Report</vt:lpstr>
      <vt:lpstr>FS_5G_Femto status after SA2#162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S2-2405796</cp:lastModifiedBy>
  <cp:revision>1890</cp:revision>
  <dcterms:created xsi:type="dcterms:W3CDTF">2008-08-30T09:32:10Z</dcterms:created>
  <dcterms:modified xsi:type="dcterms:W3CDTF">2024-04-22T11:19:55Z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