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  <p:sldMasterId id="2147483663" r:id="rId5"/>
  </p:sldMasterIdLst>
  <p:notesMasterIdLst>
    <p:notesMasterId r:id="rId7"/>
  </p:notesMasterIdLst>
  <p:handoutMasterIdLst>
    <p:handoutMasterId r:id="rId14"/>
  </p:handoutMasterIdLst>
  <p:sldIdLst>
    <p:sldId id="303" r:id="rId6"/>
    <p:sldId id="855" r:id="rId8"/>
    <p:sldId id="853" r:id="rId9"/>
    <p:sldId id="854" r:id="rId10"/>
    <p:sldId id="848" r:id="rId11"/>
    <p:sldId id="849" r:id="rId12"/>
    <p:sldId id="823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55"/>
            <p14:sldId id="853"/>
            <p14:sldId id="854"/>
            <p14:sldId id="848"/>
            <p14:sldId id="849"/>
            <p14:sldId id="823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00"/>
    <a:srgbClr val="0000FF"/>
    <a:srgbClr val="FF3300"/>
    <a:srgbClr val="62A14D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30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083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  <a:endParaRPr lang="en-GB" noProof="0" dirty="0"/>
          </a:p>
          <a:p>
            <a:pPr lvl="1"/>
            <a:r>
              <a:rPr lang="en-GB" noProof="0" dirty="0"/>
              <a:t>Second level</a:t>
            </a:r>
            <a:endParaRPr lang="en-GB" noProof="0" dirty="0"/>
          </a:p>
          <a:p>
            <a:pPr lvl="2"/>
            <a:r>
              <a:rPr lang="en-GB" noProof="0" dirty="0"/>
              <a:t>Third level</a:t>
            </a:r>
            <a:endParaRPr lang="en-GB" noProof="0" dirty="0"/>
          </a:p>
          <a:p>
            <a:pPr lvl="3"/>
            <a:r>
              <a:rPr lang="en-GB" noProof="0" dirty="0"/>
              <a:t>Fourth level</a:t>
            </a:r>
            <a:endParaRPr lang="en-GB" noProof="0" dirty="0"/>
          </a:p>
          <a:p>
            <a:pPr lvl="4"/>
            <a:r>
              <a:rPr lang="en-GB" noProof="0" dirty="0"/>
              <a:t>Fifth level</a:t>
            </a:r>
            <a:endParaRPr lang="en-GB" noProof="0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</a:t>
            </a:r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60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13 - 17 November, 2023, Chicago, USA 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S2-2313850</a:t>
            </a:r>
            <a:endParaRPr lang="en-US" altLang="zh-CN" sz="1400" b="1" kern="1200" dirty="0" smtClean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TSG SA WG2#160, 13 - 17 November, 2023, Chicago, USA</a:t>
            </a:r>
            <a:endParaRPr lang="en-US" altLang="de-DE" sz="1200" dirty="0" smtClean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eNA_Ph3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r>
              <a:rPr lang="en-US" altLang="zh-CN" sz="1800" b="1" dirty="0" smtClean="0">
                <a:latin typeface="Arial" panose="020B0604020202020204" pitchFamily="34" charset="0"/>
              </a:rPr>
              <a:t>, Xiaobo Wu(Vivo)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/>
                <a:gridCol w="3877144"/>
                <a:gridCol w="1148080"/>
                <a:gridCol w="1219200"/>
                <a:gridCol w="1095135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%-&gt;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at SA#102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319655"/>
            <a:ext cx="8809990" cy="41624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chemeClr val="tx1"/>
                </a:solidFill>
              </a:rPr>
              <a:t>General</a:t>
            </a:r>
            <a:r>
              <a:rPr lang="de-DE" altLang="de-DE" sz="14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4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chemeClr val="tx1"/>
                </a:solidFill>
              </a:rPr>
              <a:t>180 proposals are sumbitted in SA2#159 and #160 totally.</a:t>
            </a:r>
            <a:endParaRPr lang="en-US" altLang="de-DE" sz="14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chemeClr val="tx1"/>
                </a:solidFill>
              </a:rPr>
              <a:t>52 CRs are agreed, 8 CRs are merged, 7 CRs are noted and 6 CRs are postponed.</a:t>
            </a:r>
            <a:endParaRPr lang="en-US" altLang="de-DE" sz="14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chemeClr val="tx1"/>
                </a:solidFill>
              </a:rPr>
              <a:t>1 LS IN is REPLY OPEN to CT3, 1 LS OUT is agreed and 3 LS OUTs are merged.</a:t>
            </a:r>
            <a:endParaRPr lang="en-US" sz="14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ym typeface="+mn-ea"/>
              </a:rPr>
              <a:t>1 LS IN and 1 LS OUT is not handled, </a:t>
            </a:r>
            <a:r>
              <a:rPr lang="en-US" sz="1400" dirty="0">
                <a:sym typeface="+mn-ea"/>
              </a:rPr>
              <a:t>4</a:t>
            </a:r>
            <a:r>
              <a:rPr lang="en-US" altLang="zh-CN" sz="1400" dirty="0">
                <a:sym typeface="+mn-ea"/>
              </a:rPr>
              <a:t> </a:t>
            </a:r>
            <a:r>
              <a:rPr lang="en-US" altLang="zh-CN" sz="1400">
                <a:sym typeface="+mn-ea"/>
              </a:rPr>
              <a:t>LS IN</a:t>
            </a:r>
            <a:r>
              <a:rPr lang="en-US" sz="1400">
                <a:sym typeface="+mn-ea"/>
              </a:rPr>
              <a:t> and </a:t>
            </a:r>
            <a:r>
              <a:rPr lang="en-US" sz="1400" dirty="0">
                <a:sym typeface="+mn-ea"/>
              </a:rPr>
              <a:t>1 LS OUT is postponed</a:t>
            </a:r>
            <a:r>
              <a:rPr lang="en-US" sz="1400" dirty="0">
                <a:sym typeface="+mn-ea"/>
              </a:rPr>
              <a:t>. </a:t>
            </a:r>
            <a:endParaRPr lang="en-US" sz="14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ym typeface="+mn-ea"/>
              </a:rPr>
              <a:t>3 CRs are withdrawn</a:t>
            </a:r>
            <a:r>
              <a:rPr lang="en-US" sz="1400" dirty="0">
                <a:sym typeface="+mn-ea"/>
              </a:rPr>
              <a:t>, 1 DP</a:t>
            </a:r>
            <a:r>
              <a:rPr lang="en-US" altLang="de-DE" sz="1400" dirty="0">
                <a:sym typeface="+mn-ea"/>
              </a:rPr>
              <a:t> </a:t>
            </a:r>
            <a:r>
              <a:rPr lang="en-US" sz="1400" dirty="0">
                <a:sym typeface="+mn-ea"/>
              </a:rPr>
              <a:t>is </a:t>
            </a:r>
            <a:r>
              <a:rPr lang="en-US" altLang="de-DE" sz="1400" dirty="0">
                <a:sym typeface="+mn-ea"/>
              </a:rPr>
              <a:t>noted, </a:t>
            </a:r>
            <a:r>
              <a:rPr lang="en-US" sz="1400" dirty="0">
                <a:sym typeface="+mn-ea"/>
              </a:rPr>
              <a:t>1 DP</a:t>
            </a:r>
            <a:r>
              <a:rPr lang="en-US" altLang="de-DE" sz="1400" dirty="0">
                <a:sym typeface="+mn-ea"/>
              </a:rPr>
              <a:t> and 90 CRs</a:t>
            </a:r>
            <a:r>
              <a:rPr lang="en-US" sz="1400" dirty="0">
                <a:sym typeface="+mn-ea"/>
              </a:rPr>
              <a:t> are not handled.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ym typeface="+mn-ea"/>
              </a:rPr>
              <a:t>SA2 work on all key issues are completed.</a:t>
            </a:r>
            <a:endParaRPr lang="en-US" altLang="de-DE" sz="14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800" b="1" dirty="0">
                <a:sym typeface="+mn-ea"/>
              </a:rPr>
              <a:t>RAN impacts and dependencies</a:t>
            </a:r>
            <a:r>
              <a:rPr lang="en-US" sz="1800" dirty="0">
                <a:sym typeface="+mn-ea"/>
              </a:rPr>
              <a:t>:</a:t>
            </a:r>
            <a:endParaRPr lang="de-DE" sz="18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400" dirty="0">
                <a:cs typeface="+mn-ea"/>
                <a:sym typeface="+mn-ea"/>
              </a:rPr>
              <a:t>No RAN impact. </a:t>
            </a:r>
            <a:endParaRPr lang="en-US" altLang="zh-CN" sz="1400" dirty="0">
              <a:cs typeface="+mn-ea"/>
            </a:endParaRPr>
          </a:p>
          <a:p>
            <a:pPr marL="457200" lvl="0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800" b="1" dirty="0">
                <a:cs typeface="+mn-cs"/>
                <a:sym typeface="+mn-ea"/>
              </a:rPr>
              <a:t>Contentious Issue</a:t>
            </a:r>
            <a:r>
              <a:rPr lang="de-DE" sz="1800" dirty="0">
                <a:cs typeface="+mn-cs"/>
                <a:sym typeface="+mn-ea"/>
              </a:rPr>
              <a:t>:</a:t>
            </a:r>
            <a:endParaRPr lang="de-DE" sz="18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>
                <a:cs typeface="+mn-ea"/>
                <a:sym typeface="+mn-ea"/>
              </a:rPr>
              <a:t>No contentious Issue</a:t>
            </a:r>
            <a:r>
              <a:rPr lang="en-US" altLang="zh-CN" sz="1400" dirty="0">
                <a:cs typeface="+mn-ea"/>
                <a:sym typeface="+mn-ea"/>
              </a:rPr>
              <a:t>.</a:t>
            </a:r>
            <a:endParaRPr lang="de-DE" sz="1800" dirty="0"/>
          </a:p>
          <a:p>
            <a:pPr marL="457200" lvl="0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800" b="1" dirty="0">
                <a:cs typeface="+mn-cs"/>
                <a:sym typeface="+mn-ea"/>
              </a:rPr>
              <a:t>Focus for the Next Meeting (</a:t>
            </a:r>
            <a:r>
              <a:rPr lang="de-DE" sz="1800" b="1" dirty="0" smtClean="0">
                <a:cs typeface="+mn-cs"/>
                <a:sym typeface="+mn-ea"/>
              </a:rPr>
              <a:t>SA2</a:t>
            </a:r>
            <a:r>
              <a:rPr sz="1800" b="1" dirty="0" smtClean="0">
                <a:cs typeface="+mn-cs"/>
                <a:sym typeface="+mn-ea"/>
              </a:rPr>
              <a:t> #</a:t>
            </a:r>
            <a:r>
              <a:rPr lang="en-US" sz="1800" b="1" dirty="0" smtClean="0">
                <a:cs typeface="+mn-cs"/>
                <a:sym typeface="+mn-ea"/>
              </a:rPr>
              <a:t>161</a:t>
            </a:r>
            <a:r>
              <a:rPr lang="de-DE" sz="1800" b="1" dirty="0">
                <a:cs typeface="+mn-cs"/>
                <a:sym typeface="+mn-ea"/>
              </a:rPr>
              <a:t>)</a:t>
            </a:r>
            <a:r>
              <a:rPr lang="de-DE" sz="1800" dirty="0">
                <a:cs typeface="+mn-cs"/>
                <a:sym typeface="+mn-ea"/>
              </a:rPr>
              <a:t>:</a:t>
            </a:r>
            <a:endParaRPr lang="de-DE" sz="18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400" dirty="0">
                <a:sym typeface="+mn-ea"/>
              </a:rPr>
              <a:t>Correction and Maintenance </a:t>
            </a:r>
            <a:r>
              <a:rPr lang="en-US" altLang="zh-CN" sz="1400" dirty="0">
                <a:cs typeface="+mn-ea"/>
                <a:sym typeface="+mn-ea"/>
              </a:rPr>
              <a:t>. </a:t>
            </a:r>
            <a:endParaRPr lang="en-US" altLang="zh-CN" sz="18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altLang="zh-CN" sz="1800" b="1" dirty="0" smtClean="0">
                <a:sym typeface="+mn-ea"/>
              </a:rPr>
              <a:t>Risk</a:t>
            </a:r>
            <a:r>
              <a:rPr lang="en-US" altLang="zh-CN" sz="1800" b="1" dirty="0">
                <a:sym typeface="+mn-ea"/>
              </a:rPr>
              <a:t>:</a:t>
            </a:r>
            <a:endParaRPr lang="en-US" altLang="zh-CN" sz="18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400" dirty="0">
                <a:sym typeface="+mn-ea"/>
              </a:rPr>
              <a:t>None</a:t>
            </a:r>
            <a:r>
              <a:rPr lang="en-US" altLang="zh-CN" sz="1400" dirty="0">
                <a:sym typeface="+mn-ea"/>
              </a:rPr>
              <a:t>.</a:t>
            </a:r>
            <a:endParaRPr lang="en-US" altLang="zh-CN" sz="1400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/>
                <a:gridCol w="3877144"/>
                <a:gridCol w="1148080"/>
                <a:gridCol w="1219200"/>
                <a:gridCol w="1095135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%-&gt;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SA2#160 (1/2)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245360"/>
            <a:ext cx="8809990" cy="42367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99 proposals are sumbit</a:t>
            </a:r>
            <a:r>
              <a:rPr lang="en-US" altLang="de-DE" sz="1200" dirty="0">
                <a:solidFill>
                  <a:schemeClr val="tx1"/>
                </a:solidFill>
              </a:rPr>
              <a:t>ted.</a:t>
            </a:r>
            <a:endParaRPr lang="en-US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30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</a:t>
            </a:r>
            <a:r>
              <a:rPr lang="en-US" altLang="de-DE" sz="1200" dirty="0">
                <a:sym typeface="+mn-ea"/>
              </a:rPr>
              <a:t>1 CR </a:t>
            </a:r>
            <a:r>
              <a:rPr lang="en-US" sz="1200" dirty="0">
                <a:sym typeface="+mn-ea"/>
              </a:rPr>
              <a:t>is </a:t>
            </a:r>
            <a:r>
              <a:rPr lang="en-US" sz="1200" dirty="0">
                <a:sym typeface="+mn-ea"/>
              </a:rPr>
              <a:t>merged,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1 CR </a:t>
            </a:r>
            <a:r>
              <a:rPr lang="en-US" sz="1200" dirty="0">
                <a:sym typeface="+mn-ea"/>
              </a:rPr>
              <a:t>is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noted </a:t>
            </a:r>
            <a:r>
              <a:rPr lang="en-US" altLang="de-DE" sz="1200" dirty="0">
                <a:sym typeface="+mn-ea"/>
              </a:rPr>
              <a:t>and</a:t>
            </a:r>
            <a:r>
              <a:rPr lang="en-US" sz="1200" dirty="0">
                <a:sym typeface="+mn-ea"/>
              </a:rPr>
              <a:t> 5 </a:t>
            </a:r>
            <a:r>
              <a:rPr lang="en-US" altLang="de-DE" sz="1200" dirty="0">
                <a:sym typeface="+mn-ea"/>
              </a:rPr>
              <a:t>CRs </a:t>
            </a:r>
            <a:r>
              <a:rPr lang="en-US" sz="1200" dirty="0">
                <a:sym typeface="+mn-ea"/>
              </a:rPr>
              <a:t>are </a:t>
            </a:r>
            <a:r>
              <a:rPr lang="en-US" sz="1200" dirty="0">
                <a:sym typeface="+mn-ea"/>
              </a:rPr>
              <a:t>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3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</a:t>
            </a:r>
            <a:r>
              <a:rPr lang="en-US" sz="1200">
                <a:sym typeface="+mn-ea"/>
              </a:rPr>
              <a:t> and </a:t>
            </a:r>
            <a:r>
              <a:rPr lang="en-US" sz="1200" dirty="0">
                <a:sym typeface="+mn-ea"/>
              </a:rPr>
              <a:t>1 LS OUT is </a:t>
            </a:r>
            <a:r>
              <a:rPr lang="en-US" sz="1200" dirty="0">
                <a:sym typeface="+mn-ea"/>
              </a:rPr>
              <a:t>postponed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 CR is withdrawn, 1 DP</a:t>
            </a:r>
            <a:r>
              <a:rPr lang="en-US" altLang="de-DE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is </a:t>
            </a:r>
            <a:r>
              <a:rPr lang="en-US" altLang="de-DE" sz="1200" dirty="0">
                <a:sym typeface="+mn-ea"/>
              </a:rPr>
              <a:t>noted </a:t>
            </a:r>
            <a:r>
              <a:rPr lang="en-US" altLang="de-DE" sz="1200" dirty="0">
                <a:sym typeface="+mn-ea"/>
              </a:rPr>
              <a:t>and 56 CRs</a:t>
            </a:r>
            <a:r>
              <a:rPr lang="en-US" sz="1200" dirty="0">
                <a:sym typeface="+mn-ea"/>
              </a:rPr>
              <a:t> are not handled.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SA2 work on all key issues are completed.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General</a:t>
            </a:r>
            <a:r>
              <a:rPr lang="en-US" sz="1600" b="1" dirty="0"/>
              <a:t> issue</a:t>
            </a:r>
            <a:endParaRPr sz="1600" b="1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CRs are agreed</a:t>
            </a:r>
            <a:r>
              <a:rPr lang="en-US" altLang="zh-CN" sz="1200">
                <a:sym typeface="+mn-ea"/>
              </a:rPr>
              <a:t>,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not handled</a:t>
            </a:r>
            <a:r>
              <a:rPr lang="en-US" sz="1200" dirty="0">
                <a:sym typeface="+mn-ea"/>
              </a:rPr>
              <a:t> and </a:t>
            </a:r>
            <a:r>
              <a:rPr lang="en-US" sz="1200" dirty="0">
                <a:sym typeface="+mn-ea"/>
              </a:rPr>
              <a:t>1 DP is not noted</a:t>
            </a:r>
            <a:r>
              <a:rPr lang="en-US" sz="1200" dirty="0">
                <a:sym typeface="+mn-ea"/>
              </a:rPr>
              <a:t>. </a:t>
            </a:r>
            <a:endParaRPr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  <a:endParaRPr lang="de-DE" altLang="de-DE" sz="1600" b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11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agreed</a:t>
            </a:r>
            <a:r>
              <a:rPr sz="1200" dirty="0">
                <a:sym typeface="+mn-ea"/>
              </a:rPr>
              <a:t>. 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, 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merged, 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postponed and </a:t>
            </a: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</a:t>
            </a:r>
            <a:r>
              <a:rPr lang="en-US" sz="1200" dirty="0">
                <a:sym typeface="+mn-ea"/>
              </a:rPr>
              <a:t>not handled</a:t>
            </a:r>
            <a:r>
              <a:rPr sz="1200" dirty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 and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lang="en-US" sz="1200">
                <a:sym typeface="+mn-ea"/>
              </a:rPr>
              <a:t>. </a:t>
            </a:r>
            <a:endParaRPr lang="en-US" sz="120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KI#4: How to Enhance Data collection and Storage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 and </a:t>
            </a:r>
            <a:r>
              <a:rPr lang="en-US" sz="1200" dirty="0">
                <a:sym typeface="+mn-ea"/>
              </a:rPr>
              <a:t>13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lang="en-US" sz="1200">
                <a:sym typeface="+mn-ea"/>
              </a:rPr>
              <a:t>.</a:t>
            </a:r>
            <a:endParaRPr lang="en-US" sz="120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KI#5: Enhance trained ML Model sharing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CRs are agreed,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are </a:t>
            </a:r>
            <a:r>
              <a:rPr sz="1200" dirty="0">
                <a:sym typeface="+mn-ea"/>
              </a:rPr>
              <a:t>postponed and 1 CR is </a:t>
            </a:r>
            <a:r>
              <a:rPr lang="en-US" sz="1200" dirty="0">
                <a:sym typeface="+mn-ea"/>
              </a:rPr>
              <a:t>w</a:t>
            </a:r>
            <a:r>
              <a:rPr lang="en-US" sz="1200" dirty="0">
                <a:sym typeface="+mn-ea"/>
              </a:rPr>
              <a:t>ithdrawn.</a:t>
            </a:r>
            <a:endParaRPr lang="en-US"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SA2#160 (2/2)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965835"/>
            <a:ext cx="8922385" cy="51796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KI#6: NWDAF-assisted URSP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CR is agreed</a:t>
            </a:r>
            <a:r>
              <a:rPr lang="en-US" sz="1200" dirty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 LS IN and 1 LS OUT is </a:t>
            </a:r>
            <a:r>
              <a:rPr lang="en-US" sz="1200" dirty="0">
                <a:sym typeface="+mn-ea"/>
              </a:rPr>
              <a:t>postponed</a:t>
            </a:r>
            <a:r>
              <a:rPr lang="en-US"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 CR is agreed and 23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 CRs are agreed, 2</a:t>
            </a:r>
            <a:r>
              <a:rPr sz="1200" dirty="0">
                <a:sym typeface="+mn-ea"/>
              </a:rPr>
              <a:t> CRs are</a:t>
            </a:r>
            <a:r>
              <a:rPr lang="en-US" sz="1200" dirty="0">
                <a:sym typeface="+mn-ea"/>
              </a:rPr>
              <a:t> </a:t>
            </a:r>
            <a:r>
              <a:rPr lang="en-US" altLang="zh-CN" sz="1200" dirty="0">
                <a:cs typeface="+mn-ea"/>
                <a:sym typeface="+mn-ea"/>
              </a:rPr>
              <a:t>postponed and 1 CR is noted</a:t>
            </a:r>
            <a:r>
              <a:rPr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LS IN is postponed and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CRs are</a:t>
            </a:r>
            <a:r>
              <a:rPr lang="en-US" sz="1200" dirty="0">
                <a:sym typeface="+mn-ea"/>
              </a:rPr>
              <a:t> not handled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Editorial clean-up</a:t>
            </a:r>
            <a:endParaRPr lang="de-DE" sz="1600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13 CRs are not handled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  <a:endParaRPr lang="en-US" altLang="zh-CN" sz="1200" dirty="0">
              <a:cs typeface="+mn-ea"/>
            </a:endParaRPr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Contentious Issue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No contentious Issue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de-DE" sz="1600" dirty="0"/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Focus for the Next Meeting (</a:t>
            </a:r>
            <a:r>
              <a:rPr lang="de-DE" sz="1600" b="1" dirty="0" smtClean="0">
                <a:cs typeface="+mn-cs"/>
                <a:sym typeface="+mn-ea"/>
              </a:rPr>
              <a:t>SA2</a:t>
            </a:r>
            <a:r>
              <a:rPr sz="1600" b="1" dirty="0" smtClean="0">
                <a:cs typeface="+mn-cs"/>
                <a:sym typeface="+mn-ea"/>
              </a:rPr>
              <a:t> #</a:t>
            </a:r>
            <a:r>
              <a:rPr lang="en-US" sz="1600" b="1" dirty="0" smtClean="0">
                <a:cs typeface="+mn-cs"/>
                <a:sym typeface="+mn-ea"/>
              </a:rPr>
              <a:t>161</a:t>
            </a:r>
            <a:r>
              <a:rPr lang="de-DE" sz="1600" b="1" dirty="0">
                <a:cs typeface="+mn-cs"/>
                <a:sym typeface="+mn-ea"/>
              </a:rPr>
              <a:t>)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sym typeface="+mn-ea"/>
              </a:rPr>
              <a:t>Correction and Maintenance </a:t>
            </a:r>
            <a:r>
              <a:rPr lang="en-US" altLang="zh-CN" sz="1200" dirty="0">
                <a:cs typeface="+mn-ea"/>
                <a:sym typeface="+mn-ea"/>
              </a:rPr>
              <a:t>. </a:t>
            </a:r>
            <a:endParaRPr lang="en-US" altLang="zh-CN" sz="1200" dirty="0">
              <a:cs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endParaRPr lang="en-US" altLang="zh-CN" sz="16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altLang="zh-CN" sz="1600" b="1" dirty="0" smtClean="0">
                <a:sym typeface="+mn-ea"/>
              </a:rPr>
              <a:t>Risk</a:t>
            </a:r>
            <a:r>
              <a:rPr lang="en-US" altLang="zh-CN" sz="1600" b="1" dirty="0">
                <a:sym typeface="+mn-ea"/>
              </a:rPr>
              <a:t>:</a:t>
            </a:r>
            <a:endParaRPr lang="en-US" altLang="zh-CN" sz="16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sym typeface="+mn-ea"/>
              </a:rPr>
              <a:t>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/>
                <a:gridCol w="3877144"/>
                <a:gridCol w="1148080"/>
                <a:gridCol w="1219200"/>
                <a:gridCol w="1095135"/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%-&gt;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SA2#159 (1/2)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245360"/>
            <a:ext cx="8809990" cy="42367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81 proposals are sumbitted.</a:t>
            </a:r>
            <a:endParaRPr lang="en-US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22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</a:t>
            </a:r>
            <a:r>
              <a:rPr lang="en-US" altLang="de-DE" sz="1200" dirty="0">
                <a:sym typeface="+mn-ea"/>
              </a:rPr>
              <a:t>7 CRs are </a:t>
            </a:r>
            <a:r>
              <a:rPr lang="en-US" sz="1200" dirty="0">
                <a:sym typeface="+mn-ea"/>
              </a:rPr>
              <a:t>merged,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6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 CRs are noted </a:t>
            </a:r>
            <a:r>
              <a:rPr lang="en-US" altLang="de-DE" sz="1200" dirty="0">
                <a:sym typeface="+mn-ea"/>
              </a:rPr>
              <a:t>and</a:t>
            </a:r>
            <a:r>
              <a:rPr lang="en-US" sz="1200" dirty="0">
                <a:sym typeface="+mn-ea"/>
              </a:rPr>
              <a:t> 1 </a:t>
            </a:r>
            <a:r>
              <a:rPr lang="en-US" altLang="de-DE" sz="1200" dirty="0">
                <a:sym typeface="+mn-ea"/>
              </a:rPr>
              <a:t>CR is </a:t>
            </a:r>
            <a:r>
              <a:rPr lang="en-US" sz="1200" dirty="0">
                <a:sym typeface="+mn-ea"/>
              </a:rPr>
              <a:t>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</a:t>
            </a:r>
            <a:r>
              <a:rPr lang="en-US" altLang="zh-CN" sz="1200" dirty="0">
                <a:sym typeface="+mn-ea"/>
              </a:rPr>
              <a:t> </a:t>
            </a:r>
            <a:r>
              <a:rPr lang="en-US" altLang="zh-CN" sz="1200">
                <a:sym typeface="+mn-ea"/>
              </a:rPr>
              <a:t>LS IN </a:t>
            </a:r>
            <a:r>
              <a:rPr lang="en-US" altLang="zh-CN" sz="1200">
                <a:sym typeface="+mn-ea"/>
              </a:rPr>
              <a:t>is REPLY OPEN</a:t>
            </a:r>
            <a:r>
              <a:rPr lang="en-US" sz="1200" dirty="0">
                <a:sym typeface="+mn-ea"/>
              </a:rPr>
              <a:t> to CT3, 1 LS OUT is </a:t>
            </a:r>
            <a:r>
              <a:rPr lang="en-US" sz="1200">
                <a:sym typeface="+mn-ea"/>
              </a:rPr>
              <a:t>agreed and </a:t>
            </a:r>
            <a:r>
              <a:rPr lang="en-US" sz="1200" dirty="0">
                <a:sym typeface="+mn-ea"/>
              </a:rPr>
              <a:t>3</a:t>
            </a:r>
            <a:r>
              <a:rPr lang="en-US" sz="1200" dirty="0">
                <a:sym typeface="+mn-ea"/>
              </a:rPr>
              <a:t> LS OUTs are merged.</a:t>
            </a:r>
            <a:endParaRPr lang="en-US" sz="12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1 LS IN and 1 LS OUT is not handled, and 1 LS IN is postponed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 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ym typeface="+mn-ea"/>
              </a:rPr>
              <a:t>2 CRs are withdrawn, 1 DP</a:t>
            </a:r>
            <a:r>
              <a:rPr lang="en-US" altLang="de-DE" sz="1200" dirty="0">
                <a:sym typeface="+mn-ea"/>
              </a:rPr>
              <a:t> and </a:t>
            </a:r>
            <a:r>
              <a:rPr lang="en-US" altLang="de-DE" sz="1200" dirty="0">
                <a:sym typeface="+mn-ea"/>
              </a:rPr>
              <a:t>34 CRs</a:t>
            </a:r>
            <a:r>
              <a:rPr lang="en-US" sz="1200" dirty="0">
                <a:sym typeface="+mn-ea"/>
              </a:rPr>
              <a:t> are not handled.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SA2 work on all key issues are completed.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eNetA</a:t>
            </a:r>
            <a:r>
              <a:rPr lang="en-US" sz="1600" b="1" dirty="0"/>
              <a:t>E</a:t>
            </a:r>
            <a:r>
              <a:rPr sz="1600" b="1" dirty="0"/>
              <a:t> related</a:t>
            </a:r>
            <a:endParaRPr sz="1600" b="1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</a:t>
            </a:r>
            <a:r>
              <a:rPr lang="en-US" altLang="zh-CN" sz="1200">
                <a:sym typeface="+mn-ea"/>
              </a:rPr>
              <a:t>LS IN is REPLY OPEN </a:t>
            </a:r>
            <a:r>
              <a:rPr lang="en-US" sz="1200" dirty="0">
                <a:sym typeface="+mn-ea"/>
              </a:rPr>
              <a:t>to CT3</a:t>
            </a:r>
            <a:r>
              <a:rPr lang="en-US" altLang="zh-CN" sz="1200">
                <a:sym typeface="+mn-ea"/>
              </a:rPr>
              <a:t>,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noted, 1 CR is merged, 3 LS OUTs are merged and 1 LS OUT is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. </a:t>
            </a:r>
            <a:endParaRPr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  <a:endParaRPr lang="de-DE" altLang="de-DE" sz="1600" b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7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sz="1200" dirty="0">
                <a:sym typeface="+mn-ea"/>
              </a:rPr>
              <a:t>. 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sz="1200" dirty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lang="en-US" sz="1200">
                <a:sym typeface="+mn-ea"/>
              </a:rPr>
              <a:t>. </a:t>
            </a:r>
            <a:endParaRPr lang="en-US" sz="120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KI#4: How to Enhance Data collection and Storage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lang="en-US" sz="1200">
                <a:sym typeface="+mn-ea"/>
              </a:rPr>
              <a:t>.</a:t>
            </a:r>
            <a:endParaRPr lang="en-US" sz="120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KI#5: Enhance trained ML Model sharing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SA2#159 (2/2)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965835"/>
            <a:ext cx="8922385" cy="51796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KI#6: NWDAF-assisted URSP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No contributions.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</a:t>
            </a:r>
            <a:r>
              <a:rPr lang="en-US" sz="1200" dirty="0">
                <a:sym typeface="+mn-ea"/>
              </a:rPr>
              <a:t> not handled, 1 LS IN and 1 LS OUT is not handled</a:t>
            </a:r>
            <a:r>
              <a:rPr lang="en-US"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14</a:t>
            </a:r>
            <a:r>
              <a:rPr sz="1200" dirty="0">
                <a:sym typeface="+mn-ea"/>
              </a:rPr>
              <a:t> CRs are agreed, 2 CRs are noted</a:t>
            </a:r>
            <a:r>
              <a:rPr lang="en-US" sz="1200" dirty="0">
                <a:sym typeface="+mn-ea"/>
              </a:rPr>
              <a:t>, 3</a:t>
            </a:r>
            <a:r>
              <a:rPr sz="1200" dirty="0">
                <a:sym typeface="+mn-ea"/>
              </a:rPr>
              <a:t> CRs are </a:t>
            </a:r>
            <a:r>
              <a:rPr lang="en-US" sz="1200" dirty="0">
                <a:sym typeface="+mn-ea"/>
              </a:rPr>
              <a:t>merged and 2 </a:t>
            </a:r>
            <a:r>
              <a:rPr sz="1200" dirty="0">
                <a:sym typeface="+mn-ea"/>
              </a:rPr>
              <a:t>CRs are</a:t>
            </a:r>
            <a:r>
              <a:rPr lang="en-US" sz="1200" dirty="0">
                <a:sym typeface="+mn-ea"/>
              </a:rPr>
              <a:t> withdrawn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1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7 CRs are agreed, 2</a:t>
            </a:r>
            <a:r>
              <a:rPr sz="1200" dirty="0">
                <a:sym typeface="+mn-ea"/>
              </a:rPr>
              <a:t> CRs are </a:t>
            </a:r>
            <a:r>
              <a:rPr lang="en-US" sz="1200" dirty="0">
                <a:sym typeface="+mn-ea"/>
              </a:rPr>
              <a:t>noted and 2</a:t>
            </a:r>
            <a:r>
              <a:rPr sz="1200" dirty="0">
                <a:sym typeface="+mn-ea"/>
              </a:rPr>
              <a:t> CRs are</a:t>
            </a:r>
            <a:r>
              <a:rPr lang="en-US" sz="1200" dirty="0">
                <a:sym typeface="+mn-ea"/>
              </a:rPr>
              <a:t> </a:t>
            </a:r>
            <a:r>
              <a:rPr lang="en-US" altLang="zh-CN" sz="1200" dirty="0">
                <a:cs typeface="+mn-ea"/>
                <a:sym typeface="+mn-ea"/>
              </a:rPr>
              <a:t>postponed</a:t>
            </a:r>
            <a:r>
              <a:rPr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1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CR is </a:t>
            </a:r>
            <a:r>
              <a:rPr lang="en-US" sz="1200" dirty="0">
                <a:sym typeface="+mn-ea"/>
              </a:rPr>
              <a:t>agreed, 1 CR is merged, 1 CR is postponed and 1 LS IN</a:t>
            </a:r>
            <a:r>
              <a:rPr lang="en-US" sz="1200" dirty="0">
                <a:sym typeface="+mn-ea"/>
              </a:rPr>
              <a:t> is </a:t>
            </a:r>
            <a:r>
              <a:rPr lang="en-US" sz="1200" dirty="0">
                <a:sym typeface="+mn-ea"/>
              </a:rPr>
              <a:t>postponed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General</a:t>
            </a:r>
            <a:endParaRPr lang="de-DE" sz="1600" dirty="0"/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 dirty="0">
                <a:sym typeface="+mn-ea"/>
              </a:rPr>
              <a:t>1 DP is not handeld and 10 CRs are not handled</a:t>
            </a:r>
            <a:r>
              <a:rPr lang="en-US" sz="1200" dirty="0">
                <a:sym typeface="+mn-ea"/>
              </a:rPr>
              <a:t>.</a:t>
            </a:r>
            <a:endParaRPr lang="en-US" sz="1200" dirty="0"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  <a:endParaRPr lang="en-US" altLang="zh-CN" sz="1200" dirty="0">
              <a:cs typeface="+mn-ea"/>
            </a:endParaRPr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Contentious Issue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No contentious Issue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de-DE" sz="1600" dirty="0"/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1600" b="1" dirty="0">
                <a:cs typeface="+mn-cs"/>
                <a:sym typeface="+mn-ea"/>
              </a:rPr>
              <a:t>Focus for the Next Meeting (</a:t>
            </a:r>
            <a:r>
              <a:rPr lang="de-DE" sz="1600" b="1" dirty="0" smtClean="0">
                <a:cs typeface="+mn-cs"/>
                <a:sym typeface="+mn-ea"/>
              </a:rPr>
              <a:t>SA2</a:t>
            </a:r>
            <a:r>
              <a:rPr sz="1600" b="1" dirty="0" smtClean="0">
                <a:cs typeface="+mn-cs"/>
                <a:sym typeface="+mn-ea"/>
              </a:rPr>
              <a:t> #</a:t>
            </a:r>
            <a:r>
              <a:rPr lang="en-US" sz="1600" b="1" dirty="0" smtClean="0">
                <a:cs typeface="+mn-cs"/>
                <a:sym typeface="+mn-ea"/>
              </a:rPr>
              <a:t>160</a:t>
            </a:r>
            <a:r>
              <a:rPr lang="de-DE" sz="1600" b="1" dirty="0">
                <a:cs typeface="+mn-cs"/>
                <a:sym typeface="+mn-ea"/>
              </a:rPr>
              <a:t>)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sym typeface="+mn-ea"/>
              </a:rPr>
              <a:t>Correction and Maintenance </a:t>
            </a:r>
            <a:r>
              <a:rPr lang="en-US" altLang="zh-CN" sz="1200" dirty="0">
                <a:cs typeface="+mn-ea"/>
                <a:sym typeface="+mn-ea"/>
              </a:rPr>
              <a:t>. </a:t>
            </a:r>
            <a:endParaRPr lang="en-US" altLang="zh-CN" sz="1200" dirty="0">
              <a:cs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endParaRPr lang="en-US" altLang="zh-CN" sz="16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1"/>
              </a:buBlip>
            </a:pPr>
            <a:r>
              <a:rPr lang="en-US" altLang="zh-CN" sz="1600" b="1" dirty="0" smtClean="0">
                <a:sym typeface="+mn-ea"/>
              </a:rPr>
              <a:t>Risk</a:t>
            </a:r>
            <a:r>
              <a:rPr lang="en-US" altLang="zh-CN" sz="1600" b="1" dirty="0">
                <a:sym typeface="+mn-ea"/>
              </a:rPr>
              <a:t>:</a:t>
            </a:r>
            <a:endParaRPr lang="en-US" altLang="zh-CN" sz="16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sym typeface="+mn-ea"/>
              </a:rPr>
              <a:t>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0885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eNA_Ph3 Study Phase Work Plan</a:t>
            </a:r>
            <a:endParaRPr 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#154AH, #155 </a:t>
            </a:r>
            <a:r>
              <a:rPr lang="en-US" altLang="zh-CN" sz="1400" b="1" dirty="0">
                <a:latin typeface="+mn-lt"/>
                <a:cs typeface="+mn-cs"/>
              </a:rPr>
              <a:t>and </a:t>
            </a:r>
            <a:r>
              <a:rPr lang="en-US" sz="1400" b="1" dirty="0">
                <a:latin typeface="+mn-lt"/>
                <a:cs typeface="+mn-cs"/>
                <a:sym typeface="+mn-ea"/>
              </a:rPr>
              <a:t>#156E </a:t>
            </a:r>
            <a:r>
              <a:rPr lang="en-US" sz="1400" b="1" dirty="0">
                <a:latin typeface="+mn-lt"/>
                <a:cs typeface="+mn-cs"/>
              </a:rPr>
              <a:t>meeting: </a:t>
            </a:r>
            <a:r>
              <a:rPr lang="en-US" sz="1400" b="1" dirty="0">
                <a:latin typeface="+mn-lt"/>
                <a:cs typeface="+mn-cs"/>
                <a:sym typeface="+mn-ea"/>
              </a:rPr>
              <a:t>continue </a:t>
            </a:r>
            <a:r>
              <a:rPr lang="en-US" sz="1400" b="1" dirty="0">
                <a:latin typeface="+mn-lt"/>
                <a:cs typeface="+mn-cs"/>
              </a:rPr>
              <a:t>normative work.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  <a:sym typeface="+mn-ea"/>
              </a:rPr>
              <a:t>#157 meeting: finalize normative work, focusing on KI# 1/3/4/6/8/9/10.</a:t>
            </a:r>
            <a:endParaRPr lang="en-US" sz="1400" b="1" dirty="0">
              <a:latin typeface="+mn-lt"/>
              <a:cs typeface="+mn-cs"/>
              <a:sym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57200" y="1906270"/>
          <a:ext cx="8229600" cy="93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620"/>
                <a:gridCol w="666750"/>
                <a:gridCol w="672465"/>
                <a:gridCol w="672465"/>
                <a:gridCol w="483870"/>
                <a:gridCol w="483870"/>
                <a:gridCol w="483870"/>
                <a:gridCol w="482600"/>
                <a:gridCol w="484505"/>
                <a:gridCol w="483870"/>
                <a:gridCol w="483235"/>
                <a:gridCol w="484505"/>
                <a:gridCol w="482600"/>
                <a:gridCol w="484505"/>
                <a:gridCol w="483870"/>
              </a:tblGrid>
              <a:tr h="2324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Rel-18 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 (Planned) 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#156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  <a:sym typeface="+mn-ea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</a:tr>
              <a:tr h="23241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1+1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 dirty="0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3</a:t>
                      </a:r>
                      <a:endParaRPr lang="en-US" altLang="en-US" sz="900" b="1" dirty="0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 dirty="0" smtClean="0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3</a:t>
                      </a:r>
                      <a:endParaRPr lang="en-US" altLang="en-US" sz="900" b="1" dirty="0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18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48*67"/>
  <p:tag name="TABLE_ENDDRAG_RECT" val="36*150*648*6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5120</Words>
  <Application>WPS 演示</Application>
  <PresentationFormat>全屏显示(4:3)</PresentationFormat>
  <Paragraphs>274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Times New Roman</vt:lpstr>
      <vt:lpstr>等线</vt:lpstr>
      <vt:lpstr>微软雅黑</vt:lpstr>
      <vt:lpstr>Arial Unicode MS</vt:lpstr>
      <vt:lpstr>Office Theme</vt:lpstr>
      <vt:lpstr>1_Office Theme</vt:lpstr>
      <vt:lpstr>2_Office Theme</vt:lpstr>
      <vt:lpstr>3_Office Theme</vt:lpstr>
      <vt:lpstr>WI Status Report for eNA_Ph3</vt:lpstr>
      <vt:lpstr>eNA_Ph3 status after SA2#160 (1/2)</vt:lpstr>
      <vt:lpstr>eNA_Ph3 status after SA2#159 (1/2)</vt:lpstr>
      <vt:lpstr>eNA_Ph3 status after SA2#159 (2/2)</vt:lpstr>
      <vt:lpstr>eNA_Ph3 status after SA2#159 (1/2)</vt:lpstr>
      <vt:lpstr>eNA_Ph3 status after SA2#159 (2/2)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</cp:lastModifiedBy>
  <cp:revision>2027</cp:revision>
  <dcterms:created xsi:type="dcterms:W3CDTF">2008-08-30T09:32:00Z</dcterms:created>
  <dcterms:modified xsi:type="dcterms:W3CDTF">2023-11-21T07:03:22Z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5E2BFF0081C54C6BAB3B6566805CD658</vt:lpwstr>
  </property>
  <property fmtid="{D5CDD505-2E9C-101B-9397-08002B2CF9AE}" pid="13" name="KSOProductBuildVer">
    <vt:lpwstr>2052-11.8.2.12085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