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303" r:id="rId3"/>
    <p:sldId id="835" r:id="rId5"/>
    <p:sldId id="83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62A14D"/>
    <a:srgbClr val="FF33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252" y="-6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S2-231384</a:t>
            </a:r>
            <a:r>
              <a:rPr lang="en-US" altLang="de-DE" sz="1400" b="1" dirty="0" smtClean="0">
                <a:effectLst/>
              </a:rPr>
              <a:t>2</a:t>
            </a:r>
            <a:endParaRPr lang="en-US" altLang="de-DE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160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Chicago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US,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 Nov 13-17,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WG2#160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O</a:t>
            </a:r>
            <a:r>
              <a:rPr lang="en-US" altLang="zh-CN" sz="1300" dirty="0" err="1" smtClean="0">
                <a:solidFill>
                  <a:schemeClr val="bg1"/>
                </a:solidFill>
                <a:latin typeface="+mn-lt"/>
              </a:rPr>
              <a:t>ct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.13-17,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en-GB" sz="3600" b="1" dirty="0"/>
              <a:t>XRM</a:t>
            </a:r>
            <a:r>
              <a:rPr lang="en-GB" sz="3600" b="1" dirty="0" smtClean="0"/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SA2#160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sz="2000" b="1" dirty="0"/>
              <a:t>Dan Wang(China Mobile), Yixue Lei(Tencent)</a:t>
            </a:r>
            <a:endParaRPr lang="en-GB" sz="18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/>
            <p:cNvPicPr>
              <a:picLocks noChangeAspect="1"/>
            </p:cNvPicPr>
            <p:nvPr userDrawn="1"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/>
              <p:cNvSpPr/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Freeform 6"/>
              <p:cNvSpPr/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7"/>
              <p:cNvSpPr/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8"/>
              <p:cNvSpPr/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9"/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0"/>
              <p:cNvSpPr/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/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/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/>
                <p:cNvSpPr/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2" name="Freeform 14"/>
                <p:cNvSpPr/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/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/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/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/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/>
              <p:cNvSpPr/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/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/>
              <p:cNvSpPr/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/>
              <p:cNvSpPr/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/>
              <p:cNvSpPr/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/>
              <p:cNvSpPr/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/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/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/>
              <p:cNvSpPr/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en-GB" sz="2800" b="1" dirty="0" smtClean="0"/>
              <a:t>XMR</a:t>
            </a:r>
            <a:r>
              <a:rPr lang="en-US" altLang="zh-CN" sz="2800" b="1" dirty="0" smtClean="0"/>
              <a:t>(After SA2#160)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31789" y="2193925"/>
            <a:ext cx="8250237" cy="3817408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</a:t>
            </a:r>
            <a:r>
              <a:rPr lang="de-DE" altLang="de-DE" sz="1800" kern="0" dirty="0" smtClean="0"/>
              <a:t>in SA2#160: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1400" dirty="0" smtClean="0"/>
              <a:t>77CRs are aubmitted in SA2#160 and 42 unhanded(papers which should be merged but finally unhandled should not be counted)</a:t>
            </a:r>
            <a:endParaRPr lang="en-GB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 smtClean="0"/>
              <a:t>1 LS </a:t>
            </a:r>
            <a:r>
              <a:rPr lang="en-US" altLang="en-GB" sz="1400" dirty="0" smtClean="0"/>
              <a:t>out to SA4 about how to handle the N6 un-marked PDUs.</a:t>
            </a:r>
            <a:endParaRPr lang="en-US" altLang="en-GB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1400" dirty="0" smtClean="0"/>
              <a:t>1 LS reply to RAN3 for UL/DL PDU set QoS parameters.</a:t>
            </a:r>
            <a:endParaRPr lang="en-US" altLang="en-GB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1400" dirty="0" smtClean="0"/>
              <a:t>1 LS reply to CT3 about QoS monitoring Parameters exposure.</a:t>
            </a:r>
            <a:endParaRPr lang="en-US" altLang="en-GB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1400" dirty="0" smtClean="0"/>
              <a:t>7 CRs are approved in this meeting.</a:t>
            </a:r>
            <a:endParaRPr lang="en-US" altLang="en-GB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GB" sz="1400" dirty="0" smtClean="0"/>
              <a:t>3 CRs have been agreed but postpond in block approval stage,which may be re-submitted in SA plenary.</a:t>
            </a:r>
            <a:r>
              <a:rPr lang="en-US" altLang="zh-CN" sz="1400" dirty="0"/>
              <a:t>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 smtClean="0"/>
              <a:t>The issue of PDU set UL handling is resolved with an working agreement(20 Yes and 1 No), and MediaTek sustained their objection with adding one NOTE in Chair’s note: May need to remove the related WT in the Rel-19 XRM SID when discussed in Plenary</a:t>
            </a:r>
            <a:endParaRPr lang="en-US" altLang="zh-CN" sz="140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kern="0" dirty="0"/>
              <a:t>Contentious issues</a:t>
            </a:r>
            <a:endParaRPr lang="en-US" altLang="zh-CN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/>
              <a:t>None</a:t>
            </a:r>
            <a:r>
              <a:rPr lang="en-US" altLang="zh-CN" sz="1400" kern="0" dirty="0" smtClean="0"/>
              <a:t> </a:t>
            </a: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400" dirty="0" smtClean="0"/>
              <a:t>None</a:t>
            </a: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</a:t>
            </a:r>
            <a:r>
              <a:rPr lang="de-DE" sz="1800" kern="0" dirty="0" smtClean="0"/>
              <a:t>steps (SA2#160-</a:t>
            </a:r>
            <a:r>
              <a:rPr lang="en-US" altLang="zh-CN" sz="1800" kern="0" dirty="0" smtClean="0"/>
              <a:t>AH</a:t>
            </a:r>
            <a:r>
              <a:rPr lang="de-DE" sz="1800" kern="0" dirty="0" smtClean="0"/>
              <a:t>):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Correction and maintenance.</a:t>
            </a:r>
            <a:endParaRPr lang="en-US" altLang="zh-CN" sz="1400" kern="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32105" y="1035050"/>
          <a:ext cx="8151495" cy="11588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6410"/>
                <a:gridCol w="2687955"/>
                <a:gridCol w="749300"/>
                <a:gridCol w="703580"/>
                <a:gridCol w="499110"/>
                <a:gridCol w="750570"/>
                <a:gridCol w="740410"/>
                <a:gridCol w="1534160"/>
              </a:tblGrid>
              <a:tr h="67945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479425"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980016</a:t>
                      </a:r>
                      <a:endParaRPr lang="en-GB" altLang="zh-CN" sz="10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Architecture Enhancements for XR and media services (XRM)</a:t>
                      </a:r>
                      <a:endParaRPr lang="en-US" altLang="zh-CN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XRM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dirty="0" smtClean="0">
                          <a:solidFill>
                            <a:schemeClr val="tx1"/>
                          </a:solidFill>
                        </a:rPr>
                        <a:t>06/06/2023</a:t>
                      </a:r>
                      <a:endParaRPr lang="en-GB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SP-230092</a:t>
                      </a:r>
                      <a:endParaRPr lang="en-GB" altLang="zh-CN" sz="1000" b="1" kern="12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</a:rPr>
                        <a:t>Maintenance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2.4) </a:t>
            </a:r>
            <a:r>
              <a:rPr lang="en-GB" altLang="en-US" sz="2800" b="1" dirty="0" smtClean="0"/>
              <a:t>Rel-18 </a:t>
            </a:r>
            <a:r>
              <a:rPr lang="en-US" altLang="en-GB" sz="2800" b="1" dirty="0" smtClean="0"/>
              <a:t>XRM </a:t>
            </a:r>
            <a:r>
              <a:rPr lang="en-US" altLang="zh-CN" sz="2800" b="1" dirty="0" smtClean="0"/>
              <a:t>(For SA#102)</a:t>
            </a:r>
            <a:endParaRPr lang="en-GB" altLang="en-US" sz="2800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31789" y="2600325"/>
            <a:ext cx="8250237" cy="3817408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1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SA#101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/>
              <a:t>17 CRs for TS 23.501/23.502/23.503 are approved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err="1" smtClean="0"/>
              <a:t>LSes</a:t>
            </a:r>
            <a:r>
              <a:rPr lang="en-US" altLang="zh-CN" sz="1200" dirty="0" smtClean="0"/>
              <a:t> are exchanged between SA2 and RAN3/CT1/CT3/CT4/SA4.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 smtClean="0">
                <a:sym typeface="+mn-ea"/>
              </a:rPr>
              <a:t>The issue of PDU set UL handling is resolved with an working agreement(20 Yes and 1 No), and MediaTek sustained their objection with adding one NOTE in Chair’s note: May need to remove the related WT in the Rel-19 XRM SID when discussed in Plenary</a:t>
            </a:r>
            <a:endParaRPr lang="en-US" altLang="zh-CN" sz="120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/>
              <a:t>Contentious issues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200" kern="0" dirty="0" smtClean="0"/>
              <a:t> 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/>
              <a:t>Impacts and dependencies on other WGs:</a:t>
            </a:r>
            <a:endParaRPr lang="de-DE" sz="1600" kern="0" dirty="0"/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  <a:defRPr/>
            </a:pPr>
            <a:r>
              <a:rPr lang="en-US" altLang="zh-CN" sz="1200" dirty="0" smtClean="0">
                <a:sym typeface="+mn-ea"/>
              </a:rPr>
              <a:t>None.</a:t>
            </a:r>
            <a:endParaRPr lang="en-US" altLang="zh-CN" sz="1200" dirty="0" smtClean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None/>
              <a:defRPr/>
            </a:pP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</a:t>
            </a:r>
            <a:r>
              <a:rPr lang="de-DE" sz="1600" kern="0" dirty="0" smtClean="0"/>
              <a:t>steps :</a:t>
            </a:r>
            <a:endParaRPr lang="de-DE" sz="1600" kern="0" dirty="0"/>
          </a:p>
          <a:p>
            <a:pPr lvl="1">
              <a:defRPr/>
            </a:pPr>
            <a:r>
              <a:rPr lang="en-US" altLang="zh-CN" sz="1200" kern="0" dirty="0" smtClean="0"/>
              <a:t>Correction and </a:t>
            </a:r>
            <a:r>
              <a:rPr lang="en-US" sz="1200" kern="0" dirty="0" smtClean="0"/>
              <a:t>m</a:t>
            </a:r>
            <a:r>
              <a:rPr lang="en-US" altLang="zh-CN" sz="1200" kern="0" dirty="0" smtClean="0"/>
              <a:t>aintenance</a:t>
            </a:r>
            <a:endParaRPr lang="en-US" altLang="zh-CN" sz="1200" kern="0" dirty="0" smtClean="0"/>
          </a:p>
        </p:txBody>
      </p:sp>
      <p:graphicFrame>
        <p:nvGraphicFramePr>
          <p:cNvPr id="2" name="Table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32105" y="1441450"/>
          <a:ext cx="8151495" cy="11588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6410"/>
                <a:gridCol w="2687955"/>
                <a:gridCol w="749300"/>
                <a:gridCol w="703580"/>
                <a:gridCol w="499110"/>
                <a:gridCol w="750570"/>
                <a:gridCol w="740410"/>
                <a:gridCol w="1534160"/>
              </a:tblGrid>
              <a:tr h="679450"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 </a:t>
                      </a:r>
                      <a:r>
                        <a:rPr lang="en-GB" sz="900" dirty="0"/>
                        <a:t>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479425">
                <a:tc>
                  <a:txBody>
                    <a:bodyPr/>
                    <a:p>
                      <a:pPr algn="ctr" fontAlgn="t"/>
                      <a:r>
                        <a:rPr lang="en-GB" altLang="zh-CN" sz="10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980016</a:t>
                      </a:r>
                      <a:endParaRPr lang="en-GB" altLang="zh-CN" sz="1000" b="1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p>
                      <a:pPr algn="ctr" fontAlgn="b"/>
                      <a:r>
                        <a:rPr lang="en-US" altLang="zh-CN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Architecture Enhancements for XR and media services (XRM)</a:t>
                      </a:r>
                      <a:endParaRPr lang="en-US" altLang="zh-CN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p>
                      <a:pPr algn="ctr" fontAlgn="t"/>
                      <a:r>
                        <a:rPr lang="en-US" altLang="zh-CN" sz="1000" b="1" dirty="0" smtClean="0">
                          <a:solidFill>
                            <a:schemeClr val="tx1"/>
                          </a:solidFill>
                        </a:rPr>
                        <a:t>XRM</a:t>
                      </a:r>
                      <a:endParaRPr lang="en-US" altLang="zh-CN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p>
                      <a:pPr algn="ctr" fontAlgn="t"/>
                      <a:r>
                        <a:rPr lang="en-GB" sz="1000" b="1" dirty="0" smtClean="0">
                          <a:solidFill>
                            <a:schemeClr val="tx1"/>
                          </a:solidFill>
                        </a:rPr>
                        <a:t>06/06/2023</a:t>
                      </a:r>
                      <a:endParaRPr lang="en-GB" sz="10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p>
                      <a:pPr algn="ctr" fontAlgn="t"/>
                      <a:r>
                        <a:rPr lang="en-GB" sz="10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p>
                      <a:pPr algn="ctr" fontAlgn="t"/>
                      <a:r>
                        <a:rPr lang="en-GB" altLang="zh-CN" sz="1000" b="1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SP-230092</a:t>
                      </a:r>
                      <a:endParaRPr lang="en-GB" altLang="zh-CN" sz="1000" b="1" kern="12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525" marR="9525" marT="9425" marB="0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GB" sz="1000" b="1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tx1"/>
                          </a:solidFill>
                        </a:rPr>
                        <a:t>Maintenance</a:t>
                      </a:r>
                      <a:endParaRPr lang="en-US" altLang="zh-CN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41*91"/>
  <p:tag name="TABLE_ENDDRAG_RECT" val="26*113*641*91"/>
</p:tagLst>
</file>

<file path=ppt/tags/tag2.xml><?xml version="1.0" encoding="utf-8"?>
<p:tagLst xmlns:p="http://schemas.openxmlformats.org/presentationml/2006/main">
  <p:tag name="TABLE_ENDDRAG_ORIGIN_RECT" val="641*91"/>
  <p:tag name="TABLE_ENDDRAG_RECT" val="26*113*641*9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1758</Words>
  <Application>WPS 演示</Application>
  <PresentationFormat>全屏显示(4:3)</PresentationFormat>
  <Paragraphs>102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Arial</vt:lpstr>
      <vt:lpstr>Times New Roman</vt:lpstr>
      <vt:lpstr>MS PGothic</vt:lpstr>
      <vt:lpstr>微软雅黑</vt:lpstr>
      <vt:lpstr>Arial Unicode MS</vt:lpstr>
      <vt:lpstr>Office Theme</vt:lpstr>
      <vt:lpstr>   XRM Status Report after SA2#160 </vt:lpstr>
      <vt:lpstr>2.4) Rel-18 XMR(After SA2#160)</vt:lpstr>
      <vt:lpstr>2.4) Rel-18 XRM (For SA#102)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China Mobile-3</cp:lastModifiedBy>
  <cp:revision>1445</cp:revision>
  <dcterms:created xsi:type="dcterms:W3CDTF">2008-08-30T09:32:00Z</dcterms:created>
  <dcterms:modified xsi:type="dcterms:W3CDTF">2023-11-24T08:04:43Z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33FCAF1321DD445D83627722CB7286D9</vt:lpwstr>
  </property>
  <property fmtid="{D5CDD505-2E9C-101B-9397-08002B2CF9AE}" pid="14" name="KSOProductBuildVer">
    <vt:lpwstr>2052-11.8.2.11483</vt:lpwstr>
  </property>
</Properties>
</file>