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835" r:id="rId6"/>
    <p:sldId id="834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25" autoAdjust="0"/>
  </p:normalViewPr>
  <p:slideViewPr>
    <p:cSldViewPr snapToGrid="0">
      <p:cViewPr varScale="1">
        <p:scale>
          <a:sx n="69" d="100"/>
          <a:sy n="69" d="100"/>
        </p:scale>
        <p:origin x="1152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S2-2313841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160</a:t>
            </a:r>
          </a:p>
          <a:p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Chicago</a:t>
            </a:r>
            <a:r>
              <a:rPr lang="en-GB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US,</a:t>
            </a:r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 Nov 13-17,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2023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WG2#160 O</a:t>
            </a:r>
            <a:r>
              <a:rPr lang="en-US" altLang="zh-CN" sz="1300" dirty="0" err="1" smtClean="0">
                <a:solidFill>
                  <a:schemeClr val="bg1"/>
                </a:solidFill>
                <a:latin typeface="+mn-lt"/>
              </a:rPr>
              <a:t>ct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.13-17, 2023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GB" sz="3600" b="1" dirty="0" smtClean="0"/>
              <a:t>eNS_Ph3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SA2#160 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</a:t>
            </a:r>
            <a:r>
              <a:rPr lang="en-US" altLang="en-US" sz="2000" b="1" dirty="0" smtClean="0"/>
              <a:t>Zhu (</a:t>
            </a:r>
            <a:r>
              <a:rPr lang="en-GB" sz="1800" b="1" dirty="0" smtClean="0">
                <a:latin typeface="Arial" charset="0"/>
              </a:rPr>
              <a:t>ZTE)</a:t>
            </a:r>
          </a:p>
          <a:p>
            <a:pPr>
              <a:lnSpc>
                <a:spcPct val="80000"/>
              </a:lnSpc>
            </a:pPr>
            <a:r>
              <a:rPr lang="en-GB" sz="1800" b="1" dirty="0" err="1" smtClean="0">
                <a:latin typeface="Arial" charset="0"/>
              </a:rPr>
              <a:t>Myungjune</a:t>
            </a:r>
            <a:r>
              <a:rPr lang="en-GB" sz="1800" b="1" dirty="0" smtClean="0">
                <a:latin typeface="Arial" charset="0"/>
              </a:rPr>
              <a:t> (LGE)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=""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=""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=""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=""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=""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=""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=""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=""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=""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=""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=""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=""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=""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=""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=""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=""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=""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=""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=""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=""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=""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=""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=""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=""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=""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=""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2.4) </a:t>
            </a:r>
            <a:r>
              <a:rPr lang="en-GB" altLang="en-US" sz="2800" b="1" dirty="0" smtClean="0"/>
              <a:t>Rel-18 </a:t>
            </a:r>
            <a:r>
              <a:rPr lang="en-US" altLang="zh-CN" sz="2800" b="1" dirty="0" smtClean="0"/>
              <a:t>eNS_Ph3(After SA2#160)</a:t>
            </a:r>
            <a:endParaRPr lang="en-GB" altLang="en-US" sz="2800" b="1" dirty="0"/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31789" y="2600325"/>
            <a:ext cx="8250237" cy="381740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500" kern="0" dirty="0"/>
              <a:t>Progress </a:t>
            </a:r>
            <a:r>
              <a:rPr lang="de-DE" altLang="de-DE" sz="1500" kern="0" dirty="0" smtClean="0"/>
              <a:t>in SA2#160:</a:t>
            </a:r>
            <a:endParaRPr lang="de-DE" altLang="de-DE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050" dirty="0" smtClean="0"/>
              <a:t>1 LS to SA5/RAN3 on </a:t>
            </a:r>
            <a:r>
              <a:rPr lang="en-GB" altLang="zh-CN" sz="1050" dirty="0"/>
              <a:t>Preparation of NG-RAN resources to serve the alternative </a:t>
            </a:r>
            <a:r>
              <a:rPr lang="en-GB" altLang="zh-CN" sz="1050" dirty="0" smtClean="0"/>
              <a:t>S-NSSAI, 1 LS to CT3 on </a:t>
            </a:r>
            <a:r>
              <a:rPr lang="en-GB" altLang="zh-CN" sz="1050" dirty="0"/>
              <a:t>Clarifications related to Network Slice Replacement </a:t>
            </a:r>
            <a:r>
              <a:rPr lang="en-GB" altLang="zh-CN" sz="1050" dirty="0" smtClean="0"/>
              <a:t>feature</a:t>
            </a:r>
            <a:r>
              <a:rPr lang="zh-CN" altLang="en-US" sz="1050" dirty="0" smtClean="0"/>
              <a:t>，</a:t>
            </a:r>
            <a:r>
              <a:rPr lang="en-US" altLang="zh-CN" sz="1050" dirty="0"/>
              <a:t> 1 LS is sent to CT4 on </a:t>
            </a:r>
            <a:r>
              <a:rPr lang="en-GB" altLang="zh-CN" sz="1050" dirty="0"/>
              <a:t>NSAC service </a:t>
            </a:r>
            <a:r>
              <a:rPr lang="en-GB" altLang="zh-CN" sz="1050" dirty="0" smtClean="0"/>
              <a:t>area</a:t>
            </a:r>
            <a:r>
              <a:rPr lang="en-GB" altLang="zh-CN" sz="1050" dirty="0"/>
              <a:t> </a:t>
            </a:r>
            <a:r>
              <a:rPr lang="en-US" altLang="zh-CN" sz="1050" dirty="0" smtClean="0"/>
              <a:t>and </a:t>
            </a:r>
            <a:r>
              <a:rPr lang="en-GB" altLang="zh-CN" sz="1050" dirty="0"/>
              <a:t>1 LS to CT4 on Clarification related to Network Slicing </a:t>
            </a:r>
            <a:r>
              <a:rPr lang="en-GB" altLang="zh-CN" sz="1050" dirty="0" smtClean="0"/>
              <a:t>enhancement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18 CRs are approved for TS 23.501/23.502/23.503(under 8.4(3) and 9.11.2(15))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About </a:t>
            </a:r>
            <a:r>
              <a:rPr lang="en-US" altLang="zh-CN" sz="1050" dirty="0" smtClean="0"/>
              <a:t>39 </a:t>
            </a:r>
            <a:r>
              <a:rPr lang="en-US" altLang="zh-CN" sz="1050" dirty="0" smtClean="0"/>
              <a:t>CRs are not handled </a:t>
            </a:r>
            <a:r>
              <a:rPr lang="en-US" altLang="zh-CN" sz="1050" dirty="0"/>
              <a:t>at this meeting 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None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050" kern="0" dirty="0" smtClean="0"/>
              <a:t> </a:t>
            </a:r>
            <a:endParaRPr lang="en-US" altLang="zh-CN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 SA: None </a:t>
            </a:r>
            <a:r>
              <a:rPr lang="en-US" sz="1050" kern="0" dirty="0" smtClean="0"/>
              <a:t>newly identified</a:t>
            </a:r>
            <a:endParaRPr lang="en-US" sz="105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 TSG: None </a:t>
            </a:r>
            <a:r>
              <a:rPr lang="en-US" sz="1050" kern="0" dirty="0" smtClean="0"/>
              <a:t>newly identified</a:t>
            </a:r>
            <a:endParaRPr lang="en-US" sz="1050" kern="0" dirty="0"/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None/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</a:t>
            </a:r>
            <a:r>
              <a:rPr lang="de-DE" sz="1500" kern="0" dirty="0" smtClean="0"/>
              <a:t>steps (SA2#160-</a:t>
            </a:r>
            <a:r>
              <a:rPr lang="en-US" altLang="zh-CN" sz="1500" kern="0" dirty="0" smtClean="0"/>
              <a:t>AH</a:t>
            </a:r>
            <a:r>
              <a:rPr lang="de-DE" sz="1500" kern="0" dirty="0" smtClean="0"/>
              <a:t>):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 smtClean="0"/>
              <a:t>Correction and maintenance.</a:t>
            </a:r>
            <a:endParaRPr lang="en-US" sz="105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303214" y="1966913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/>
                <a:gridCol w="3118398"/>
                <a:gridCol w="888596"/>
                <a:gridCol w="654675"/>
                <a:gridCol w="447538"/>
                <a:gridCol w="521622"/>
                <a:gridCol w="521622"/>
                <a:gridCol w="1539702"/>
              </a:tblGrid>
              <a:tr h="2611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226186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980017</a:t>
                      </a:r>
                      <a:endParaRPr lang="en-GB" sz="800" dirty="0">
                        <a:solidFill>
                          <a:schemeClr val="bg1"/>
                        </a:solidFill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Stage 2 of Network Slicing Phase 3 </a:t>
                      </a:r>
                      <a:endParaRPr lang="en-US" altLang="zh-CN" sz="9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800" dirty="0" smtClean="0"/>
                        <a:t>eNS_Ph3</a:t>
                      </a:r>
                      <a:endParaRPr lang="en-GB" sz="800" dirty="0"/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06/06/2023</a:t>
                      </a:r>
                      <a:endParaRPr lang="en-GB" sz="800" dirty="0"/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100</a:t>
                      </a:r>
                      <a:r>
                        <a:rPr lang="en-GB" sz="800" dirty="0"/>
                        <a:t>%</a:t>
                      </a: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SP-221135</a:t>
                      </a:r>
                      <a:endParaRPr lang="en-GB" sz="800" dirty="0"/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dirty="0" smtClean="0">
                          <a:solidFill>
                            <a:srgbClr val="FF0000"/>
                          </a:solidFill>
                        </a:rPr>
                        <a:t>Maintenance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15412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2.4) </a:t>
            </a:r>
            <a:r>
              <a:rPr lang="en-GB" altLang="en-US" sz="2800" b="1" dirty="0" smtClean="0"/>
              <a:t>Rel-18 </a:t>
            </a:r>
            <a:r>
              <a:rPr lang="en-US" altLang="zh-CN" sz="2800" b="1" dirty="0" smtClean="0"/>
              <a:t>eNS_Ph3 (For SA#102)</a:t>
            </a:r>
            <a:endParaRPr lang="en-GB" altLang="en-US" sz="2800" b="1" dirty="0"/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31789" y="2600325"/>
            <a:ext cx="8250237" cy="381740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500" kern="0" dirty="0"/>
              <a:t>Progress since </a:t>
            </a:r>
            <a:r>
              <a:rPr lang="de-DE" altLang="de-DE" sz="1500" kern="0" dirty="0" smtClean="0"/>
              <a:t>SA#101</a:t>
            </a:r>
            <a:endParaRPr lang="de-DE" altLang="de-DE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32 CRs for TS 23.501/23.502/23.503 are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err="1" smtClean="0"/>
              <a:t>LSes</a:t>
            </a:r>
            <a:r>
              <a:rPr lang="en-US" altLang="zh-CN" sz="1050" dirty="0" smtClean="0"/>
              <a:t> are exchanged between SA2 and SA5/RAN3/CT1/CT3/CT4.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There are still about </a:t>
            </a:r>
            <a:r>
              <a:rPr lang="en-US" altLang="zh-CN" sz="1050" dirty="0" smtClean="0"/>
              <a:t>39 </a:t>
            </a:r>
            <a:r>
              <a:rPr lang="en-US" altLang="zh-CN" sz="1050" dirty="0" smtClean="0"/>
              <a:t>CRs are not handled at SA2#160  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/>
              <a:t>None.</a:t>
            </a:r>
            <a:endParaRPr lang="en-US" altLang="zh-CN" sz="1050" dirty="0"/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050" kern="0" dirty="0" smtClean="0"/>
              <a:t> </a:t>
            </a:r>
            <a:endParaRPr lang="en-US" altLang="zh-CN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 SA: None </a:t>
            </a:r>
            <a:r>
              <a:rPr lang="en-US" sz="1050" kern="0" dirty="0" smtClean="0"/>
              <a:t>newly identified</a:t>
            </a:r>
            <a:endParaRPr lang="en-US" sz="105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 TSG: None </a:t>
            </a:r>
            <a:r>
              <a:rPr lang="en-US" sz="1050" kern="0" dirty="0" smtClean="0"/>
              <a:t>newly identified</a:t>
            </a:r>
            <a:endParaRPr lang="en-US" sz="1050" kern="0" dirty="0"/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None/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</a:t>
            </a:r>
            <a:r>
              <a:rPr lang="de-DE" sz="1500" kern="0" dirty="0" smtClean="0"/>
              <a:t>steps :</a:t>
            </a:r>
            <a:endParaRPr lang="de-DE" sz="1500" kern="0" dirty="0"/>
          </a:p>
          <a:p>
            <a:pPr lvl="1">
              <a:defRPr/>
            </a:pPr>
            <a:r>
              <a:rPr lang="en-US" altLang="zh-CN" sz="1050" kern="0" dirty="0" smtClean="0"/>
              <a:t>Correction and </a:t>
            </a:r>
            <a:r>
              <a:rPr lang="en-US" sz="1050" kern="0" dirty="0" smtClean="0"/>
              <a:t>m</a:t>
            </a:r>
            <a:r>
              <a:rPr lang="en-US" altLang="zh-CN" sz="1050" kern="0" dirty="0" smtClean="0"/>
              <a:t>aintenance</a:t>
            </a:r>
            <a:endParaRPr lang="en-US" sz="105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613297"/>
              </p:ext>
            </p:extLst>
          </p:nvPr>
        </p:nvGraphicFramePr>
        <p:xfrm>
          <a:off x="303214" y="1966913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/>
                <a:gridCol w="3118398"/>
                <a:gridCol w="888596"/>
                <a:gridCol w="654675"/>
                <a:gridCol w="447538"/>
                <a:gridCol w="521622"/>
                <a:gridCol w="521622"/>
                <a:gridCol w="1539702"/>
              </a:tblGrid>
              <a:tr h="2611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226186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980017</a:t>
                      </a:r>
                      <a:endParaRPr lang="en-GB" sz="800" dirty="0">
                        <a:solidFill>
                          <a:schemeClr val="bg1"/>
                        </a:solidFill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Stage 2 of Network Slicing Phase 3 </a:t>
                      </a:r>
                      <a:endParaRPr lang="en-US" altLang="zh-CN" sz="9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800" dirty="0" smtClean="0"/>
                        <a:t>eNS_Ph3</a:t>
                      </a:r>
                      <a:endParaRPr lang="en-GB" sz="800" dirty="0"/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06/06/2023</a:t>
                      </a:r>
                      <a:endParaRPr lang="en-GB" sz="800" dirty="0"/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100</a:t>
                      </a:r>
                      <a:r>
                        <a:rPr lang="en-GB" sz="800" dirty="0"/>
                        <a:t>%</a:t>
                      </a: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SP-221135</a:t>
                      </a:r>
                      <a:endParaRPr lang="en-GB" sz="800" dirty="0"/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dirty="0" smtClean="0">
                          <a:solidFill>
                            <a:srgbClr val="FF0000"/>
                          </a:solidFill>
                        </a:rPr>
                        <a:t>Maintenance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02135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DEF8B8-53C8-4D7D-95BB-CC442AFD32D4}">
  <ds:schemaRefs>
    <ds:schemaRef ds:uri="http://purl.org/dc/dcmitype/"/>
    <ds:schemaRef ds:uri="cc9c437c-ae0c-4066-8d90-a0f7de786127"/>
    <ds:schemaRef ds:uri="http://purl.org/dc/terms/"/>
    <ds:schemaRef ds:uri="http://schemas.microsoft.com/office/infopath/2007/PartnerControls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ba37140e-f4c5-4a6c-a9b4-20a691ce6c8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29993</TotalTime>
  <Words>250</Words>
  <Application>Microsoft Office PowerPoint</Application>
  <PresentationFormat>全屏显示(4:3)</PresentationFormat>
  <Paragraphs>66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 </vt:lpstr>
      <vt:lpstr>맑은 고딕</vt:lpstr>
      <vt:lpstr>ＭＳ Ｐゴシック</vt:lpstr>
      <vt:lpstr>ＭＳ Ｐゴシック</vt:lpstr>
      <vt:lpstr>宋体</vt:lpstr>
      <vt:lpstr>Arial</vt:lpstr>
      <vt:lpstr>Calibri</vt:lpstr>
      <vt:lpstr>Times New Roman</vt:lpstr>
      <vt:lpstr>Office Theme</vt:lpstr>
      <vt:lpstr>   eNS_Ph3 Status Report after SA2#160 </vt:lpstr>
      <vt:lpstr>2.4) Rel-18 eNS_Ph3(After SA2#160)</vt:lpstr>
      <vt:lpstr>2.4) Rel-18 eNS_Ph3 (For SA#102)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ZTEr11</cp:lastModifiedBy>
  <cp:revision>1427</cp:revision>
  <dcterms:created xsi:type="dcterms:W3CDTF">2008-08-30T09:32:10Z</dcterms:created>
  <dcterms:modified xsi:type="dcterms:W3CDTF">2023-11-23T01:07:09Z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