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4"/>
  </p:sldMasterIdLst>
  <p:notesMasterIdLst>
    <p:notesMasterId r:id="rId10"/>
  </p:notesMasterIdLst>
  <p:handoutMasterIdLst>
    <p:handoutMasterId r:id="rId11"/>
  </p:handoutMasterIdLst>
  <p:sldIdLst>
    <p:sldId id="303" r:id="rId5"/>
    <p:sldId id="794" r:id="rId6"/>
    <p:sldId id="795" r:id="rId7"/>
    <p:sldId id="797" r:id="rId8"/>
    <p:sldId id="796" r:id="rId9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00"/>
    <a:srgbClr val="FF33CC"/>
    <a:srgbClr val="FF6699"/>
    <a:srgbClr val="FF99FF"/>
    <a:srgbClr val="62A14D"/>
    <a:srgbClr val="000000"/>
    <a:srgbClr val="C6D254"/>
    <a:srgbClr val="B1D254"/>
    <a:srgbClr val="72AF2F"/>
    <a:srgbClr val="5C88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밝은 스타일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F2DE63D5-997A-4646-A377-4702673A728D}" styleName="밝은 스타일 2 - 강조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69012ECD-51FC-41F1-AA8D-1B2483CD663E}" styleName="밝은 스타일 2 - 강조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02" autoAdjust="0"/>
    <p:restoredTop sz="94625" autoAdjust="0"/>
  </p:normalViewPr>
  <p:slideViewPr>
    <p:cSldViewPr snapToGrid="0">
      <p:cViewPr varScale="1">
        <p:scale>
          <a:sx n="69" d="100"/>
          <a:sy n="69" d="100"/>
        </p:scale>
        <p:origin x="1542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114" d="100"/>
          <a:sy n="114" d="100"/>
        </p:scale>
        <p:origin x="5202" y="8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11/22/2023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11/22/2023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 dirty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43929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298450" y="85317"/>
            <a:ext cx="58102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Arial "/>
            </a:endParaRPr>
          </a:p>
          <a:p>
            <a:r>
              <a:rPr lang="de-DE" altLang="ko-KR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3GPP TSG SA WG2 Meeting #160</a:t>
            </a:r>
          </a:p>
          <a:p>
            <a:r>
              <a:rPr lang="de-DE" altLang="ko-KR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13 – 17 November </a:t>
            </a:r>
            <a:r>
              <a:rPr lang="de-DE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2023, Chicago, USA</a:t>
            </a:r>
            <a:endParaRPr lang="sv-SE" altLang="en-US" sz="1200" b="1" kern="1200" dirty="0">
              <a:solidFill>
                <a:schemeClr val="tx1"/>
              </a:solidFill>
              <a:latin typeface="Arial 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5566042" y="334106"/>
            <a:ext cx="14636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de-DE" sz="1400" b="1" dirty="0">
                <a:effectLst/>
              </a:rPr>
              <a:t>S2-2313868</a:t>
            </a:r>
            <a:endParaRPr lang="en-GB" altLang="en-US" sz="1400" b="1" dirty="0">
              <a:solidFill>
                <a:schemeClr val="bg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636136" y="6425975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TSG SA WG2#160</a:t>
            </a:r>
            <a:r>
              <a:rPr lang="en-GB" altLang="de-DE" sz="1200" baseline="0" dirty="0">
                <a:solidFill>
                  <a:schemeClr val="bg1"/>
                </a:solidFill>
              </a:rPr>
              <a:t>, 13 - 17 November, 2023, Chicago, USA</a:t>
            </a:r>
            <a:endParaRPr lang="en-GB" altLang="ko-KR" sz="1200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2023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6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3gpp.org/ftp/tsg_sa/TSG_SA/TSGs_101_Bangalore_2023-09/Docs/SP-231197.zip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3gpp.org/ftp/tsg_sa/TSG_SA/TSGs_101_Bangalore_2023-09/Docs/SP-231197.zip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76518" y="2194370"/>
            <a:ext cx="8452437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altLang="de-DE" sz="3600" b="1" dirty="0"/>
              <a:t>Release 19 FS_MPS4msg</a:t>
            </a:r>
            <a:br>
              <a:rPr lang="en-US" altLang="de-DE" sz="3600" b="1" dirty="0"/>
            </a:br>
            <a:r>
              <a:rPr lang="en-US" altLang="de-DE" sz="3600" b="1" dirty="0"/>
              <a:t>Status </a:t>
            </a:r>
            <a:r>
              <a:rPr lang="en-GB" altLang="zh-CN" sz="3600" b="1" dirty="0"/>
              <a:t>Report</a:t>
            </a:r>
            <a:endParaRPr lang="en-GB" sz="2400" baseline="30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541243" y="4006360"/>
            <a:ext cx="6400800" cy="1314450"/>
          </a:xfrm>
        </p:spPr>
        <p:txBody>
          <a:bodyPr/>
          <a:lstStyle/>
          <a:p>
            <a:pPr>
              <a:lnSpc>
                <a:spcPct val="80000"/>
              </a:lnSpc>
            </a:pPr>
            <a:br>
              <a:rPr lang="en-US" altLang="en-US" sz="2000" dirty="0">
                <a:latin typeface="+mj-lt"/>
              </a:rPr>
            </a:br>
            <a:r>
              <a:rPr lang="en-US" altLang="en-US" sz="2000" dirty="0">
                <a:latin typeface="+mj-lt"/>
              </a:rPr>
              <a:t>Robert Streijl</a:t>
            </a:r>
          </a:p>
          <a:p>
            <a:pPr>
              <a:lnSpc>
                <a:spcPct val="80000"/>
              </a:lnSpc>
            </a:pPr>
            <a:r>
              <a:rPr lang="en-US" altLang="en-US" sz="2000" dirty="0" err="1">
                <a:latin typeface="+mj-lt"/>
              </a:rPr>
              <a:t>Peraton</a:t>
            </a:r>
            <a:r>
              <a:rPr lang="en-US" altLang="en-US" sz="2000" dirty="0">
                <a:latin typeface="+mj-lt"/>
              </a:rPr>
              <a:t> Labs (Rapporteur)</a:t>
            </a:r>
          </a:p>
          <a:p>
            <a:pPr>
              <a:lnSpc>
                <a:spcPct val="80000"/>
              </a:lnSpc>
              <a:defRPr/>
            </a:pPr>
            <a:endParaRPr lang="en-GB" altLang="en-US" sz="2400" dirty="0">
              <a:latin typeface="+mj-lt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4E1B6-7C10-4462-B5DD-BB275803E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283" y="289786"/>
            <a:ext cx="7291602" cy="632637"/>
          </a:xfrm>
        </p:spPr>
        <p:txBody>
          <a:bodyPr/>
          <a:lstStyle/>
          <a:p>
            <a:pPr algn="l"/>
            <a:r>
              <a:rPr lang="en-US" altLang="de-DE" b="1" dirty="0"/>
              <a:t>FS_MPS4msg Status at SA#102</a:t>
            </a:r>
            <a:endParaRPr lang="en-US" dirty="0"/>
          </a:p>
        </p:txBody>
      </p:sp>
      <p:sp>
        <p:nvSpPr>
          <p:cNvPr id="5" name="Content Placeholder 7">
            <a:extLst>
              <a:ext uri="{FF2B5EF4-FFF2-40B4-BE49-F238E27FC236}">
                <a16:creationId xmlns:a16="http://schemas.microsoft.com/office/drawing/2014/main" id="{88DB0DF5-3773-4C51-A7A1-AB98B0519144}"/>
              </a:ext>
            </a:extLst>
          </p:cNvPr>
          <p:cNvSpPr txBox="1">
            <a:spLocks/>
          </p:cNvSpPr>
          <p:nvPr/>
        </p:nvSpPr>
        <p:spPr>
          <a:xfrm>
            <a:off x="159283" y="1932317"/>
            <a:ext cx="8869357" cy="4337855"/>
          </a:xfrm>
          <a:prstGeom prst="rect">
            <a:avLst/>
          </a:prstGeom>
        </p:spPr>
        <p:txBody>
          <a:bodyPr/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b="1" kern="0" dirty="0"/>
              <a:t>Progress since SA#101: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600" kern="0" dirty="0"/>
              <a:t>TR 23.700-75 v0.1.0 is available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600" dirty="0"/>
              <a:t>Study started with SA2#160 (not on agenda for SA2#159). 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de-DE" sz="1600" dirty="0"/>
              <a:t>13 </a:t>
            </a:r>
            <a:r>
              <a:rPr lang="en-US" altLang="de-DE" sz="1600" dirty="0" err="1"/>
              <a:t>TDocs</a:t>
            </a:r>
            <a:r>
              <a:rPr lang="en-US" altLang="de-DE" sz="1600" dirty="0"/>
              <a:t> were submitted to SA2#160. 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de-DE" sz="1600" dirty="0" err="1"/>
              <a:t>pCRs</a:t>
            </a:r>
            <a:r>
              <a:rPr lang="en-US" altLang="de-DE" sz="1600" dirty="0"/>
              <a:t> for TR skeleton, Scope, Architecture Assumptions and </a:t>
            </a:r>
            <a:r>
              <a:rPr lang="en-US" altLang="zh-CN" sz="1600" dirty="0">
                <a:cs typeface="+mn-ea"/>
              </a:rPr>
              <a:t>3 Key Issues </a:t>
            </a:r>
            <a:r>
              <a:rPr lang="en-US" altLang="zh-CN" sz="1600" dirty="0">
                <a:cs typeface="+mn-ea"/>
                <a:sym typeface="+mn-ea"/>
              </a:rPr>
              <a:t>to cover the WTs in the SID </a:t>
            </a:r>
            <a:r>
              <a:rPr lang="en-US" altLang="zh-CN" sz="1600" dirty="0">
                <a:cs typeface="+mn-ea"/>
              </a:rPr>
              <a:t>have been agreed.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de-DE" sz="1600" kern="0" dirty="0"/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kern="0" dirty="0"/>
              <a:t>Impacts and dependencies on other WGs:</a:t>
            </a:r>
            <a:endParaRPr lang="de-DE" sz="2000" b="1" kern="0" dirty="0"/>
          </a:p>
          <a:p>
            <a:pPr lvl="1">
              <a:spcBef>
                <a:spcPts val="0"/>
              </a:spcBef>
              <a:spcAft>
                <a:spcPts val="450"/>
              </a:spcAft>
              <a:defRPr/>
            </a:pPr>
            <a:r>
              <a:rPr lang="en-US" sz="1600" dirty="0"/>
              <a:t>None</a:t>
            </a:r>
          </a:p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2"/>
              </a:buBlip>
            </a:pPr>
            <a:r>
              <a:rPr lang="de-DE" altLang="ko-KR" sz="2000" b="1" kern="0" dirty="0">
                <a:solidFill>
                  <a:prstClr val="black"/>
                </a:solidFill>
              </a:rPr>
              <a:t>Contentious issues: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de-DE" sz="1600" kern="0" dirty="0">
                <a:solidFill>
                  <a:prstClr val="black"/>
                </a:solidFill>
              </a:rPr>
              <a:t>None</a:t>
            </a: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000" b="1" kern="0" dirty="0"/>
              <a:t>Next steps:</a:t>
            </a:r>
          </a:p>
          <a:p>
            <a:pPr lvl="1">
              <a:defRPr/>
            </a:pPr>
            <a:r>
              <a:rPr lang="en-US" sz="1600" kern="0" dirty="0"/>
              <a:t>Start solution discussions for agreed Key Issues in next meeting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2000" kern="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sz="1600" kern="0" dirty="0"/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n-US" altLang="zh-CN" sz="1600" kern="0" dirty="0"/>
              <a:t> 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9BA70CA-11D4-6480-5620-BCA869F3A4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5980457"/>
              </p:ext>
            </p:extLst>
          </p:nvPr>
        </p:nvGraphicFramePr>
        <p:xfrm>
          <a:off x="546893" y="1246651"/>
          <a:ext cx="8012113" cy="581559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5236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068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35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05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000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00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0588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65151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5411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latin typeface="+mj-lt"/>
                        </a:rPr>
                        <a:t>UID</a:t>
                      </a:r>
                    </a:p>
                  </a:txBody>
                  <a:tcPr marL="36003" marR="36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latin typeface="+mj-lt"/>
                        </a:rPr>
                        <a:t>Name</a:t>
                      </a:r>
                    </a:p>
                  </a:txBody>
                  <a:tcPr marL="36003" marR="36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latin typeface="+mj-lt"/>
                        </a:rPr>
                        <a:t>Acronym</a:t>
                      </a:r>
                    </a:p>
                  </a:txBody>
                  <a:tcPr marL="36003" marR="36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latin typeface="+mj-lt"/>
                        </a:rPr>
                        <a:t>Target (dd/mm/</a:t>
                      </a:r>
                      <a:r>
                        <a:rPr lang="en-GB" sz="1000" dirty="0" err="1">
                          <a:latin typeface="+mj-lt"/>
                        </a:rPr>
                        <a:t>yyyy</a:t>
                      </a:r>
                      <a:r>
                        <a:rPr lang="en-GB" sz="1000" dirty="0">
                          <a:latin typeface="+mj-lt"/>
                        </a:rPr>
                        <a:t>)</a:t>
                      </a:r>
                    </a:p>
                  </a:txBody>
                  <a:tcPr marL="36003" marR="36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latin typeface="+mj-lt"/>
                        </a:rPr>
                        <a:t>Old %</a:t>
                      </a:r>
                    </a:p>
                  </a:txBody>
                  <a:tcPr marL="36003" marR="36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b="1" kern="1200" dirty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WID</a:t>
                      </a:r>
                      <a:endParaRPr lang="en-GB" sz="1000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 marL="36003" marR="36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solidFill>
                            <a:srgbClr val="FF0000"/>
                          </a:solidFill>
                          <a:latin typeface="+mj-lt"/>
                        </a:rPr>
                        <a:t>New %</a:t>
                      </a:r>
                      <a:endParaRPr lang="en-GB" sz="1000" b="1" kern="1200" dirty="0">
                        <a:solidFill>
                          <a:schemeClr val="lt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36003" marR="36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solidFill>
                            <a:srgbClr val="FF0000"/>
                          </a:solidFill>
                          <a:latin typeface="+mj-lt"/>
                        </a:rPr>
                        <a:t>Change or comment</a:t>
                      </a:r>
                    </a:p>
                  </a:txBody>
                  <a:tcPr marL="36003" marR="36003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7448">
                <a:tc>
                  <a:txBody>
                    <a:bodyPr/>
                    <a:lstStyle/>
                    <a:p>
                      <a:pPr algn="ctr" fontAlgn="t"/>
                      <a:r>
                        <a:rPr lang="en-GB" sz="1000" dirty="0">
                          <a:latin typeface="+mj-lt"/>
                        </a:rPr>
                        <a:t>1010031</a:t>
                      </a:r>
                    </a:p>
                  </a:txBody>
                  <a:tcPr marL="9525" marR="9525" marT="947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Study on MPS for IMS Messaging and SMS services</a:t>
                      </a:r>
                      <a:endParaRPr lang="en-US" sz="10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525" marR="9525" marT="947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000" dirty="0">
                          <a:latin typeface="+mj-lt"/>
                        </a:rPr>
                        <a:t>FS_MPS4msg</a:t>
                      </a:r>
                    </a:p>
                  </a:txBody>
                  <a:tcPr marL="9525" marR="9525" marT="947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000" dirty="0">
                          <a:latin typeface="+mj-lt"/>
                        </a:rPr>
                        <a:t>18/06/2024</a:t>
                      </a:r>
                    </a:p>
                  </a:txBody>
                  <a:tcPr marL="9525" marR="9525" marT="947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000" dirty="0">
                          <a:latin typeface="+mj-lt"/>
                        </a:rPr>
                        <a:t>0%</a:t>
                      </a:r>
                    </a:p>
                  </a:txBody>
                  <a:tcPr marL="9525" marR="9525" marT="947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000" b="0" i="0" u="none" strike="noStrike" dirty="0">
                          <a:effectLst/>
                          <a:latin typeface="+mj-lt"/>
                          <a:hlinkClick r:id="rId3"/>
                        </a:rPr>
                        <a:t>SP-231197</a:t>
                      </a:r>
                      <a:endParaRPr lang="en-GB" sz="1000" dirty="0">
                        <a:latin typeface="+mj-lt"/>
                      </a:endParaRPr>
                    </a:p>
                  </a:txBody>
                  <a:tcPr marL="9525" marR="9525" marT="9478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solidFill>
                            <a:srgbClr val="FF0000"/>
                          </a:solidFill>
                          <a:latin typeface="+mj-lt"/>
                        </a:rPr>
                        <a:t>20%</a:t>
                      </a:r>
                    </a:p>
                  </a:txBody>
                  <a:tcPr marL="36003" marR="36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solidFill>
                            <a:srgbClr val="FF0000"/>
                          </a:solidFill>
                          <a:latin typeface="+mj-lt"/>
                        </a:rPr>
                        <a:t>Study  in progress</a:t>
                      </a:r>
                    </a:p>
                  </a:txBody>
                  <a:tcPr marL="36003" marR="36003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6523741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4E1B6-7C10-4462-B5DD-BB275803E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283" y="289786"/>
            <a:ext cx="7291602" cy="632637"/>
          </a:xfrm>
        </p:spPr>
        <p:txBody>
          <a:bodyPr/>
          <a:lstStyle/>
          <a:p>
            <a:pPr algn="l"/>
            <a:r>
              <a:rPr lang="en-US" altLang="de-DE" b="1" dirty="0"/>
              <a:t>FS_MPS4msg Status after SA2#160</a:t>
            </a:r>
            <a:endParaRPr lang="en-US" dirty="0"/>
          </a:p>
        </p:txBody>
      </p:sp>
      <p:sp>
        <p:nvSpPr>
          <p:cNvPr id="6" name="Content Placeholder 7"/>
          <p:cNvSpPr>
            <a:spLocks noGrp="1"/>
          </p:cNvSpPr>
          <p:nvPr>
            <p:ph sz="half" idx="4294967295"/>
          </p:nvPr>
        </p:nvSpPr>
        <p:spPr>
          <a:xfrm>
            <a:off x="211064" y="2127430"/>
            <a:ext cx="8810067" cy="4135348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2"/>
              </a:buBlip>
            </a:pPr>
            <a:r>
              <a:rPr lang="en-US" altLang="de-DE" sz="2000" b="1" dirty="0"/>
              <a:t>General</a:t>
            </a:r>
            <a:r>
              <a:rPr lang="de-DE" altLang="de-DE" sz="2000" b="1" dirty="0"/>
              <a:t> 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de-DE" sz="1600" dirty="0"/>
              <a:t>Started the Study in SA2#160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de-DE" sz="1600" dirty="0" err="1"/>
              <a:t>Tdocs</a:t>
            </a:r>
            <a:r>
              <a:rPr lang="en-US" altLang="de-DE" sz="1600" dirty="0"/>
              <a:t> were submitted for Skeleton, Scope, Architecture assumptions, Key Issues, and a few Solutions. 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de-DE" sz="1600" dirty="0"/>
              <a:t>Solutions were noted and deferred to the next meeting.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altLang="ko-KR" sz="1600" dirty="0"/>
          </a:p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2"/>
              </a:buBlip>
            </a:pPr>
            <a:r>
              <a:rPr lang="en-US" altLang="ko-KR" sz="2000" b="1" dirty="0">
                <a:solidFill>
                  <a:prstClr val="black"/>
                </a:solidFill>
              </a:rPr>
              <a:t>Progress since SA2#159</a:t>
            </a:r>
            <a:endParaRPr lang="de-DE" altLang="ko-KR" sz="2000" dirty="0">
              <a:solidFill>
                <a:prstClr val="black"/>
              </a:solidFill>
            </a:endParaRP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de-DE" sz="1600" dirty="0"/>
              <a:t>6 </a:t>
            </a:r>
            <a:r>
              <a:rPr lang="en-US" altLang="de-DE" sz="1600" dirty="0" err="1"/>
              <a:t>pCRs</a:t>
            </a:r>
            <a:r>
              <a:rPr lang="en-US" altLang="de-DE" sz="1600" dirty="0"/>
              <a:t> were agreed: Skeleton, Scope, Assumptions, and 3 Key Issues.</a:t>
            </a:r>
          </a:p>
          <a:p>
            <a:pPr marL="457200" lvl="1" indent="0">
              <a:spcBef>
                <a:spcPts val="0"/>
              </a:spcBef>
              <a:spcAft>
                <a:spcPts val="300"/>
              </a:spcAft>
              <a:buNone/>
            </a:pPr>
            <a:endParaRPr lang="en-US" altLang="de-DE" sz="1600" dirty="0"/>
          </a:p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2"/>
              </a:buBlip>
            </a:pPr>
            <a:r>
              <a:rPr lang="en-US" altLang="ko-KR" sz="2000" b="1" dirty="0">
                <a:solidFill>
                  <a:prstClr val="black"/>
                </a:solidFill>
              </a:rPr>
              <a:t>RAN impacts and dependencies</a:t>
            </a:r>
            <a:endParaRPr lang="de-DE" altLang="ko-KR" sz="2000" dirty="0">
              <a:solidFill>
                <a:prstClr val="black"/>
              </a:solidFill>
            </a:endParaRP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600" dirty="0">
                <a:solidFill>
                  <a:prstClr val="black"/>
                </a:solidFill>
                <a:sym typeface="+mn-ea"/>
              </a:rPr>
              <a:t>None</a:t>
            </a:r>
            <a:endParaRPr lang="en-US" altLang="de-DE" sz="1600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93AE9BBE-5519-40D4-9C67-70E9806034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6830582"/>
              </p:ext>
            </p:extLst>
          </p:nvPr>
        </p:nvGraphicFramePr>
        <p:xfrm>
          <a:off x="546893" y="1246651"/>
          <a:ext cx="8012113" cy="581559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5236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068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35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05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000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00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0588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65151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5411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latin typeface="+mj-lt"/>
                        </a:rPr>
                        <a:t>UID</a:t>
                      </a:r>
                    </a:p>
                  </a:txBody>
                  <a:tcPr marL="36003" marR="36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latin typeface="+mj-lt"/>
                        </a:rPr>
                        <a:t>Name</a:t>
                      </a:r>
                    </a:p>
                  </a:txBody>
                  <a:tcPr marL="36003" marR="36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latin typeface="+mj-lt"/>
                        </a:rPr>
                        <a:t>Acronym</a:t>
                      </a:r>
                    </a:p>
                  </a:txBody>
                  <a:tcPr marL="36003" marR="36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latin typeface="+mj-lt"/>
                        </a:rPr>
                        <a:t>Target (dd/mm/</a:t>
                      </a:r>
                      <a:r>
                        <a:rPr lang="en-GB" sz="1000" dirty="0" err="1">
                          <a:latin typeface="+mj-lt"/>
                        </a:rPr>
                        <a:t>yyyy</a:t>
                      </a:r>
                      <a:r>
                        <a:rPr lang="en-GB" sz="1000" dirty="0">
                          <a:latin typeface="+mj-lt"/>
                        </a:rPr>
                        <a:t>)</a:t>
                      </a:r>
                    </a:p>
                  </a:txBody>
                  <a:tcPr marL="36003" marR="36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latin typeface="+mj-lt"/>
                        </a:rPr>
                        <a:t>Old %</a:t>
                      </a:r>
                    </a:p>
                  </a:txBody>
                  <a:tcPr marL="36003" marR="36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b="1" kern="1200" dirty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WID</a:t>
                      </a:r>
                      <a:endParaRPr lang="en-GB" sz="1000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 marL="36003" marR="36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solidFill>
                            <a:srgbClr val="FF0000"/>
                          </a:solidFill>
                          <a:latin typeface="+mj-lt"/>
                        </a:rPr>
                        <a:t>New %</a:t>
                      </a:r>
                      <a:endParaRPr lang="en-GB" sz="1000" b="1" kern="1200" dirty="0">
                        <a:solidFill>
                          <a:schemeClr val="lt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36003" marR="36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solidFill>
                            <a:srgbClr val="FF0000"/>
                          </a:solidFill>
                          <a:latin typeface="+mj-lt"/>
                        </a:rPr>
                        <a:t>Change or comment</a:t>
                      </a:r>
                    </a:p>
                  </a:txBody>
                  <a:tcPr marL="36003" marR="36003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7448">
                <a:tc>
                  <a:txBody>
                    <a:bodyPr/>
                    <a:lstStyle/>
                    <a:p>
                      <a:pPr algn="ctr" fontAlgn="t"/>
                      <a:r>
                        <a:rPr lang="en-GB" sz="1000" dirty="0">
                          <a:latin typeface="+mj-lt"/>
                        </a:rPr>
                        <a:t>1010031</a:t>
                      </a:r>
                    </a:p>
                  </a:txBody>
                  <a:tcPr marL="9525" marR="9525" marT="947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Study on MPS for IMS Messaging and SMS services</a:t>
                      </a:r>
                      <a:endParaRPr lang="en-US" sz="10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525" marR="9525" marT="947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000" dirty="0">
                          <a:latin typeface="+mj-lt"/>
                        </a:rPr>
                        <a:t>FS_MPS4msg</a:t>
                      </a:r>
                    </a:p>
                  </a:txBody>
                  <a:tcPr marL="9525" marR="9525" marT="947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000" dirty="0">
                          <a:latin typeface="+mj-lt"/>
                        </a:rPr>
                        <a:t>18/06/2024</a:t>
                      </a:r>
                    </a:p>
                  </a:txBody>
                  <a:tcPr marL="9525" marR="9525" marT="947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000" dirty="0">
                          <a:latin typeface="+mj-lt"/>
                        </a:rPr>
                        <a:t>0%</a:t>
                      </a:r>
                    </a:p>
                  </a:txBody>
                  <a:tcPr marL="9525" marR="9525" marT="947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000" b="0" i="0" u="none" strike="noStrike" dirty="0">
                          <a:effectLst/>
                          <a:latin typeface="+mj-lt"/>
                          <a:hlinkClick r:id="rId3"/>
                        </a:rPr>
                        <a:t>SP-231197</a:t>
                      </a:r>
                      <a:endParaRPr lang="en-GB" sz="1000" dirty="0">
                        <a:latin typeface="+mj-lt"/>
                      </a:endParaRPr>
                    </a:p>
                  </a:txBody>
                  <a:tcPr marL="9525" marR="9525" marT="9478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solidFill>
                            <a:srgbClr val="FF0000"/>
                          </a:solidFill>
                          <a:latin typeface="+mj-lt"/>
                        </a:rPr>
                        <a:t>20%</a:t>
                      </a:r>
                    </a:p>
                  </a:txBody>
                  <a:tcPr marL="36003" marR="36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solidFill>
                            <a:srgbClr val="FF0000"/>
                          </a:solidFill>
                          <a:latin typeface="+mj-lt"/>
                        </a:rPr>
                        <a:t>Study  in progress</a:t>
                      </a:r>
                    </a:p>
                  </a:txBody>
                  <a:tcPr marL="36003" marR="36003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321685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4E1B6-7C10-4462-B5DD-BB275803E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283" y="289786"/>
            <a:ext cx="7291602" cy="632637"/>
          </a:xfrm>
        </p:spPr>
        <p:txBody>
          <a:bodyPr/>
          <a:lstStyle/>
          <a:p>
            <a:pPr algn="l"/>
            <a:r>
              <a:rPr lang="en-US" altLang="de-DE" b="1" dirty="0"/>
              <a:t>FS_MPS4msg Status after SA2#160</a:t>
            </a:r>
            <a:endParaRPr lang="en-US" dirty="0"/>
          </a:p>
        </p:txBody>
      </p:sp>
      <p:sp>
        <p:nvSpPr>
          <p:cNvPr id="5" name="Content Placeholder 7"/>
          <p:cNvSpPr>
            <a:spLocks noGrp="1"/>
          </p:cNvSpPr>
          <p:nvPr>
            <p:ph sz="half" idx="4294967295"/>
          </p:nvPr>
        </p:nvSpPr>
        <p:spPr>
          <a:xfrm>
            <a:off x="211064" y="1431985"/>
            <a:ext cx="8810067" cy="4830793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2"/>
              </a:buBlip>
            </a:pPr>
            <a:r>
              <a:rPr lang="de-DE" altLang="zh-CN" sz="2000" b="1" dirty="0">
                <a:solidFill>
                  <a:prstClr val="black"/>
                </a:solidFill>
              </a:rPr>
              <a:t>Other WG dependencies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ko-KR" sz="1600" dirty="0">
                <a:solidFill>
                  <a:prstClr val="black"/>
                </a:solidFill>
              </a:rPr>
              <a:t>None </a:t>
            </a:r>
          </a:p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2"/>
              </a:buBlip>
            </a:pPr>
            <a:endParaRPr lang="de-DE" altLang="ko-KR" sz="2000" b="1" dirty="0"/>
          </a:p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2"/>
              </a:buBlip>
            </a:pPr>
            <a:r>
              <a:rPr lang="de-DE" altLang="ko-KR" sz="2000" b="1" dirty="0"/>
              <a:t>Contentious issues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de-DE" sz="1600" dirty="0"/>
              <a:t>None</a:t>
            </a:r>
          </a:p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2"/>
              </a:buBlip>
            </a:pPr>
            <a:endParaRPr lang="de-DE" altLang="ko-KR" sz="2000" b="1" dirty="0">
              <a:solidFill>
                <a:prstClr val="black"/>
              </a:solidFill>
              <a:cs typeface="+mn-ea"/>
              <a:sym typeface="+mn-ea"/>
            </a:endParaRPr>
          </a:p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2"/>
              </a:buBlip>
            </a:pPr>
            <a:r>
              <a:rPr lang="de-DE" altLang="ko-KR" sz="2000" b="1" dirty="0">
                <a:solidFill>
                  <a:prstClr val="black"/>
                </a:solidFill>
                <a:cs typeface="+mn-ea"/>
                <a:sym typeface="+mn-ea"/>
              </a:rPr>
              <a:t>Plans for upcoming meetings (2.25 TUs remaining)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ko-KR" sz="1600" dirty="0">
                <a:sym typeface="+mn-ea"/>
              </a:rPr>
              <a:t>SA2#160-E-AH: Start solution discussion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ko-KR" sz="1600" dirty="0">
                <a:sym typeface="+mn-ea"/>
              </a:rPr>
              <a:t>SA2#161: Continue solution discussion, last meeting for new solution proposals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ko-KR" sz="1600" dirty="0">
                <a:sym typeface="+mn-ea"/>
              </a:rPr>
              <a:t>SA2#162: Last meeting for solution updates, start discussion on evaluation and conclusion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ko-KR" sz="1600" dirty="0">
                <a:sym typeface="+mn-ea"/>
              </a:rPr>
              <a:t>SA2#163: Complete solution evaluation and study conclusion</a:t>
            </a:r>
            <a:endParaRPr lang="de-DE" altLang="ko-KR" sz="1600" b="1" dirty="0">
              <a:solidFill>
                <a:prstClr val="black"/>
              </a:solidFill>
              <a:cs typeface="+mn-ea"/>
              <a:sym typeface="+mn-ea"/>
            </a:endParaRPr>
          </a:p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2"/>
              </a:buBlip>
            </a:pPr>
            <a:endParaRPr lang="de-DE" altLang="zh-CN" sz="1600" dirty="0">
              <a:solidFill>
                <a:prstClr val="black"/>
              </a:solidFill>
            </a:endParaRPr>
          </a:p>
          <a:p>
            <a:pPr marL="457200" lvl="1" indent="0">
              <a:spcBef>
                <a:spcPts val="0"/>
              </a:spcBef>
              <a:spcAft>
                <a:spcPts val="300"/>
              </a:spcAft>
              <a:buNone/>
            </a:pPr>
            <a:endParaRPr lang="de-DE" altLang="zh-CN" sz="1600" dirty="0"/>
          </a:p>
          <a:p>
            <a:pPr lvl="1">
              <a:spcBef>
                <a:spcPts val="600"/>
              </a:spcBef>
              <a:spcAft>
                <a:spcPts val="0"/>
              </a:spcAft>
            </a:pPr>
            <a:endParaRPr lang="de-DE" altLang="de-DE" sz="1400" dirty="0"/>
          </a:p>
          <a:p>
            <a:pPr>
              <a:spcBef>
                <a:spcPts val="600"/>
              </a:spcBef>
              <a:spcAft>
                <a:spcPts val="0"/>
              </a:spcAft>
            </a:pPr>
            <a:endParaRPr lang="de-DE" altLang="de-DE" sz="1400" dirty="0"/>
          </a:p>
        </p:txBody>
      </p:sp>
    </p:spTree>
    <p:extLst>
      <p:ext uri="{BB962C8B-B14F-4D97-AF65-F5344CB8AC3E}">
        <p14:creationId xmlns:p14="http://schemas.microsoft.com/office/powerpoint/2010/main" val="1466950021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7">
            <a:extLst>
              <a:ext uri="{FF2B5EF4-FFF2-40B4-BE49-F238E27FC236}">
                <a16:creationId xmlns:a16="http://schemas.microsoft.com/office/drawing/2014/main" id="{DF1840B9-5A65-4E28-9D05-6670B7583CB2}"/>
              </a:ext>
            </a:extLst>
          </p:cNvPr>
          <p:cNvSpPr txBox="1">
            <a:spLocks/>
          </p:cNvSpPr>
          <p:nvPr/>
        </p:nvSpPr>
        <p:spPr>
          <a:xfrm>
            <a:off x="422360" y="4964753"/>
            <a:ext cx="5507386" cy="883919"/>
          </a:xfrm>
          <a:prstGeom prst="rect">
            <a:avLst/>
          </a:prstGeom>
        </p:spPr>
        <p:txBody>
          <a:bodyPr/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zh-CN" sz="1800" kern="0" dirty="0"/>
              <a:t>Total 6 TUs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600" b="1" kern="0" dirty="0">
                <a:solidFill>
                  <a:srgbClr val="0000CC"/>
                </a:solidFill>
              </a:rPr>
              <a:t>3 TUs for Study Phase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600" kern="0" dirty="0"/>
              <a:t>3 TUs for Normative Work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7950585"/>
              </p:ext>
            </p:extLst>
          </p:nvPr>
        </p:nvGraphicFramePr>
        <p:xfrm>
          <a:off x="422359" y="1432562"/>
          <a:ext cx="8469315" cy="3329218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129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24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83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8615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84838">
                <a:tc>
                  <a:txBody>
                    <a:bodyPr/>
                    <a:lstStyle/>
                    <a:p>
                      <a:r>
                        <a:rPr lang="en-US" sz="1200" dirty="0"/>
                        <a:t>Meeting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Date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Planned</a:t>
                      </a:r>
                      <a:r>
                        <a:rPr lang="en-US" sz="1200" baseline="0" dirty="0"/>
                        <a:t> TU’s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Actual TU’s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Action plan</a:t>
                      </a:r>
                      <a:endParaRPr lang="en-US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3257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SA2#159</a:t>
                      </a:r>
                      <a:endParaRPr lang="en-US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Oct 2023</a:t>
                      </a:r>
                      <a:endParaRPr lang="en-US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TR skeleton, scope, architectural assumptions, key issue</a:t>
                      </a:r>
                      <a:r>
                        <a:rPr lang="en-US" sz="12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discussion</a:t>
                      </a:r>
                      <a:endParaRPr lang="en-US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3257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SA2#160</a:t>
                      </a:r>
                      <a:endParaRPr lang="en-US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Nov 2023</a:t>
                      </a:r>
                      <a:endParaRPr lang="en-US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0.75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0.75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ko-KR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sym typeface="+mn-ea"/>
                        </a:rPr>
                        <a:t>Continue discussion on Key Issues, start solution discussion</a:t>
                      </a:r>
                      <a:endParaRPr lang="en-US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3257">
                <a:tc>
                  <a:txBody>
                    <a:bodyPr/>
                    <a:lstStyle/>
                    <a:p>
                      <a:r>
                        <a:rPr lang="en-US" sz="1200" dirty="0"/>
                        <a:t>SA2#160</a:t>
                      </a:r>
                      <a:r>
                        <a:rPr lang="en-US" sz="1200" baseline="0" dirty="0"/>
                        <a:t>-E-</a:t>
                      </a:r>
                      <a:r>
                        <a:rPr lang="en-US" sz="1200" dirty="0"/>
                        <a:t>AH</a:t>
                      </a:r>
                      <a:endParaRPr 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Jan 2024</a:t>
                      </a:r>
                      <a:endParaRPr 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0.5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ko-KR" sz="1200" dirty="0">
                          <a:sym typeface="+mn-ea"/>
                        </a:rPr>
                        <a:t>Continue solution discussion, last meeting for Key Issue proposals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3257">
                <a:tc>
                  <a:txBody>
                    <a:bodyPr/>
                    <a:lstStyle/>
                    <a:p>
                      <a:r>
                        <a:rPr lang="en-US" sz="1200" dirty="0"/>
                        <a:t>SA2#161</a:t>
                      </a:r>
                      <a:endParaRPr 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Feb 2024</a:t>
                      </a:r>
                      <a:endParaRPr 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ko-KR" sz="1200" dirty="0">
                          <a:sym typeface="+mn-ea"/>
                        </a:rPr>
                        <a:t>Continue solution discussion, last meeting for new solution proposals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4838">
                <a:tc>
                  <a:txBody>
                    <a:bodyPr/>
                    <a:lstStyle/>
                    <a:p>
                      <a:r>
                        <a:rPr lang="en-US" sz="1200" dirty="0"/>
                        <a:t>SA2#162</a:t>
                      </a:r>
                      <a:endParaRPr 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Apr 2024</a:t>
                      </a:r>
                      <a:endParaRPr 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0.25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ko-KR" sz="1200" dirty="0"/>
                        <a:t>Last meeting for solution updates, start discussion on evaluation and conclusion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3257">
                <a:tc>
                  <a:txBody>
                    <a:bodyPr/>
                    <a:lstStyle/>
                    <a:p>
                      <a:r>
                        <a:rPr lang="en-US" sz="1200" dirty="0"/>
                        <a:t>SA2#163</a:t>
                      </a:r>
                      <a:endParaRPr 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May 2024</a:t>
                      </a:r>
                      <a:endParaRPr 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0.5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Complete evaluations and conclusions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3257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6" name="Title 1">
            <a:extLst>
              <a:ext uri="{FF2B5EF4-FFF2-40B4-BE49-F238E27FC236}">
                <a16:creationId xmlns:a16="http://schemas.microsoft.com/office/drawing/2014/main" id="{7004E1B6-7C10-4462-B5DD-BB275803E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283" y="289786"/>
            <a:ext cx="7291602" cy="632637"/>
          </a:xfrm>
        </p:spPr>
        <p:txBody>
          <a:bodyPr/>
          <a:lstStyle/>
          <a:p>
            <a:pPr algn="l"/>
            <a:r>
              <a:rPr lang="en-US" altLang="de-DE" b="1" dirty="0"/>
              <a:t>FS_MPS4msg Work Plan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5921AE1-EB95-4AB6-8CA7-7008DD12949B}"/>
              </a:ext>
            </a:extLst>
          </p:cNvPr>
          <p:cNvSpPr txBox="1"/>
          <p:nvPr/>
        </p:nvSpPr>
        <p:spPr>
          <a:xfrm>
            <a:off x="6185049" y="4841642"/>
            <a:ext cx="259237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Note: Planned TU allocation may change </a:t>
            </a:r>
          </a:p>
        </p:txBody>
      </p:sp>
    </p:spTree>
    <p:extLst>
      <p:ext uri="{BB962C8B-B14F-4D97-AF65-F5344CB8AC3E}">
        <p14:creationId xmlns:p14="http://schemas.microsoft.com/office/powerpoint/2010/main" val="36492914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08C6E7E0CB5C40B3C0F55B9E8294C3" ma:contentTypeVersion="6" ma:contentTypeDescription="Create a new document." ma:contentTypeScope="" ma:versionID="08e23bae4a5af0d7c7e055733b027c37">
  <xsd:schema xmlns:xsd="http://www.w3.org/2001/XMLSchema" xmlns:xs="http://www.w3.org/2001/XMLSchema" xmlns:p="http://schemas.microsoft.com/office/2006/metadata/properties" xmlns:ns2="dcc30912-d230-4cc2-b11f-bb5ca2a6b6f5" xmlns:ns3="09cef1fd-e61b-4dbf-b745-21988b13f978" targetNamespace="http://schemas.microsoft.com/office/2006/metadata/properties" ma:root="true" ma:fieldsID="612b51cb82d05804ae60e054f989111e" ns2:_="" ns3:_="">
    <xsd:import namespace="dcc30912-d230-4cc2-b11f-bb5ca2a6b6f5"/>
    <xsd:import namespace="09cef1fd-e61b-4dbf-b745-21988b13f97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c30912-d230-4cc2-b11f-bb5ca2a6b6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cef1fd-e61b-4dbf-b745-21988b13f97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FB747E2-E6AD-4495-A381-6244FA11EF8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B06B07D-423A-4012-A7AA-33F90EA5F8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cc30912-d230-4cc2-b11f-bb5ca2a6b6f5"/>
    <ds:schemaRef ds:uri="09cef1fd-e61b-4dbf-b745-21988b13f97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82E10A3-DB35-414F-83C1-BF5FB8647349}">
  <ds:schemaRefs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09cef1fd-e61b-4dbf-b745-21988b13f978"/>
    <ds:schemaRef ds:uri="http://www.w3.org/XML/1998/namespace"/>
    <ds:schemaRef ds:uri="dcc30912-d230-4cc2-b11f-bb5ca2a6b6f5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63726</TotalTime>
  <Words>429</Words>
  <Application>Microsoft Office PowerPoint</Application>
  <PresentationFormat>On-screen Show (4:3)</PresentationFormat>
  <Paragraphs>115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맑은 고딕</vt:lpstr>
      <vt:lpstr>宋体</vt:lpstr>
      <vt:lpstr>Arial</vt:lpstr>
      <vt:lpstr>Arial </vt:lpstr>
      <vt:lpstr>Calibri</vt:lpstr>
      <vt:lpstr>Times New Roman</vt:lpstr>
      <vt:lpstr>Office Theme</vt:lpstr>
      <vt:lpstr>Release 19 FS_MPS4msg Status Report</vt:lpstr>
      <vt:lpstr>FS_MPS4msg Status at SA#102</vt:lpstr>
      <vt:lpstr>FS_MPS4msg Status after SA2#160</vt:lpstr>
      <vt:lpstr>FS_MPS4msg Status after SA2#160</vt:lpstr>
      <vt:lpstr>FS_MPS4msg Work Plan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plrcs</cp:lastModifiedBy>
  <cp:revision>1877</cp:revision>
  <dcterms:created xsi:type="dcterms:W3CDTF">2008-08-30T09:32:10Z</dcterms:created>
  <dcterms:modified xsi:type="dcterms:W3CDTF">2023-11-22T13:47:56Z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0x0101003A08C6E7E0CB5C40B3C0F55B9E8294C3</vt:lpwstr>
  </property>
</Properties>
</file>