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9"/>
  </p:notesMasterIdLst>
  <p:handoutMasterIdLst>
    <p:handoutMasterId r:id="rId10"/>
  </p:handoutMasterIdLst>
  <p:sldIdLst>
    <p:sldId id="303" r:id="rId5"/>
    <p:sldId id="797" r:id="rId6"/>
    <p:sldId id="798" r:id="rId7"/>
    <p:sldId id="796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xmlns="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EEA46F-1C15-46C9-87A8-D94E8DCC319F}" v="2" dt="2023-11-20T16:18:58.13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14" d="100"/>
          <a:sy n="114" d="100"/>
        </p:scale>
        <p:origin x="-180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14" d="100"/>
          <a:sy n="114" d="100"/>
        </p:scale>
        <p:origin x="520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Hedman" userId="9d7636b6-4faa-495a-bb5d-794ad338fcd7" providerId="ADAL" clId="{0AEEA46F-1C15-46C9-87A8-D94E8DCC319F}"/>
    <pc:docChg chg="undo custSel addSld modSld modMainMaster">
      <pc:chgData name="Peter Hedman" userId="9d7636b6-4faa-495a-bb5d-794ad338fcd7" providerId="ADAL" clId="{0AEEA46F-1C15-46C9-87A8-D94E8DCC319F}" dt="2023-11-20T16:18:58.131" v="557"/>
      <pc:docMkLst>
        <pc:docMk/>
      </pc:docMkLst>
      <pc:sldChg chg="addSp delSp modSp mod">
        <pc:chgData name="Peter Hedman" userId="9d7636b6-4faa-495a-bb5d-794ad338fcd7" providerId="ADAL" clId="{0AEEA46F-1C15-46C9-87A8-D94E8DCC319F}" dt="2023-11-20T16:18:55.654" v="556" actId="21"/>
        <pc:sldMkLst>
          <pc:docMk/>
          <pc:sldMk cId="1346523741" sldId="794"/>
        </pc:sldMkLst>
        <pc:spChg chg="mod">
          <ac:chgData name="Peter Hedman" userId="9d7636b6-4faa-495a-bb5d-794ad338fcd7" providerId="ADAL" clId="{0AEEA46F-1C15-46C9-87A8-D94E8DCC319F}" dt="2023-11-20T16:08:22.359" v="113" actId="20577"/>
          <ac:spMkLst>
            <pc:docMk/>
            <pc:sldMk cId="1346523741" sldId="794"/>
            <ac:spMk id="2" creationId="{7004E1B6-7C10-4462-B5DD-BB275803E4D3}"/>
          </ac:spMkLst>
        </pc:spChg>
        <pc:spChg chg="add del mod">
          <ac:chgData name="Peter Hedman" userId="9d7636b6-4faa-495a-bb5d-794ad338fcd7" providerId="ADAL" clId="{0AEEA46F-1C15-46C9-87A8-D94E8DCC319F}" dt="2023-11-20T16:18:55.654" v="556" actId="21"/>
          <ac:spMkLst>
            <pc:docMk/>
            <pc:sldMk cId="1346523741" sldId="794"/>
            <ac:spMk id="3" creationId="{58CD2BB4-0EEC-D400-A0EF-9B452D1B1EC8}"/>
          </ac:spMkLst>
        </pc:spChg>
        <pc:spChg chg="mod">
          <ac:chgData name="Peter Hedman" userId="9d7636b6-4faa-495a-bb5d-794ad338fcd7" providerId="ADAL" clId="{0AEEA46F-1C15-46C9-87A8-D94E8DCC319F}" dt="2023-11-20T16:15:18.799" v="488" actId="20577"/>
          <ac:spMkLst>
            <pc:docMk/>
            <pc:sldMk cId="1346523741" sldId="794"/>
            <ac:spMk id="5" creationId="{88DB0DF5-3773-4C51-A7A1-AB98B0519144}"/>
          </ac:spMkLst>
        </pc:spChg>
        <pc:graphicFrameChg chg="modGraphic">
          <ac:chgData name="Peter Hedman" userId="9d7636b6-4faa-495a-bb5d-794ad338fcd7" providerId="ADAL" clId="{0AEEA46F-1C15-46C9-87A8-D94E8DCC319F}" dt="2023-11-20T16:07:23.123" v="90" actId="20577"/>
          <ac:graphicFrameMkLst>
            <pc:docMk/>
            <pc:sldMk cId="1346523741" sldId="794"/>
            <ac:graphicFrameMk id="4" creationId="{E9BA70CA-11D4-6480-5620-BCA869F3A447}"/>
          </ac:graphicFrameMkLst>
        </pc:graphicFrameChg>
      </pc:sldChg>
      <pc:sldChg chg="addSp modSp add">
        <pc:chgData name="Peter Hedman" userId="9d7636b6-4faa-495a-bb5d-794ad338fcd7" providerId="ADAL" clId="{0AEEA46F-1C15-46C9-87A8-D94E8DCC319F}" dt="2023-11-20T16:18:58.131" v="557"/>
        <pc:sldMkLst>
          <pc:docMk/>
          <pc:sldMk cId="287321685" sldId="795"/>
        </pc:sldMkLst>
        <pc:spChg chg="add mod">
          <ac:chgData name="Peter Hedman" userId="9d7636b6-4faa-495a-bb5d-794ad338fcd7" providerId="ADAL" clId="{0AEEA46F-1C15-46C9-87A8-D94E8DCC319F}" dt="2023-11-20T16:18:58.131" v="557"/>
          <ac:spMkLst>
            <pc:docMk/>
            <pc:sldMk cId="287321685" sldId="795"/>
            <ac:spMk id="3" creationId="{78A00AC0-4840-0C1C-C4BC-6076483C11F0}"/>
          </ac:spMkLst>
        </pc:spChg>
      </pc:sldChg>
      <pc:sldMasterChg chg="modSp mod modSldLayout">
        <pc:chgData name="Peter Hedman" userId="9d7636b6-4faa-495a-bb5d-794ad338fcd7" providerId="ADAL" clId="{0AEEA46F-1C15-46C9-87A8-D94E8DCC319F}" dt="2023-11-20T16:00:10.569" v="87" actId="6549"/>
        <pc:sldMasterMkLst>
          <pc:docMk/>
          <pc:sldMasterMk cId="0" sldId="2147483729"/>
        </pc:sldMasterMkLst>
        <pc:spChg chg="mod">
          <ac:chgData name="Peter Hedman" userId="9d7636b6-4faa-495a-bb5d-794ad338fcd7" providerId="ADAL" clId="{0AEEA46F-1C15-46C9-87A8-D94E8DCC319F}" dt="2023-11-20T16:00:10.569" v="87" actId="6549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Peter Hedman" userId="9d7636b6-4faa-495a-bb5d-794ad338fcd7" providerId="ADAL" clId="{0AEEA46F-1C15-46C9-87A8-D94E8DCC319F}" dt="2023-11-20T15:59:31.151" v="33" actId="6549"/>
          <pc:sldLayoutMkLst>
            <pc:docMk/>
            <pc:sldMasterMk cId="0" sldId="2147483729"/>
            <pc:sldLayoutMk cId="719417900" sldId="2147483770"/>
          </pc:sldLayoutMkLst>
          <pc:spChg chg="mod">
            <ac:chgData name="Peter Hedman" userId="9d7636b6-4faa-495a-bb5d-794ad338fcd7" providerId="ADAL" clId="{0AEEA46F-1C15-46C9-87A8-D94E8DCC319F}" dt="2023-11-20T15:59:31.151" v="33" actId="6549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Peter Hedman" userId="9d7636b6-4faa-495a-bb5d-794ad338fcd7" providerId="ADAL" clId="{0AEEA46F-1C15-46C9-87A8-D94E8DCC319F}" dt="2023-11-20T15:23:09.561" v="0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11/24/2023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11/24/2023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#160</a:t>
            </a: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13 – 17 November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2023, Chicago, USA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effectLst/>
              </a:rPr>
              <a:t>S2-2313839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636136" y="6425975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WG2#160</a:t>
            </a:r>
            <a:r>
              <a:rPr lang="en-GB" altLang="de-DE" sz="1200" baseline="0" dirty="0">
                <a:solidFill>
                  <a:schemeClr val="bg1"/>
                </a:solidFill>
              </a:rPr>
              <a:t>, 13 - 17 November, 2023, Chicago, USA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2023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 smtClean="0"/>
              <a:t>5G_ProSe_Ph2</a:t>
            </a:r>
            <a:r>
              <a:rPr lang="en-US" altLang="de-DE" sz="3600" b="1" dirty="0"/>
              <a:t> </a:t>
            </a:r>
            <a:r>
              <a:rPr lang="en-US" altLang="de-DE" sz="3600" b="1" dirty="0" smtClean="0"/>
              <a:t>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/>
              <a:t/>
            </a:r>
            <a:br>
              <a:rPr lang="en-US" altLang="en-US" sz="1800" dirty="0"/>
            </a:br>
            <a:r>
              <a:rPr lang="en-US" altLang="en-US" sz="2400" dirty="0" smtClean="0"/>
              <a:t>CATT, OPPO</a:t>
            </a:r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594" y="409746"/>
            <a:ext cx="7086194" cy="675167"/>
          </a:xfrm>
        </p:spPr>
        <p:txBody>
          <a:bodyPr/>
          <a:lstStyle/>
          <a:p>
            <a:r>
              <a:rPr lang="en-US" altLang="de-DE" sz="2800" b="1" dirty="0" smtClean="0"/>
              <a:t>5G_ProSe_Ph2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SA2#159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xmlns="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605928"/>
            <a:ext cx="8695692" cy="403499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 smtClean="0"/>
              <a:t>19 CRs to TS 23.304 were agreed, and 1 CR to TS 23.167 was agreed</a:t>
            </a:r>
            <a:r>
              <a:rPr lang="en-US" altLang="de-DE" sz="1200" kern="0" dirty="0" smtClean="0"/>
              <a:t>. 4 CRs are unhandled.</a:t>
            </a:r>
            <a:endParaRPr lang="en-US" altLang="de-DE" sz="1200" kern="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 smtClean="0"/>
              <a:t>1 reply </a:t>
            </a:r>
            <a:r>
              <a:rPr lang="en-US" altLang="de-DE" sz="1200" kern="0" dirty="0"/>
              <a:t>LS on 5G </a:t>
            </a:r>
            <a:r>
              <a:rPr lang="en-US" altLang="de-DE" sz="1200" kern="0" dirty="0" err="1"/>
              <a:t>ProSe</a:t>
            </a:r>
            <a:r>
              <a:rPr lang="en-US" altLang="de-DE" sz="1200" kern="0" dirty="0"/>
              <a:t> UE-to-UE relay discovery </a:t>
            </a:r>
            <a:r>
              <a:rPr lang="en-US" altLang="de-DE" sz="1200" kern="0" dirty="0" smtClean="0"/>
              <a:t>to </a:t>
            </a:r>
            <a:r>
              <a:rPr lang="en-US" altLang="de-DE" sz="1200" kern="0" dirty="0"/>
              <a:t>CT1 (S2-2311606) </a:t>
            </a:r>
            <a:r>
              <a:rPr lang="en-US" altLang="de-DE" sz="1200" kern="0" dirty="0" smtClean="0"/>
              <a:t>was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2</a:t>
            </a:r>
            <a:r>
              <a:rPr lang="en-US" altLang="de-DE" sz="1200" kern="0" dirty="0" smtClean="0"/>
              <a:t> TUs were used for normative work at SA2#159.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zh-CN" sz="1600" b="1" dirty="0" smtClean="0"/>
              <a:t>RAN </a:t>
            </a:r>
            <a:r>
              <a:rPr lang="en-US" altLang="zh-CN" sz="1600" b="1" dirty="0"/>
              <a:t>impacts and </a:t>
            </a:r>
            <a:r>
              <a:rPr lang="en-US" altLang="zh-CN" sz="1600" b="1" dirty="0" smtClean="0"/>
              <a:t>dependencies</a:t>
            </a:r>
            <a:endParaRPr lang="de-DE" altLang="zh-CN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RAN impacts </a:t>
            </a:r>
            <a:r>
              <a:rPr lang="en-US" altLang="zh-CN" sz="1200" dirty="0" smtClean="0"/>
              <a:t>as per agreed CRs.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600" b="1" dirty="0" smtClean="0"/>
              <a:t>Other </a:t>
            </a:r>
            <a:r>
              <a:rPr lang="de-DE" altLang="zh-CN" sz="1600" b="1" dirty="0"/>
              <a:t>WG</a:t>
            </a:r>
            <a:r>
              <a:rPr lang="de-DE" altLang="zh-CN" sz="1600" b="1" dirty="0" smtClean="0"/>
              <a:t> </a:t>
            </a:r>
            <a:r>
              <a:rPr lang="de-DE" altLang="zh-CN" sz="1600" b="1" dirty="0"/>
              <a:t>dependencies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Charging support is expected to be handled by </a:t>
            </a:r>
            <a:r>
              <a:rPr lang="en-US" altLang="zh-CN" sz="1200" dirty="0" smtClean="0"/>
              <a:t>SA5</a:t>
            </a:r>
            <a:r>
              <a:rPr lang="en-US" altLang="zh-CN" sz="1200" dirty="0"/>
              <a:t> </a:t>
            </a:r>
            <a:r>
              <a:rPr lang="en-US" altLang="zh-CN" sz="1200" dirty="0" smtClean="0"/>
              <a:t>and Security support is expected to be handled by SA3, </a:t>
            </a:r>
            <a:r>
              <a:rPr lang="en-US" altLang="zh-CN" sz="1200" dirty="0"/>
              <a:t>and </a:t>
            </a:r>
            <a:r>
              <a:rPr lang="en-US" altLang="zh-CN" sz="1200" dirty="0" smtClean="0"/>
              <a:t>cooperation with SA5 and SA3 </a:t>
            </a:r>
            <a:r>
              <a:rPr lang="en-US" altLang="zh-CN" sz="1200" dirty="0"/>
              <a:t>may be </a:t>
            </a:r>
            <a:r>
              <a:rPr lang="en-US" altLang="zh-CN" sz="1200" dirty="0" smtClean="0"/>
              <a:t>required.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altLang="zh-CN" sz="1600" b="1" dirty="0"/>
              <a:t>Next </a:t>
            </a:r>
            <a:r>
              <a:rPr lang="de-DE" altLang="zh-CN" sz="1600" b="1" dirty="0" smtClean="0"/>
              <a:t>steps</a:t>
            </a:r>
            <a:endParaRPr lang="de-DE" altLang="zh-CN" sz="16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Handle the 4 unhandled CRs.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Alignment work with other WGs and maintenance </a:t>
            </a:r>
            <a:r>
              <a:rPr lang="en-US" altLang="zh-CN" sz="1200" dirty="0" smtClean="0"/>
              <a:t>work.</a:t>
            </a:r>
            <a:endParaRPr lang="en-GB" altLang="zh-CN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400" kern="0" dirty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xmlns="" id="{D1AA8FAB-D643-474E-A0C0-53A55B180A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5929867"/>
              </p:ext>
            </p:extLst>
          </p:nvPr>
        </p:nvGraphicFramePr>
        <p:xfrm>
          <a:off x="138173" y="1312782"/>
          <a:ext cx="8810067" cy="1061254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40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67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16893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1581">
                <a:tc>
                  <a:txBody>
                    <a:bodyPr/>
                    <a:lstStyle/>
                    <a:p>
                      <a:r>
                        <a:rPr lang="en-US" sz="12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FS_5G_ProSe_Ph2</a:t>
                      </a:r>
                      <a:endParaRPr kumimoji="0" lang="en-US" sz="1200" b="1" i="0" u="none" strike="noStrike" kern="1200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Proximity-based Services in 5GS Phase 2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SP-211653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1581">
                <a:tc>
                  <a:txBody>
                    <a:bodyPr/>
                    <a:lstStyle/>
                    <a:p>
                      <a:r>
                        <a:rPr lang="en-GB" altLang="zh-CN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5G_ProSe_Ph2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Proximity-based Services in 5GS Phase 2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June, 2023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SP-230097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4731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52993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594" y="409746"/>
            <a:ext cx="7086194" cy="675167"/>
          </a:xfrm>
        </p:spPr>
        <p:txBody>
          <a:bodyPr/>
          <a:lstStyle/>
          <a:p>
            <a:r>
              <a:rPr lang="en-US" altLang="de-DE" sz="2800" b="1" dirty="0" smtClean="0"/>
              <a:t>5G_ProSe_Ph2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SA2#160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xmlns="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605928"/>
            <a:ext cx="8695692" cy="403499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1</a:t>
            </a:r>
            <a:r>
              <a:rPr lang="en-US" altLang="de-DE" sz="1200" kern="0" dirty="0" smtClean="0"/>
              <a:t> CR </a:t>
            </a:r>
            <a:r>
              <a:rPr lang="en-US" altLang="de-DE" sz="1200" kern="0" dirty="0" smtClean="0"/>
              <a:t>to TS 23.304 </a:t>
            </a:r>
            <a:r>
              <a:rPr lang="en-US" altLang="de-DE" sz="1200" kern="0" dirty="0" smtClean="0"/>
              <a:t>was agreed.</a:t>
            </a:r>
            <a:endParaRPr lang="en-US" altLang="de-DE" sz="1200" kern="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 smtClean="0"/>
              <a:t>1 reply </a:t>
            </a:r>
            <a:r>
              <a:rPr lang="en-US" altLang="de-DE" sz="1200" kern="0" dirty="0" smtClean="0"/>
              <a:t>LS </a:t>
            </a:r>
            <a:r>
              <a:rPr lang="en-US" altLang="de-DE" sz="1200" kern="0" dirty="0"/>
              <a:t>on L2ID and User Info for L2 based </a:t>
            </a:r>
            <a:r>
              <a:rPr lang="en-US" altLang="de-DE" sz="1200" kern="0" dirty="0" smtClean="0"/>
              <a:t>U2U to </a:t>
            </a:r>
            <a:r>
              <a:rPr lang="en-US" altLang="de-DE" sz="1200" kern="0" dirty="0"/>
              <a:t>RAN2 (S2-2313796) </a:t>
            </a:r>
            <a:r>
              <a:rPr lang="en-US" altLang="de-DE" sz="1200" kern="0" dirty="0" smtClean="0"/>
              <a:t>was agreed, and further work in SA2 maybe needed based on RAN2 decision.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 smtClean="0"/>
              <a:t>1 reply LS on </a:t>
            </a:r>
            <a:r>
              <a:rPr lang="en-GB" altLang="zh-CN" sz="1200" dirty="0"/>
              <a:t>Ethernet MAC address conflict in 5G </a:t>
            </a:r>
            <a:r>
              <a:rPr lang="en-GB" altLang="zh-CN" sz="1200" dirty="0" err="1"/>
              <a:t>ProSe</a:t>
            </a:r>
            <a:r>
              <a:rPr lang="en-GB" altLang="zh-CN" sz="1200" dirty="0"/>
              <a:t> Communication via 5G </a:t>
            </a:r>
            <a:r>
              <a:rPr lang="en-GB" altLang="zh-CN" sz="1200" dirty="0" err="1"/>
              <a:t>ProSe</a:t>
            </a:r>
            <a:r>
              <a:rPr lang="en-GB" altLang="zh-CN" sz="1200" dirty="0"/>
              <a:t> Layer-3 UE-to-UE </a:t>
            </a:r>
            <a:r>
              <a:rPr lang="en-GB" altLang="zh-CN" sz="1200" dirty="0"/>
              <a:t>Relay </a:t>
            </a:r>
            <a:r>
              <a:rPr lang="en-GB" altLang="zh-CN" sz="1200" dirty="0" smtClean="0"/>
              <a:t>to CT1 (S2-2313799) was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de-DE" sz="1200" kern="0" dirty="0" smtClean="0"/>
              <a:t>1 reply LS on </a:t>
            </a:r>
            <a:r>
              <a:rPr lang="en-GB" altLang="zh-CN" sz="1200" dirty="0" smtClean="0"/>
              <a:t>handling </a:t>
            </a:r>
            <a:r>
              <a:rPr lang="en-GB" altLang="zh-CN" sz="1200" dirty="0"/>
              <a:t>of location information in multi-path </a:t>
            </a:r>
            <a:r>
              <a:rPr lang="en-GB" altLang="zh-CN" sz="1200" dirty="0"/>
              <a:t>operation to RAN3 (S2-2313800</a:t>
            </a:r>
            <a:r>
              <a:rPr lang="en-GB" altLang="zh-CN" sz="1200" dirty="0" smtClean="0"/>
              <a:t>) was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de-DE" sz="1200" kern="0" dirty="0" smtClean="0"/>
              <a:t>The LS on </a:t>
            </a:r>
            <a:r>
              <a:rPr lang="en-GB" altLang="zh-CN" sz="1200" dirty="0" smtClean="0"/>
              <a:t>5G </a:t>
            </a:r>
            <a:r>
              <a:rPr lang="en-GB" altLang="zh-CN" sz="1200" dirty="0" err="1"/>
              <a:t>ProSe</a:t>
            </a:r>
            <a:r>
              <a:rPr lang="en-GB" altLang="zh-CN" sz="1200" dirty="0"/>
              <a:t> UE-to-UE relay discovery with security </a:t>
            </a:r>
            <a:r>
              <a:rPr lang="en-GB" altLang="zh-CN" sz="1200" dirty="0"/>
              <a:t>aspects from CT1 (S2-2311951</a:t>
            </a:r>
            <a:r>
              <a:rPr lang="en-GB" altLang="zh-CN" sz="1200" dirty="0" smtClean="0"/>
              <a:t>) was postponed as no agreement reached at this meeting.</a:t>
            </a:r>
            <a:endParaRPr lang="en-US" altLang="de-DE" sz="1200" kern="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 smtClean="0"/>
              <a:t>1 drafting session arranged and ~ 0.5 TU was </a:t>
            </a:r>
            <a:r>
              <a:rPr lang="en-US" altLang="de-DE" sz="1200" kern="0" dirty="0" smtClean="0"/>
              <a:t>used </a:t>
            </a:r>
            <a:r>
              <a:rPr lang="en-US" altLang="de-DE" sz="1200" kern="0" dirty="0" smtClean="0"/>
              <a:t>at SA2#160 meeting.</a:t>
            </a:r>
            <a:endParaRPr lang="en-US" altLang="de-DE" sz="1200" kern="0" dirty="0" smtClean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zh-CN" sz="1600" b="1" dirty="0" smtClean="0"/>
              <a:t>RAN </a:t>
            </a:r>
            <a:r>
              <a:rPr lang="en-US" altLang="zh-CN" sz="1600" b="1" dirty="0"/>
              <a:t>impacts and </a:t>
            </a:r>
            <a:r>
              <a:rPr lang="en-US" altLang="zh-CN" sz="1600" b="1" dirty="0" smtClean="0"/>
              <a:t>dependencies</a:t>
            </a:r>
            <a:endParaRPr lang="de-DE" altLang="zh-CN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Further work in SA2 may be needed based on RAN2 decision about </a:t>
            </a:r>
            <a:r>
              <a:rPr lang="en-US" altLang="de-DE" sz="1200" kern="0" dirty="0"/>
              <a:t>L2ID and User Info for L2 based U2U </a:t>
            </a:r>
            <a:r>
              <a:rPr lang="en-US" altLang="de-DE" sz="1200" kern="0" dirty="0" smtClean="0"/>
              <a:t>.</a:t>
            </a:r>
            <a:endParaRPr lang="en-US" altLang="zh-CN" sz="1200" dirty="0" smtClean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600" b="1" dirty="0" smtClean="0"/>
              <a:t>Other </a:t>
            </a:r>
            <a:r>
              <a:rPr lang="de-DE" altLang="zh-CN" sz="1600" b="1" dirty="0"/>
              <a:t>WG</a:t>
            </a:r>
            <a:r>
              <a:rPr lang="de-DE" altLang="zh-CN" sz="1600" b="1" dirty="0" smtClean="0"/>
              <a:t> </a:t>
            </a:r>
            <a:r>
              <a:rPr lang="de-DE" altLang="zh-CN" sz="1600" b="1" dirty="0"/>
              <a:t>dependencies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Charging support is expected to be handled by </a:t>
            </a:r>
            <a:r>
              <a:rPr lang="en-US" altLang="zh-CN" sz="1200" dirty="0" smtClean="0"/>
              <a:t>SA5</a:t>
            </a:r>
            <a:r>
              <a:rPr lang="en-US" altLang="zh-CN" sz="1200" dirty="0"/>
              <a:t> </a:t>
            </a:r>
            <a:r>
              <a:rPr lang="en-US" altLang="zh-CN" sz="1200" dirty="0" smtClean="0"/>
              <a:t>and Security support is expected to be handled by SA3, </a:t>
            </a:r>
            <a:r>
              <a:rPr lang="en-US" altLang="zh-CN" sz="1200" dirty="0"/>
              <a:t>and </a:t>
            </a:r>
            <a:r>
              <a:rPr lang="en-US" altLang="zh-CN" sz="1200" dirty="0" smtClean="0"/>
              <a:t>cooperation with SA5 and SA3 </a:t>
            </a:r>
            <a:r>
              <a:rPr lang="en-US" altLang="zh-CN" sz="1200" dirty="0"/>
              <a:t>may be </a:t>
            </a:r>
            <a:r>
              <a:rPr lang="en-US" altLang="zh-CN" sz="1200" dirty="0" smtClean="0"/>
              <a:t>required.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altLang="zh-CN" sz="1600" b="1" dirty="0"/>
              <a:t>Next </a:t>
            </a:r>
            <a:r>
              <a:rPr lang="de-DE" altLang="zh-CN" sz="1600" b="1" dirty="0" smtClean="0"/>
              <a:t>steps</a:t>
            </a:r>
            <a:endParaRPr lang="de-DE" altLang="zh-CN" sz="16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Handle the postponed LS, and alignment work with other WGs and maintenance </a:t>
            </a:r>
            <a:r>
              <a:rPr lang="en-US" altLang="zh-CN" sz="1200" dirty="0" smtClean="0"/>
              <a:t>work.</a:t>
            </a:r>
            <a:endParaRPr lang="en-GB" altLang="zh-CN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400" kern="0" dirty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xmlns="" id="{D1AA8FAB-D643-474E-A0C0-53A55B180A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353457"/>
              </p:ext>
            </p:extLst>
          </p:nvPr>
        </p:nvGraphicFramePr>
        <p:xfrm>
          <a:off x="138173" y="1312782"/>
          <a:ext cx="8810067" cy="1061254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40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67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16893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1581">
                <a:tc>
                  <a:txBody>
                    <a:bodyPr/>
                    <a:lstStyle/>
                    <a:p>
                      <a:r>
                        <a:rPr lang="en-US" sz="12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FS_5G_ProSe_Ph2</a:t>
                      </a:r>
                      <a:endParaRPr kumimoji="0" lang="en-US" sz="1200" b="1" i="0" u="none" strike="noStrike" kern="1200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Proximity-based Services in 5GS Phase 2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SP-211653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1581">
                <a:tc>
                  <a:txBody>
                    <a:bodyPr/>
                    <a:lstStyle/>
                    <a:p>
                      <a:r>
                        <a:rPr lang="en-GB" altLang="zh-CN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5G_ProSe_Ph2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Proximity-based Services in 5GS Phase 2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June, 2023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SP-230097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4731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9983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800" b="1" dirty="0" smtClean="0"/>
              <a:t>5G_ProSe_Ph2 status at SA#102</a:t>
            </a:r>
          </a:p>
        </p:txBody>
      </p:sp>
      <p:sp>
        <p:nvSpPr>
          <p:cNvPr id="4" name="Content Placeholder 7"/>
          <p:cNvSpPr txBox="1">
            <a:spLocks/>
          </p:cNvSpPr>
          <p:nvPr/>
        </p:nvSpPr>
        <p:spPr>
          <a:xfrm>
            <a:off x="331789" y="2583809"/>
            <a:ext cx="8250237" cy="3886843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1800" kern="0" dirty="0"/>
              <a:t>Progress since </a:t>
            </a:r>
            <a:r>
              <a:rPr lang="de-DE" altLang="de-DE" sz="1800" kern="0" dirty="0" smtClean="0"/>
              <a:t>SA#101:</a:t>
            </a:r>
            <a:endParaRPr lang="de-DE" altLang="de-DE" sz="18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 smtClean="0"/>
              <a:t>20 </a:t>
            </a:r>
            <a:r>
              <a:rPr lang="en-US" altLang="de-DE" sz="1200" kern="0" dirty="0"/>
              <a:t>CRs to TS 23.304 were agreed, and 1 CR to TS 23.167 was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 smtClean="0"/>
              <a:t>2 </a:t>
            </a:r>
            <a:r>
              <a:rPr lang="en-US" altLang="de-DE" sz="1200" kern="0" dirty="0"/>
              <a:t>reply LS to CT1 (</a:t>
            </a:r>
            <a:r>
              <a:rPr lang="en-US" altLang="de-DE" sz="1200" kern="0" dirty="0" smtClean="0"/>
              <a:t>S2-2311606 </a:t>
            </a:r>
            <a:r>
              <a:rPr lang="en-US" altLang="de-DE" sz="1200" kern="0" dirty="0"/>
              <a:t>and S2-2313799) </a:t>
            </a:r>
            <a:r>
              <a:rPr lang="en-US" altLang="de-DE" sz="1200" kern="0" dirty="0" smtClean="0"/>
              <a:t>were agreed, 1 reply LS to </a:t>
            </a:r>
            <a:r>
              <a:rPr lang="en-US" altLang="de-DE" sz="1200" kern="0" dirty="0"/>
              <a:t>RAN2 (S2-2313796) was agreed</a:t>
            </a:r>
            <a:r>
              <a:rPr lang="en-US" altLang="de-DE" sz="1200" kern="0" dirty="0" smtClean="0"/>
              <a:t>, and 1 reply LS to </a:t>
            </a:r>
            <a:r>
              <a:rPr lang="en-US" altLang="de-DE" sz="1200" kern="0" dirty="0"/>
              <a:t>RAN3 (S2-2313800) was agreed</a:t>
            </a:r>
            <a:r>
              <a:rPr lang="en-US" altLang="de-DE" sz="1200" kern="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kern="0" dirty="0" smtClean="0"/>
              <a:t>LS from </a:t>
            </a:r>
            <a:r>
              <a:rPr lang="en-US" altLang="zh-CN" sz="1200" kern="0" dirty="0"/>
              <a:t>CT1 (</a:t>
            </a:r>
            <a:r>
              <a:rPr lang="en-US" altLang="zh-CN" sz="1200" kern="0" dirty="0" smtClean="0"/>
              <a:t>S2-2311951) was postponed.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 dirty="0" smtClean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 smtClean="0"/>
              <a:t>Impacts </a:t>
            </a:r>
            <a:r>
              <a:rPr lang="en-US" sz="1800" kern="0" dirty="0"/>
              <a:t>and dependencies on other WGs:</a:t>
            </a:r>
            <a:endParaRPr lang="de-DE" sz="1800" kern="0" dirty="0"/>
          </a:p>
          <a:p>
            <a:pPr lvl="1">
              <a:spcBef>
                <a:spcPts val="0"/>
              </a:spcBef>
              <a:spcAft>
                <a:spcPts val="450"/>
              </a:spcAft>
              <a:defRPr/>
            </a:pPr>
            <a:r>
              <a:rPr lang="en-US" sz="1200" kern="0" dirty="0"/>
              <a:t>Intra SA: None identified </a:t>
            </a:r>
            <a:r>
              <a:rPr lang="en-US" sz="1200" kern="0" dirty="0" smtClean="0"/>
              <a:t>yet.</a:t>
            </a:r>
            <a:endParaRPr lang="en-US" sz="1200" kern="0" dirty="0"/>
          </a:p>
          <a:p>
            <a:pPr lvl="1">
              <a:spcBef>
                <a:spcPts val="0"/>
              </a:spcBef>
              <a:spcAft>
                <a:spcPts val="450"/>
              </a:spcAft>
              <a:defRPr/>
            </a:pPr>
            <a:r>
              <a:rPr lang="en-US" sz="1200" kern="0" dirty="0"/>
              <a:t>Inter TSG: </a:t>
            </a:r>
            <a:r>
              <a:rPr lang="en-US" sz="1200" kern="0" dirty="0" smtClean="0"/>
              <a:t>New </a:t>
            </a:r>
            <a:r>
              <a:rPr lang="en-US" sz="1200" kern="0" dirty="0" smtClean="0"/>
              <a:t>RAN3 impact as per agreed reply LS. New CT1 impacts as per agreed </a:t>
            </a:r>
            <a:r>
              <a:rPr lang="en-US" altLang="zh-CN" sz="1200" kern="0" dirty="0" smtClean="0"/>
              <a:t>reply LS and</a:t>
            </a:r>
            <a:r>
              <a:rPr lang="en-US" sz="1200" kern="0" dirty="0" smtClean="0"/>
              <a:t> </a:t>
            </a:r>
            <a:r>
              <a:rPr lang="en-US" altLang="zh-CN" sz="1200" kern="0" dirty="0" smtClean="0"/>
              <a:t>associated </a:t>
            </a:r>
            <a:r>
              <a:rPr lang="en-US" sz="1200" kern="0" dirty="0" smtClean="0"/>
              <a:t>CRs</a:t>
            </a:r>
            <a:r>
              <a:rPr lang="en-US" sz="1200" kern="0" dirty="0" smtClean="0"/>
              <a:t>. </a:t>
            </a:r>
            <a:r>
              <a:rPr lang="en-US" altLang="zh-CN" sz="1200" dirty="0"/>
              <a:t>Further work in SA2 </a:t>
            </a:r>
            <a:r>
              <a:rPr lang="en-US" altLang="zh-CN" sz="1200" dirty="0" smtClean="0"/>
              <a:t>may be </a:t>
            </a:r>
            <a:r>
              <a:rPr lang="en-US" altLang="zh-CN" sz="1200" dirty="0"/>
              <a:t>needed based on RAN2 decision about </a:t>
            </a:r>
            <a:r>
              <a:rPr lang="en-US" altLang="de-DE" sz="1200" kern="0" dirty="0"/>
              <a:t>L2ID and User Info for L2 based </a:t>
            </a:r>
            <a:r>
              <a:rPr lang="en-US" altLang="de-DE" sz="1200" kern="0" dirty="0" smtClean="0"/>
              <a:t>U2U (S2-2313796).</a:t>
            </a:r>
            <a:r>
              <a:rPr lang="en-US" sz="1200" kern="0" dirty="0" smtClean="0"/>
              <a:t> </a:t>
            </a:r>
            <a:endParaRPr lang="en-US" sz="1200" kern="0" dirty="0"/>
          </a:p>
          <a:p>
            <a:pPr marL="342900" lvl="1" indent="0"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None/>
              <a:defRPr/>
            </a:pPr>
            <a:endParaRPr lang="en-US" sz="12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800" kern="0" dirty="0"/>
              <a:t>Next steps:</a:t>
            </a:r>
          </a:p>
          <a:p>
            <a:pPr lvl="1">
              <a:defRPr/>
            </a:pPr>
            <a:r>
              <a:rPr lang="en-US" sz="1200" kern="0" dirty="0" smtClean="0"/>
              <a:t>Handle the postponed </a:t>
            </a:r>
            <a:r>
              <a:rPr lang="en-US" sz="1200" kern="0" dirty="0" smtClean="0"/>
              <a:t>LS (</a:t>
            </a:r>
            <a:r>
              <a:rPr lang="en-US" altLang="zh-CN" sz="1200" kern="0" dirty="0" smtClean="0"/>
              <a:t>S2-2311951</a:t>
            </a:r>
            <a:r>
              <a:rPr lang="en-US" sz="1200" kern="0" dirty="0" smtClean="0"/>
              <a:t>) from SA2#160 meeting, and 4 unhandled CRs from SA2#159 meeting.</a:t>
            </a:r>
          </a:p>
          <a:p>
            <a:pPr lvl="1">
              <a:defRPr/>
            </a:pPr>
            <a:r>
              <a:rPr lang="en-US" sz="1200" kern="0" dirty="0"/>
              <a:t>O</a:t>
            </a:r>
            <a:r>
              <a:rPr lang="en-US" sz="1200" kern="0" dirty="0" smtClean="0"/>
              <a:t>ther alignment/maintenance work.</a:t>
            </a:r>
            <a:endParaRPr lang="en-US" sz="1200" kern="0" dirty="0"/>
          </a:p>
          <a:p>
            <a:pPr lvl="1">
              <a:defRPr/>
            </a:pPr>
            <a:endParaRPr lang="en-US" sz="1050" kern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510651"/>
              </p:ext>
            </p:extLst>
          </p:nvPr>
        </p:nvGraphicFramePr>
        <p:xfrm>
          <a:off x="303214" y="1479551"/>
          <a:ext cx="8613775" cy="649816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14100"/>
                <a:gridCol w="2764785"/>
                <a:gridCol w="1098958"/>
                <a:gridCol w="813732"/>
                <a:gridCol w="578840"/>
                <a:gridCol w="672829"/>
                <a:gridCol w="549257"/>
                <a:gridCol w="1621274"/>
              </a:tblGrid>
              <a:tr h="3482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smtClean="0"/>
                        <a:t>Target</a:t>
                      </a:r>
                      <a:endParaRPr lang="en-GB" sz="1200" dirty="0"/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WID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  <a:endParaRPr lang="en-GB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3" marR="36003" marT="0" marB="0" anchor="ctr"/>
                </a:tc>
              </a:tr>
              <a:tr h="301581"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dirty="0" smtClean="0"/>
                        <a:t>970016</a:t>
                      </a:r>
                      <a:endParaRPr lang="en-GB" sz="1100" dirty="0"/>
                    </a:p>
                  </a:txBody>
                  <a:tcPr marL="9525" marR="9525" marT="1256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dirty="0" smtClean="0"/>
                        <a:t> </a:t>
                      </a:r>
                      <a:r>
                        <a:rPr lang="en-US" sz="1200" b="0" dirty="0" smtClean="0"/>
                        <a:t>Proximity-based Services in 5GS Phase 2</a:t>
                      </a:r>
                      <a:endParaRPr lang="en-GB" sz="1200" b="0" dirty="0"/>
                    </a:p>
                  </a:txBody>
                  <a:tcPr marL="9525" marR="9525" marT="1256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dirty="0" smtClean="0"/>
                        <a:t>5G_ProSe_Ph2</a:t>
                      </a:r>
                      <a:endParaRPr lang="en-GB" sz="1100" dirty="0"/>
                    </a:p>
                  </a:txBody>
                  <a:tcPr marL="9525" marR="9525" marT="1256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dirty="0" smtClean="0"/>
                        <a:t>06/23</a:t>
                      </a:r>
                      <a:endParaRPr lang="en-GB" sz="1100" dirty="0"/>
                    </a:p>
                  </a:txBody>
                  <a:tcPr marL="9525" marR="9525" marT="1256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dirty="0" smtClean="0"/>
                        <a:t>100%</a:t>
                      </a:r>
                      <a:endParaRPr lang="en-GB" sz="1100" dirty="0"/>
                    </a:p>
                  </a:txBody>
                  <a:tcPr marL="9525" marR="9525" marT="1256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dirty="0" smtClean="0"/>
                        <a:t>SP-230097</a:t>
                      </a:r>
                    </a:p>
                  </a:txBody>
                  <a:tcPr marL="9525" marR="9525" marT="1256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 smtClean="0">
                          <a:solidFill>
                            <a:srgbClr val="FF0000"/>
                          </a:solidFill>
                        </a:rPr>
                        <a:t>100%</a:t>
                      </a:r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smtClean="0">
                          <a:solidFill>
                            <a:srgbClr val="FF0000"/>
                          </a:solidFill>
                        </a:rPr>
                        <a:t>Maintenance</a:t>
                      </a:r>
                    </a:p>
                  </a:txBody>
                  <a:tcPr marL="36003" marR="3600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97853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http://schemas.microsoft.com/office/2006/metadata/properties"/>
    <ds:schemaRef ds:uri="http://purl.org/dc/dcmitype/"/>
    <ds:schemaRef ds:uri="09cef1fd-e61b-4dbf-b745-21988b13f978"/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dcc30912-d230-4cc2-b11f-bb5ca2a6b6f5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63358</TotalTime>
  <Words>585</Words>
  <Application>Microsoft Office PowerPoint</Application>
  <PresentationFormat>全屏显示(4:3)</PresentationFormat>
  <Paragraphs>88</Paragraphs>
  <Slides>4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Theme</vt:lpstr>
      <vt:lpstr>5G_ProSe_Ph2 Status Report</vt:lpstr>
      <vt:lpstr>5G_ProSe_Ph2 status after SA2#159</vt:lpstr>
      <vt:lpstr>5G_ProSe_Ph2 status after SA2#160</vt:lpstr>
      <vt:lpstr>5G_ProSe_Ph2 status at SA#102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DQ</cp:lastModifiedBy>
  <cp:revision>1867</cp:revision>
  <dcterms:created xsi:type="dcterms:W3CDTF">2008-08-30T09:32:10Z</dcterms:created>
  <dcterms:modified xsi:type="dcterms:W3CDTF">2023-11-24T02:35:08Z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</Properties>
</file>