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3"/>
  </p:notesMasterIdLst>
  <p:handoutMasterIdLst>
    <p:handoutMasterId r:id="rId14"/>
  </p:handoutMasterIdLst>
  <p:sldIdLst>
    <p:sldId id="341" r:id="rId5"/>
    <p:sldId id="2134805362" r:id="rId6"/>
    <p:sldId id="2134805361" r:id="rId7"/>
    <p:sldId id="2134805365" r:id="rId8"/>
    <p:sldId id="2134805364" r:id="rId9"/>
    <p:sldId id="2134805359" r:id="rId10"/>
    <p:sldId id="2134805363" r:id="rId11"/>
    <p:sldId id="2134805351" r:id="rId12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vo" initials="谢振华" lastIdx="1" clrIdx="0">
    <p:extLst>
      <p:ext uri="{19B8F6BF-5375-455C-9EA6-DF929625EA0E}">
        <p15:presenceInfo xmlns:p15="http://schemas.microsoft.com/office/powerpoint/2012/main" userId="viv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5954" autoAdjust="0"/>
  </p:normalViewPr>
  <p:slideViewPr>
    <p:cSldViewPr snapToGrid="0">
      <p:cViewPr varScale="1">
        <p:scale>
          <a:sx n="82" d="100"/>
          <a:sy n="82" d="100"/>
        </p:scale>
        <p:origin x="1109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6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948" y="90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1235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7288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zh-CN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3GPP TSG-WG SA2 Meeting #160 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eaLnBrk="1" hangingPunct="1">
              <a:defRPr/>
            </a:pPr>
            <a:r>
              <a:rPr lang="en-GB" altLang="zh-CN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Chicago, US, November 13 – 17, 2023</a:t>
            </a:r>
            <a:endParaRPr lang="sv-SE" altLang="en-US" sz="1200" b="1" dirty="0">
              <a:latin typeface="Arial 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271793" y="11004"/>
            <a:ext cx="26003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i="1" dirty="0">
                <a:latin typeface="Arial "/>
              </a:rPr>
              <a:t>S2-220xxxx </a:t>
            </a:r>
          </a:p>
          <a:p>
            <a:pPr algn="r" eaLnBrk="1" hangingPunct="1">
              <a:defRPr/>
            </a:pPr>
            <a:r>
              <a:rPr lang="sv-SE" altLang="en-US" sz="1200" b="1" i="1" dirty="0">
                <a:latin typeface="Arial "/>
              </a:rPr>
              <a:t>	</a:t>
            </a:r>
            <a:r>
              <a:rPr lang="sv-SE" altLang="en-US" sz="1200" b="1" i="1" dirty="0">
                <a:solidFill>
                  <a:srgbClr val="0070C0"/>
                </a:solidFill>
                <a:latin typeface="Arial "/>
              </a:rPr>
              <a:t>was S2-220xxxx</a:t>
            </a:r>
            <a:r>
              <a:rPr lang="sv-SE" altLang="en-US" sz="1200" b="1" dirty="0">
                <a:latin typeface="Arial "/>
              </a:rPr>
              <a:t>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0976" y="1709739"/>
            <a:ext cx="10065834" cy="1965616"/>
          </a:xfrm>
        </p:spPr>
        <p:txBody>
          <a:bodyPr/>
          <a:lstStyle/>
          <a:p>
            <a:pPr eaLnBrk="1" hangingPunct="1"/>
            <a:r>
              <a:rPr lang="en-US" altLang="zh-CN" dirty="0"/>
              <a:t>Way Forward for PIN leftovers</a:t>
            </a:r>
            <a:endParaRPr lang="en-GB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1442225" y="3675355"/>
            <a:ext cx="905889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Aspects is ordered as sorting proposal. Questions are used for survey instead of voting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SA2#160</a:t>
            </a:r>
            <a:endParaRPr lang="zh-CN" altLang="en-US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BBF823-0BE4-4887-9B04-1775DEB3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14" y="437696"/>
            <a:ext cx="9324753" cy="1325563"/>
          </a:xfrm>
        </p:spPr>
        <p:txBody>
          <a:bodyPr/>
          <a:lstStyle/>
          <a:p>
            <a:r>
              <a:rPr lang="en-US" altLang="zh-CN" sz="3200" dirty="0"/>
              <a:t>How to enable PEMC managing PIN </a:t>
            </a:r>
            <a:r>
              <a:rPr lang="en-US" altLang="zh-CN" sz="3200" b="1" dirty="0"/>
              <a:t>remotely</a:t>
            </a:r>
            <a:r>
              <a:rPr lang="en-US" altLang="zh-CN" sz="3200" dirty="0"/>
              <a:t> via 5GC</a:t>
            </a:r>
            <a:br>
              <a:rPr lang="en-US" altLang="zh-CN" sz="3200" dirty="0"/>
            </a:br>
            <a:r>
              <a:rPr lang="en-US" altLang="zh-CN" sz="3200" dirty="0"/>
              <a:t>(leftover critical aspect for PIN)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88E7C9-9A98-47E5-9F40-B73B0D75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893" y="1706526"/>
            <a:ext cx="10800907" cy="4850311"/>
          </a:xfrm>
        </p:spPr>
        <p:txBody>
          <a:bodyPr/>
          <a:lstStyle/>
          <a:p>
            <a:r>
              <a:rPr lang="en-US" altLang="zh-CN" sz="1800" dirty="0">
                <a:solidFill>
                  <a:srgbClr val="FF0000"/>
                </a:solidFill>
              </a:rPr>
              <a:t>It is not clear how a PEMC UE manages a PEGC UE when no direct connection between them</a:t>
            </a:r>
          </a:p>
          <a:p>
            <a:pPr lvl="1"/>
            <a:r>
              <a:rPr lang="en-US" altLang="zh-CN" sz="1600" dirty="0">
                <a:solidFill>
                  <a:srgbClr val="FF0000"/>
                </a:solidFill>
              </a:rPr>
              <a:t>Option 1 (no impact)</a:t>
            </a:r>
            <a:r>
              <a:rPr lang="en-US" altLang="zh-CN" sz="1600" dirty="0"/>
              <a:t>: Use legacy 5G VN group mechanism, the (DNN, S-NSSAI) for PIN management is different from (DNN, S-NSSAI) for PIN traffic (</a:t>
            </a:r>
            <a:r>
              <a:rPr lang="en-US" altLang="zh-CN" sz="1600" dirty="0">
                <a:solidFill>
                  <a:srgbClr val="0070C0"/>
                </a:solidFill>
              </a:rPr>
              <a:t>Additional resources needed</a:t>
            </a:r>
            <a:r>
              <a:rPr lang="en-US" altLang="zh-CN" sz="1600" dirty="0"/>
              <a:t>)</a:t>
            </a:r>
          </a:p>
          <a:p>
            <a:pPr lvl="1"/>
            <a:r>
              <a:rPr lang="en-US" altLang="zh-CN" sz="1600" dirty="0">
                <a:solidFill>
                  <a:srgbClr val="FF0000"/>
                </a:solidFill>
              </a:rPr>
              <a:t>Option 2 (no impact)</a:t>
            </a:r>
            <a:r>
              <a:rPr lang="en-US" altLang="zh-CN" sz="1600" dirty="0"/>
              <a:t>: Use legacy 5G VN group mechanism, the same (DNN, S-NSSAI) for both PIN management and PIN traffic (</a:t>
            </a:r>
            <a:r>
              <a:rPr lang="en-US" altLang="zh-CN" sz="1600" dirty="0">
                <a:solidFill>
                  <a:srgbClr val="0070C0"/>
                </a:solidFill>
              </a:rPr>
              <a:t>Support remote</a:t>
            </a:r>
            <a:r>
              <a:rPr lang="zh-CN" altLang="en-US" sz="1600" dirty="0">
                <a:solidFill>
                  <a:srgbClr val="0070C0"/>
                </a:solidFill>
              </a:rPr>
              <a:t> </a:t>
            </a:r>
            <a:r>
              <a:rPr lang="en-US" altLang="zh-CN" sz="1600" dirty="0">
                <a:solidFill>
                  <a:srgbClr val="0070C0"/>
                </a:solidFill>
              </a:rPr>
              <a:t>management and no additional resources needed</a:t>
            </a:r>
            <a:r>
              <a:rPr lang="en-US" altLang="zh-CN" sz="1600" dirty="0"/>
              <a:t>). Following is an </a:t>
            </a:r>
            <a:r>
              <a:rPr lang="en-US" altLang="zh-CN" sz="1600" dirty="0">
                <a:solidFill>
                  <a:srgbClr val="C00000"/>
                </a:solidFill>
              </a:rPr>
              <a:t>example of providing two URSP rules to UEs in a PIN</a:t>
            </a:r>
            <a:r>
              <a:rPr lang="en-US" altLang="zh-CN" sz="1600" dirty="0"/>
              <a:t>:</a:t>
            </a:r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marL="0" indent="0">
              <a:buNone/>
            </a:pPr>
            <a:r>
              <a:rPr lang="en-US" altLang="zh-CN" sz="1800" b="1" dirty="0">
                <a:solidFill>
                  <a:srgbClr val="FF0000"/>
                </a:solidFill>
              </a:rPr>
              <a:t>     Q: How to support the PEMC UE remotely manages a PIN via 5GC?</a:t>
            </a:r>
            <a:endParaRPr lang="en-GB" altLang="zh-CN" sz="1800" b="1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800" b="1" dirty="0"/>
              <a:t>Uses option 2?</a:t>
            </a:r>
            <a:r>
              <a:rPr lang="en-US" altLang="zh-CN" sz="1800" dirty="0">
                <a:solidFill>
                  <a:srgbClr val="FF0000"/>
                </a:solidFill>
              </a:rPr>
              <a:t> </a:t>
            </a:r>
          </a:p>
          <a:p>
            <a:pPr marL="914400" lvl="2" indent="0">
              <a:buNone/>
            </a:pPr>
            <a:r>
              <a:rPr lang="en-US" altLang="zh-CN" sz="1600" b="1" dirty="0">
                <a:solidFill>
                  <a:srgbClr val="FF0000"/>
                </a:solidFill>
              </a:rPr>
              <a:t>Associated unhandled CRs</a:t>
            </a:r>
            <a:r>
              <a:rPr lang="en-US" altLang="zh-CN" sz="1600" dirty="0">
                <a:solidFill>
                  <a:srgbClr val="FF0000"/>
                </a:solidFill>
              </a:rPr>
              <a:t>: S2-2308651</a:t>
            </a:r>
            <a:r>
              <a:rPr lang="en-US" altLang="zh-CN" sz="1600" dirty="0"/>
              <a:t>: Modify text in 5.29.2 of 23.501 to support </a:t>
            </a:r>
            <a:r>
              <a:rPr lang="en-US" altLang="zh-CN" sz="1600" dirty="0">
                <a:solidFill>
                  <a:srgbClr val="FF0000"/>
                </a:solidFill>
              </a:rPr>
              <a:t>option 2</a:t>
            </a:r>
          </a:p>
          <a:p>
            <a:pPr marL="914400" lvl="2" indent="0">
              <a:buNone/>
            </a:pPr>
            <a:r>
              <a:rPr lang="en-US" altLang="zh-CN" sz="1600" dirty="0"/>
              <a:t>		           </a:t>
            </a:r>
            <a:r>
              <a:rPr lang="en-US" altLang="zh-CN" sz="1600" dirty="0">
                <a:solidFill>
                  <a:srgbClr val="FF0000"/>
                </a:solidFill>
              </a:rPr>
              <a:t>S2-2309538</a:t>
            </a:r>
            <a:r>
              <a:rPr lang="en-US" altLang="zh-CN" sz="1600" dirty="0"/>
              <a:t>: All UEs (i.e., PEMCs and PEGCs) handle URSP for PIN to support </a:t>
            </a:r>
            <a:r>
              <a:rPr lang="en-US" altLang="zh-CN" sz="1600" dirty="0">
                <a:solidFill>
                  <a:srgbClr val="FF0000"/>
                </a:solidFill>
              </a:rPr>
              <a:t>option 2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94354FF4-D9B5-4CAD-8B2C-769427314C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468333"/>
              </p:ext>
            </p:extLst>
          </p:nvPr>
        </p:nvGraphicFramePr>
        <p:xfrm>
          <a:off x="1386638" y="3259579"/>
          <a:ext cx="9652417" cy="1706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8203">
                  <a:extLst>
                    <a:ext uri="{9D8B030D-6E8A-4147-A177-3AD203B41FA5}">
                      <a16:colId xmlns:a16="http://schemas.microsoft.com/office/drawing/2014/main" val="3707183958"/>
                    </a:ext>
                  </a:extLst>
                </a:gridCol>
                <a:gridCol w="3256383">
                  <a:extLst>
                    <a:ext uri="{9D8B030D-6E8A-4147-A177-3AD203B41FA5}">
                      <a16:colId xmlns:a16="http://schemas.microsoft.com/office/drawing/2014/main" val="888202438"/>
                    </a:ext>
                  </a:extLst>
                </a:gridCol>
                <a:gridCol w="3807831">
                  <a:extLst>
                    <a:ext uri="{9D8B030D-6E8A-4147-A177-3AD203B41FA5}">
                      <a16:colId xmlns:a16="http://schemas.microsoft.com/office/drawing/2014/main" val="3825260388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 hangingPunct="0"/>
                      <a:r>
                        <a:rPr lang="en-GB" sz="1400" dirty="0">
                          <a:effectLst/>
                        </a:rPr>
                        <a:t>Example URSP rules</a:t>
                      </a:r>
                      <a:endParaRPr lang="zh-CN" sz="1400" b="1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/>
                      <a:r>
                        <a:rPr lang="en-US" altLang="zh-CN" sz="1400" b="1" dirty="0">
                          <a:effectLst/>
                          <a:latin typeface="+mn-lt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Comments</a:t>
                      </a:r>
                      <a:endParaRPr lang="zh-CN" sz="1400" b="1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85757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hangingPunct="0"/>
                      <a:r>
                        <a:rPr lang="en-GB" sz="1400" dirty="0">
                          <a:effectLst/>
                        </a:rPr>
                        <a:t>Rule Precedence =1 </a:t>
                      </a:r>
                      <a:endParaRPr lang="zh-CN" sz="1400" dirty="0">
                        <a:effectLst/>
                      </a:endParaRPr>
                    </a:p>
                    <a:p>
                      <a:pPr hangingPunct="0"/>
                      <a:r>
                        <a:rPr lang="en-GB" sz="1400" dirty="0">
                          <a:effectLst/>
                        </a:rPr>
                        <a:t> Traffic Descriptor: PIN ID=PIN#1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en-GB" sz="1400" dirty="0">
                          <a:effectLst/>
                        </a:rPr>
                        <a:t>Route Selection Descriptor Precedence=1 </a:t>
                      </a:r>
                      <a:endParaRPr lang="zh-CN" sz="1400" dirty="0">
                        <a:effectLst/>
                      </a:endParaRPr>
                    </a:p>
                    <a:p>
                      <a:pPr hangingPunct="0"/>
                      <a:r>
                        <a:rPr lang="en-GB" sz="1400" dirty="0">
                          <a:effectLst/>
                        </a:rPr>
                        <a:t>Network Slice Selection: </a:t>
                      </a:r>
                      <a:r>
                        <a:rPr lang="en-GB" sz="1400" b="1" dirty="0">
                          <a:solidFill>
                            <a:srgbClr val="FF0000"/>
                          </a:solidFill>
                          <a:effectLst/>
                        </a:rPr>
                        <a:t>S-NSSAI-PIN</a:t>
                      </a:r>
                    </a:p>
                    <a:p>
                      <a:pPr hangingPunct="0"/>
                      <a:r>
                        <a:rPr lang="en-GB" sz="1400" dirty="0">
                          <a:effectLst/>
                        </a:rPr>
                        <a:t>DNN Selection: </a:t>
                      </a:r>
                      <a:r>
                        <a:rPr lang="en-GB" sz="1400" b="1" dirty="0">
                          <a:solidFill>
                            <a:srgbClr val="FF0000"/>
                          </a:solidFill>
                          <a:effectLst/>
                        </a:rPr>
                        <a:t>internet</a:t>
                      </a:r>
                      <a:endParaRPr lang="zh-CN" sz="14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en-US" altLang="zh-CN" sz="1400" dirty="0">
                          <a:effectLst/>
                          <a:latin typeface="+mn-lt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Only PEGC uses this rule, legacy UE (e.g., PEMC) does not know and will discard it</a:t>
                      </a:r>
                      <a:endParaRPr lang="zh-CN" sz="14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64059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hangingPunct="0"/>
                      <a:r>
                        <a:rPr lang="en-GB" sz="1400" dirty="0">
                          <a:effectLst/>
                        </a:rPr>
                        <a:t>Rule Precedence =2</a:t>
                      </a:r>
                      <a:endParaRPr lang="zh-CN" sz="1400" dirty="0">
                        <a:effectLst/>
                      </a:endParaRPr>
                    </a:p>
                    <a:p>
                      <a:pPr hangingPunct="0"/>
                      <a:r>
                        <a:rPr lang="en-GB" sz="1400" dirty="0">
                          <a:effectLst/>
                        </a:rPr>
                        <a:t> Traffic Descriptor: Application descriptor=</a:t>
                      </a:r>
                      <a:r>
                        <a:rPr lang="en-GB" sz="1400" dirty="0" err="1">
                          <a:effectLst/>
                          <a:highlight>
                            <a:srgbClr val="800000"/>
                          </a:highlight>
                        </a:rPr>
                        <a:t>PINApp</a:t>
                      </a:r>
                      <a:endParaRPr lang="zh-CN" sz="1400" dirty="0">
                        <a:effectLst/>
                        <a:highlight>
                          <a:srgbClr val="800000"/>
                        </a:highlight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en-GB" sz="1400" dirty="0">
                          <a:effectLst/>
                        </a:rPr>
                        <a:t>Route Selection Descriptor Precedence =1</a:t>
                      </a:r>
                      <a:endParaRPr lang="zh-CN" sz="1400" dirty="0">
                        <a:effectLst/>
                      </a:endParaRPr>
                    </a:p>
                    <a:p>
                      <a:pPr hangingPunct="0"/>
                      <a:r>
                        <a:rPr lang="en-GB" sz="1400" dirty="0">
                          <a:effectLst/>
                        </a:rPr>
                        <a:t>Network Slice Selection: </a:t>
                      </a:r>
                      <a:r>
                        <a:rPr lang="en-GB" sz="1400" b="1" dirty="0">
                          <a:solidFill>
                            <a:srgbClr val="FF0000"/>
                          </a:solidFill>
                          <a:effectLst/>
                        </a:rPr>
                        <a:t>S-NSSAI-PIN</a:t>
                      </a:r>
                      <a:endParaRPr lang="zh-CN" sz="14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hangingPunct="0"/>
                      <a:r>
                        <a:rPr lang="en-GB" sz="1400" dirty="0">
                          <a:effectLst/>
                        </a:rPr>
                        <a:t>DNN Selection: </a:t>
                      </a:r>
                      <a:r>
                        <a:rPr lang="en-GB" sz="1400" b="1" dirty="0">
                          <a:solidFill>
                            <a:srgbClr val="FF0000"/>
                          </a:solidFill>
                          <a:effectLst/>
                        </a:rPr>
                        <a:t>internet</a:t>
                      </a:r>
                      <a:endParaRPr lang="zh-CN" sz="14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en-US" altLang="zh-CN" sz="1400" dirty="0">
                          <a:effectLst/>
                          <a:latin typeface="+mn-lt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PEMC and PEGC will use this rule for PIN management. PEMC UE is legacy UE, will not include non-3GPP delay budget in PDU Session Establishment Request.</a:t>
                      </a:r>
                      <a:endParaRPr lang="zh-CN" sz="14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5806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9662295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BBF823-0BE4-4887-9B04-1775DEB3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14" y="437696"/>
            <a:ext cx="9324753" cy="1325563"/>
          </a:xfrm>
        </p:spPr>
        <p:txBody>
          <a:bodyPr/>
          <a:lstStyle/>
          <a:p>
            <a:r>
              <a:rPr lang="en-US" altLang="zh-CN" sz="3200" dirty="0"/>
              <a:t>Non-3GPP QoS handling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88E7C9-9A98-47E5-9F40-B73B0D75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893" y="1753181"/>
            <a:ext cx="10800907" cy="4850311"/>
          </a:xfrm>
        </p:spPr>
        <p:txBody>
          <a:bodyPr/>
          <a:lstStyle/>
          <a:p>
            <a:r>
              <a:rPr lang="en-US" altLang="zh-CN" sz="1800" dirty="0">
                <a:solidFill>
                  <a:srgbClr val="FF0000"/>
                </a:solidFill>
              </a:rPr>
              <a:t>Remove redundant IEs from N3QAI (S2-2309347)</a:t>
            </a:r>
            <a:r>
              <a:rPr lang="en-US" altLang="zh-CN" sz="1800" dirty="0"/>
              <a:t>: </a:t>
            </a:r>
          </a:p>
          <a:p>
            <a:pPr lvl="1"/>
            <a:r>
              <a:rPr lang="en-US" altLang="zh-CN" sz="1600" dirty="0"/>
              <a:t>QoS flow description provided from SMF to UE already support to include GFBR, MFBR, and QFI/5QI (which indicates the QoS characteristics), remove them from N3QAI to avoid duplication</a:t>
            </a:r>
          </a:p>
          <a:p>
            <a:pPr lvl="1"/>
            <a:r>
              <a:rPr lang="en-US" altLang="zh-CN" sz="1600" dirty="0"/>
              <a:t>Notification Control is used by NG-RAN, remove it from N3QAI</a:t>
            </a:r>
          </a:p>
          <a:p>
            <a:pPr lvl="1"/>
            <a:r>
              <a:rPr lang="en-US" altLang="zh-CN" sz="1600" dirty="0"/>
              <a:t>Maximum Packet Loss Rate is only for a GBR QoS Flow belonging to voice media as defined in clause 5.7.2.8 of 23.501</a:t>
            </a:r>
          </a:p>
          <a:p>
            <a:pPr marL="0" indent="0">
              <a:buNone/>
            </a:pPr>
            <a:r>
              <a:rPr lang="en-US" altLang="zh-CN" sz="1800" dirty="0">
                <a:solidFill>
                  <a:srgbClr val="FF0000"/>
                </a:solidFill>
              </a:rPr>
              <a:t>     </a:t>
            </a:r>
            <a:r>
              <a:rPr lang="en-US" altLang="zh-CN" sz="1800" b="1" dirty="0">
                <a:solidFill>
                  <a:srgbClr val="FF0000"/>
                </a:solidFill>
              </a:rPr>
              <a:t>Q1: Whether to remove GFBR, MFBR, QoS characteristics, and notification control from N3QAI?</a:t>
            </a:r>
            <a:endParaRPr lang="en-GB" altLang="zh-CN" sz="1800" b="1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600" b="1" dirty="0"/>
              <a:t>yes?</a:t>
            </a:r>
          </a:p>
          <a:p>
            <a:pPr marL="914400" lvl="2" indent="0">
              <a:buNone/>
            </a:pPr>
            <a:endParaRPr lang="en-US" altLang="zh-CN" sz="1800" dirty="0">
              <a:solidFill>
                <a:srgbClr val="FF0000"/>
              </a:solidFill>
            </a:endParaRPr>
          </a:p>
          <a:p>
            <a:r>
              <a:rPr lang="en-US" altLang="zh-CN" sz="1800" dirty="0">
                <a:solidFill>
                  <a:srgbClr val="FF0000"/>
                </a:solidFill>
              </a:rPr>
              <a:t>CN PDB handling due to Non-3GPP delay budget (S2-2309348)</a:t>
            </a:r>
            <a:endParaRPr lang="en-GB" altLang="zh-CN" sz="1400" b="1" dirty="0"/>
          </a:p>
          <a:p>
            <a:pPr marL="0" indent="0">
              <a:buNone/>
            </a:pPr>
            <a:r>
              <a:rPr lang="en-US" altLang="zh-CN" sz="1800" dirty="0">
                <a:solidFill>
                  <a:srgbClr val="FF0000"/>
                </a:solidFill>
              </a:rPr>
              <a:t>     </a:t>
            </a:r>
            <a:r>
              <a:rPr lang="en-US" altLang="zh-CN" sz="1800" b="1" dirty="0">
                <a:solidFill>
                  <a:srgbClr val="FF0000"/>
                </a:solidFill>
              </a:rPr>
              <a:t>Q2: Whether to increase or decrease dynamic CN PDB by non-3GPP delay budget?</a:t>
            </a:r>
            <a:endParaRPr lang="en-GB" altLang="zh-CN" sz="1800" b="1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600" b="1" dirty="0"/>
              <a:t>Increase or decrease?</a:t>
            </a:r>
          </a:p>
          <a:p>
            <a:pPr marL="914400" lvl="2" indent="0">
              <a:buNone/>
            </a:pPr>
            <a:endParaRPr lang="en-GB" altLang="zh-CN" sz="1600" b="1" dirty="0"/>
          </a:p>
          <a:p>
            <a:r>
              <a:rPr lang="en-US" altLang="zh-CN" sz="1800" dirty="0">
                <a:solidFill>
                  <a:srgbClr val="FF0000"/>
                </a:solidFill>
              </a:rPr>
              <a:t>Non-3GPP delay handling (S2-2308661, S2-2308662)</a:t>
            </a:r>
            <a:r>
              <a:rPr lang="en-US" altLang="zh-CN" sz="1800" dirty="0"/>
              <a:t>: It is not always possible for SMF to increase the CN PDB.</a:t>
            </a:r>
            <a:endParaRPr lang="en-GB" altLang="zh-CN" sz="1400" b="1" dirty="0"/>
          </a:p>
          <a:p>
            <a:pPr marL="0" indent="0">
              <a:buNone/>
            </a:pPr>
            <a:r>
              <a:rPr lang="en-US" altLang="zh-CN" sz="1800" dirty="0">
                <a:solidFill>
                  <a:srgbClr val="FF0000"/>
                </a:solidFill>
              </a:rPr>
              <a:t>     </a:t>
            </a:r>
            <a:r>
              <a:rPr lang="en-US" altLang="zh-CN" sz="1800" b="1" dirty="0">
                <a:solidFill>
                  <a:srgbClr val="FF0000"/>
                </a:solidFill>
              </a:rPr>
              <a:t>Q3: Whether to make it OPTIONAL for SMF calculating CN PDB using non-3GPP delay budget when received?</a:t>
            </a:r>
            <a:endParaRPr lang="en-GB" altLang="zh-CN" sz="1800" b="1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600" b="1" dirty="0"/>
              <a:t>yes?</a:t>
            </a:r>
          </a:p>
          <a:p>
            <a:pPr marL="914400" lvl="2" indent="0">
              <a:buNone/>
            </a:pPr>
            <a:endParaRPr lang="en-GB" altLang="zh-CN" sz="1600" b="1" dirty="0"/>
          </a:p>
          <a:p>
            <a:endParaRPr lang="en-US" altLang="zh-CN" sz="1800" dirty="0"/>
          </a:p>
        </p:txBody>
      </p:sp>
    </p:spTree>
    <p:extLst>
      <p:ext uri="{BB962C8B-B14F-4D97-AF65-F5344CB8AC3E}">
        <p14:creationId xmlns:p14="http://schemas.microsoft.com/office/powerpoint/2010/main" val="3942177621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BBF823-0BE4-4887-9B04-1775DEB3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14" y="437696"/>
            <a:ext cx="9324753" cy="1325563"/>
          </a:xfrm>
        </p:spPr>
        <p:txBody>
          <a:bodyPr/>
          <a:lstStyle/>
          <a:p>
            <a:r>
              <a:rPr lang="en-US" altLang="zh-CN" sz="3200" dirty="0"/>
              <a:t>Policy control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88E7C9-9A98-47E5-9F40-B73B0D75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893" y="1790506"/>
            <a:ext cx="10800907" cy="4713778"/>
          </a:xfrm>
        </p:spPr>
        <p:txBody>
          <a:bodyPr/>
          <a:lstStyle/>
          <a:p>
            <a:r>
              <a:rPr lang="en-US" altLang="zh-CN" sz="1600" dirty="0">
                <a:solidFill>
                  <a:srgbClr val="FF0000"/>
                </a:solidFill>
              </a:rPr>
              <a:t>PIN ID configuration in PLMN </a:t>
            </a:r>
            <a:r>
              <a:rPr lang="en-US" altLang="zh-CN" sz="1600" dirty="0"/>
              <a:t>(</a:t>
            </a:r>
            <a:r>
              <a:rPr lang="en-US" altLang="zh-CN" sz="1600" b="1" dirty="0">
                <a:solidFill>
                  <a:srgbClr val="FF0000"/>
                </a:solidFill>
              </a:rPr>
              <a:t>leftover critical aspect for PIN</a:t>
            </a:r>
            <a:r>
              <a:rPr lang="en-US" altLang="zh-CN" sz="1600" dirty="0">
                <a:solidFill>
                  <a:srgbClr val="FF0000"/>
                </a:solidFill>
              </a:rPr>
              <a:t> </a:t>
            </a:r>
            <a:r>
              <a:rPr lang="en-US" altLang="zh-CN" sz="1600" dirty="0"/>
              <a:t>considering AF is optional): </a:t>
            </a:r>
          </a:p>
          <a:p>
            <a:pPr lvl="1"/>
            <a:r>
              <a:rPr lang="en-US" altLang="zh-CN" sz="1400" dirty="0">
                <a:solidFill>
                  <a:srgbClr val="FF0000"/>
                </a:solidFill>
              </a:rPr>
              <a:t>Option 1 (S2-2309531)</a:t>
            </a:r>
            <a:r>
              <a:rPr lang="en-US" altLang="zh-CN" sz="1400" dirty="0"/>
              <a:t>: Local configuration in PCF.</a:t>
            </a:r>
          </a:p>
          <a:p>
            <a:pPr lvl="1"/>
            <a:r>
              <a:rPr lang="en-US" altLang="zh-CN" sz="1400" dirty="0">
                <a:solidFill>
                  <a:srgbClr val="FF0000"/>
                </a:solidFill>
              </a:rPr>
              <a:t>Option 2 (S2-2309530)</a:t>
            </a:r>
            <a:r>
              <a:rPr lang="en-US" altLang="zh-CN" sz="1400" dirty="0"/>
              <a:t>: In subscription data, e.g., UE context policy control subscription information, Group data.</a:t>
            </a:r>
          </a:p>
          <a:p>
            <a:pPr marL="0" indent="0">
              <a:buNone/>
            </a:pPr>
            <a:r>
              <a:rPr lang="en-US" altLang="zh-CN" sz="1600" b="1" dirty="0">
                <a:solidFill>
                  <a:srgbClr val="FF0000"/>
                </a:solidFill>
              </a:rPr>
              <a:t>     Q1: Besides option 1 (local configuration), whether to have Option 2 (subscription data enhancement)?</a:t>
            </a:r>
            <a:endParaRPr lang="en-GB" altLang="zh-CN" sz="1600" b="1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400" b="1" dirty="0"/>
              <a:t>yes?</a:t>
            </a:r>
          </a:p>
          <a:p>
            <a:pPr marL="914400" lvl="2" indent="0">
              <a:buNone/>
            </a:pPr>
            <a:endParaRPr lang="en-GB" altLang="zh-CN" sz="1400" b="1" dirty="0"/>
          </a:p>
          <a:p>
            <a:r>
              <a:rPr lang="en-US" altLang="zh-CN" sz="1600" dirty="0">
                <a:solidFill>
                  <a:srgbClr val="FF0000"/>
                </a:solidFill>
              </a:rPr>
              <a:t>When PIN ID is pre-configured in PLMN, what if AF input is different from the pre-configured PIN ID?</a:t>
            </a:r>
          </a:p>
          <a:p>
            <a:pPr lvl="1"/>
            <a:r>
              <a:rPr lang="en-US" altLang="zh-CN" sz="1400" dirty="0">
                <a:solidFill>
                  <a:srgbClr val="FF0000"/>
                </a:solidFill>
              </a:rPr>
              <a:t>Option 1: </a:t>
            </a:r>
            <a:r>
              <a:rPr lang="en-US" altLang="zh-CN" sz="1400" dirty="0"/>
              <a:t>PCF performs authorization to check whether the input PIN ID is in the configuration</a:t>
            </a:r>
          </a:p>
          <a:p>
            <a:pPr lvl="1"/>
            <a:r>
              <a:rPr lang="en-US" altLang="zh-CN" sz="1400" dirty="0">
                <a:solidFill>
                  <a:srgbClr val="FF0000"/>
                </a:solidFill>
              </a:rPr>
              <a:t>Option 2: </a:t>
            </a:r>
            <a:r>
              <a:rPr lang="en-US" altLang="zh-CN" sz="1400" dirty="0"/>
              <a:t>The later will update the former, i.e., if PLMN configuration is prior to AF input, then AF input is an update, and vise versa.</a:t>
            </a:r>
          </a:p>
          <a:p>
            <a:pPr marL="0" indent="0">
              <a:buNone/>
            </a:pPr>
            <a:r>
              <a:rPr lang="en-US" altLang="zh-CN" sz="1600" dirty="0">
                <a:solidFill>
                  <a:srgbClr val="FF0000"/>
                </a:solidFill>
              </a:rPr>
              <a:t>     </a:t>
            </a:r>
            <a:r>
              <a:rPr lang="en-US" altLang="zh-CN" sz="1600" b="1" dirty="0">
                <a:solidFill>
                  <a:srgbClr val="FF0000"/>
                </a:solidFill>
              </a:rPr>
              <a:t>Q2: Which option is used?</a:t>
            </a:r>
            <a:endParaRPr lang="en-GB" altLang="zh-CN" sz="1600" b="1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400" b="1" dirty="0"/>
              <a:t>option 2? Depends on answer of Q1? (e.g., If PIN ID preconfigured in subscription data then Option 1, otherwise Option 2)</a:t>
            </a:r>
          </a:p>
          <a:p>
            <a:pPr marL="914400" lvl="2" indent="0">
              <a:buNone/>
            </a:pPr>
            <a:endParaRPr lang="en-US" altLang="zh-CN" sz="1600" dirty="0">
              <a:solidFill>
                <a:srgbClr val="FF0000"/>
              </a:solidFill>
            </a:endParaRPr>
          </a:p>
          <a:p>
            <a:r>
              <a:rPr lang="en-US" altLang="zh-CN" sz="1600" dirty="0">
                <a:solidFill>
                  <a:srgbClr val="FF0000"/>
                </a:solidFill>
              </a:rPr>
              <a:t>URSP control for PIN in separate clause (S2-2309027, S2-2308660)</a:t>
            </a:r>
            <a:r>
              <a:rPr lang="en-US" altLang="zh-CN" sz="1600" dirty="0"/>
              <a:t>:</a:t>
            </a:r>
          </a:p>
          <a:p>
            <a:pPr lvl="1"/>
            <a:r>
              <a:rPr lang="en-US" altLang="zh-CN" sz="1400" dirty="0"/>
              <a:t>Some parameters in URSP rule are not applicable for PIN</a:t>
            </a:r>
            <a:endParaRPr lang="en-GB" altLang="zh-CN" sz="1400" dirty="0"/>
          </a:p>
          <a:p>
            <a:pPr marL="0" indent="0">
              <a:buNone/>
            </a:pPr>
            <a:r>
              <a:rPr lang="en-US" altLang="zh-CN" sz="1600" b="1" dirty="0">
                <a:solidFill>
                  <a:srgbClr val="FF0000"/>
                </a:solidFill>
              </a:rPr>
              <a:t>     Q3: Whether to use separate clause for describing URSP control for PIN?</a:t>
            </a:r>
            <a:endParaRPr lang="en-GB" altLang="zh-CN" sz="1600" b="1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400" b="1" dirty="0"/>
              <a:t>no?</a:t>
            </a:r>
            <a:endParaRPr lang="en-GB" altLang="zh-CN" sz="1600" b="1" dirty="0"/>
          </a:p>
        </p:txBody>
      </p:sp>
    </p:spTree>
    <p:extLst>
      <p:ext uri="{BB962C8B-B14F-4D97-AF65-F5344CB8AC3E}">
        <p14:creationId xmlns:p14="http://schemas.microsoft.com/office/powerpoint/2010/main" val="2759307402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BBF823-0BE4-4887-9B04-1775DEB3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14" y="437696"/>
            <a:ext cx="9324753" cy="1325563"/>
          </a:xfrm>
        </p:spPr>
        <p:txBody>
          <a:bodyPr/>
          <a:lstStyle/>
          <a:p>
            <a:r>
              <a:rPr lang="en-US" altLang="zh-CN" sz="3200" dirty="0"/>
              <a:t>AF input parameters for PIN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88E7C9-9A98-47E5-9F40-B73B0D75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893" y="1706526"/>
            <a:ext cx="10800907" cy="4850311"/>
          </a:xfrm>
        </p:spPr>
        <p:txBody>
          <a:bodyPr/>
          <a:lstStyle/>
          <a:p>
            <a:r>
              <a:rPr lang="en-US" altLang="zh-CN" sz="1800" dirty="0">
                <a:solidFill>
                  <a:srgbClr val="FF0000"/>
                </a:solidFill>
              </a:rPr>
              <a:t>(DNN, S-NSSAI) complement by NEF (S2-2308657)</a:t>
            </a:r>
            <a:r>
              <a:rPr lang="en-US" altLang="zh-CN" sz="1800" dirty="0"/>
              <a:t>: </a:t>
            </a:r>
          </a:p>
          <a:p>
            <a:pPr lvl="1"/>
            <a:r>
              <a:rPr lang="en-US" altLang="zh-CN" sz="1600" dirty="0"/>
              <a:t>Current specification allows NEF to complement (DNN, S-NSSAI) based on other inputs from AF, e.g., AF ID.</a:t>
            </a:r>
          </a:p>
          <a:p>
            <a:pPr lvl="1"/>
            <a:r>
              <a:rPr lang="en-US" altLang="zh-CN" sz="1600" dirty="0"/>
              <a:t>NEF can complement (DNN, S-NSSAI) for PIN based on PIN ID/AF ID input from PIN AF</a:t>
            </a:r>
          </a:p>
          <a:p>
            <a:pPr marL="0" indent="0">
              <a:buNone/>
            </a:pPr>
            <a:r>
              <a:rPr lang="en-US" altLang="zh-CN" sz="1800" dirty="0">
                <a:solidFill>
                  <a:srgbClr val="FF0000"/>
                </a:solidFill>
              </a:rPr>
              <a:t>     </a:t>
            </a:r>
            <a:r>
              <a:rPr lang="en-US" altLang="zh-CN" sz="1800" b="1" dirty="0">
                <a:solidFill>
                  <a:srgbClr val="FF0000"/>
                </a:solidFill>
              </a:rPr>
              <a:t>Q1: Whether to allow NEF complementing (DNN, S-NSSAI) for PIN?</a:t>
            </a:r>
            <a:endParaRPr lang="en-GB" altLang="zh-CN" sz="1800" b="1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600" b="1" dirty="0"/>
              <a:t>yes?</a:t>
            </a:r>
          </a:p>
          <a:p>
            <a:pPr marL="914400" lvl="2" indent="0">
              <a:buNone/>
            </a:pPr>
            <a:endParaRPr lang="en-US" altLang="zh-CN" sz="1800" dirty="0">
              <a:solidFill>
                <a:srgbClr val="FF0000"/>
              </a:solidFill>
            </a:endParaRPr>
          </a:p>
          <a:p>
            <a:r>
              <a:rPr lang="en-US" altLang="zh-CN" sz="1800" dirty="0">
                <a:solidFill>
                  <a:srgbClr val="FF0000"/>
                </a:solidFill>
              </a:rPr>
              <a:t>Error handling for AF input (S2-2308658)</a:t>
            </a:r>
            <a:r>
              <a:rPr lang="en-US" altLang="zh-CN" sz="1800" dirty="0"/>
              <a:t>:</a:t>
            </a:r>
          </a:p>
          <a:p>
            <a:pPr lvl="1"/>
            <a:r>
              <a:rPr lang="en-US" altLang="zh-CN" sz="1600" dirty="0"/>
              <a:t>it is still called “</a:t>
            </a:r>
            <a:r>
              <a:rPr lang="en-US" altLang="zh-CN" sz="1600" b="1" dirty="0"/>
              <a:t>application</a:t>
            </a:r>
            <a:r>
              <a:rPr lang="en-US" altLang="zh-CN" sz="1600" dirty="0"/>
              <a:t> traffic descriptor” for TD of URSP rule for PIN</a:t>
            </a:r>
          </a:p>
          <a:p>
            <a:pPr lvl="1"/>
            <a:r>
              <a:rPr lang="en-US" altLang="zh-CN" sz="1600" dirty="0"/>
              <a:t>If PIN ID and (DNN, S-NSSAI) is not correct in AF input, describe error handling</a:t>
            </a:r>
            <a:endParaRPr lang="en-GB" altLang="zh-CN" sz="1600" dirty="0"/>
          </a:p>
          <a:p>
            <a:pPr marL="0" indent="0">
              <a:buNone/>
            </a:pPr>
            <a:r>
              <a:rPr lang="en-US" altLang="zh-CN" sz="1800" dirty="0">
                <a:solidFill>
                  <a:srgbClr val="FF0000"/>
                </a:solidFill>
              </a:rPr>
              <a:t>     </a:t>
            </a:r>
            <a:r>
              <a:rPr lang="en-US" altLang="zh-CN" sz="1800" b="1" dirty="0">
                <a:solidFill>
                  <a:srgbClr val="FF0000"/>
                </a:solidFill>
              </a:rPr>
              <a:t>Q2: Whether to describe error handling in procedure description of 4.15.6.7/10 in 23.502?</a:t>
            </a:r>
            <a:endParaRPr lang="en-GB" altLang="zh-CN" sz="1800" b="1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600" b="1" dirty="0"/>
              <a:t>yes?</a:t>
            </a:r>
          </a:p>
        </p:txBody>
      </p:sp>
    </p:spTree>
    <p:extLst>
      <p:ext uri="{BB962C8B-B14F-4D97-AF65-F5344CB8AC3E}">
        <p14:creationId xmlns:p14="http://schemas.microsoft.com/office/powerpoint/2010/main" val="1068375669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BBF823-0BE4-4887-9B04-1775DEB3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14" y="437696"/>
            <a:ext cx="9324753" cy="1325563"/>
          </a:xfrm>
        </p:spPr>
        <p:txBody>
          <a:bodyPr/>
          <a:lstStyle/>
          <a:p>
            <a:r>
              <a:rPr lang="en-US" altLang="zh-CN" sz="3200" dirty="0"/>
              <a:t>AF influence on traffic routing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88E7C9-9A98-47E5-9F40-B73B0D75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906" y="1763259"/>
            <a:ext cx="10629014" cy="4701336"/>
          </a:xfrm>
        </p:spPr>
        <p:txBody>
          <a:bodyPr/>
          <a:lstStyle/>
          <a:p>
            <a:r>
              <a:rPr lang="en-US" altLang="zh-CN" sz="1800" b="1" dirty="0"/>
              <a:t>Current specifications</a:t>
            </a:r>
          </a:p>
          <a:p>
            <a:pPr lvl="1"/>
            <a:r>
              <a:rPr lang="en-US" altLang="zh-CN" sz="1600" dirty="0"/>
              <a:t>5.6.7 of 23.501: “An AF may send requests to influence SMF </a:t>
            </a:r>
            <a:r>
              <a:rPr lang="en-US" altLang="zh-CN" sz="1600" b="1" dirty="0">
                <a:solidFill>
                  <a:srgbClr val="FF0000"/>
                </a:solidFill>
              </a:rPr>
              <a:t>routing decisions for traffic of PDU Session</a:t>
            </a:r>
            <a:r>
              <a:rPr lang="en-US" altLang="zh-CN" sz="1600" dirty="0"/>
              <a:t>. The AF requests </a:t>
            </a:r>
            <a:r>
              <a:rPr lang="en-US" altLang="zh-CN" sz="1600" b="1" dirty="0"/>
              <a:t>may</a:t>
            </a:r>
            <a:r>
              <a:rPr lang="en-US" altLang="zh-CN" sz="1600" dirty="0"/>
              <a:t> influence </a:t>
            </a:r>
            <a:r>
              <a:rPr lang="en-US" altLang="zh-CN" sz="1600" b="1" dirty="0"/>
              <a:t>UPF (re)selection </a:t>
            </a:r>
            <a:r>
              <a:rPr lang="en-US" altLang="zh-CN" sz="1600" dirty="0"/>
              <a:t>and </a:t>
            </a:r>
            <a:r>
              <a:rPr lang="en-US" altLang="zh-CN" sz="1600" b="1" dirty="0"/>
              <a:t>(I-)SMF (re)selection </a:t>
            </a:r>
            <a:r>
              <a:rPr lang="en-US" altLang="zh-CN" sz="1600" dirty="0"/>
              <a:t>and </a:t>
            </a:r>
            <a:r>
              <a:rPr lang="en-US" altLang="zh-CN" sz="1600" b="1" dirty="0">
                <a:solidFill>
                  <a:srgbClr val="FF0000"/>
                </a:solidFill>
              </a:rPr>
              <a:t>allow routing user traffic to a local access to a Data Network</a:t>
            </a:r>
            <a:r>
              <a:rPr lang="en-US" altLang="zh-CN" sz="1600" b="1" dirty="0"/>
              <a:t> (identified by a DNAI)</a:t>
            </a:r>
            <a:r>
              <a:rPr lang="en-US" altLang="zh-CN" sz="1600" dirty="0"/>
              <a:t>.”, following is an example</a:t>
            </a:r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marL="0" indent="0">
              <a:buNone/>
            </a:pPr>
            <a:r>
              <a:rPr lang="en-US" altLang="zh-CN" sz="1800" b="1" dirty="0">
                <a:solidFill>
                  <a:srgbClr val="FF0000"/>
                </a:solidFill>
              </a:rPr>
              <a:t>     Q: Whether to keep the description of AF influence for traffic routing for PIN?</a:t>
            </a:r>
            <a:endParaRPr lang="en-GB" altLang="zh-CN" sz="1800" b="1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800" b="1" dirty="0"/>
              <a:t>Yes?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9F43BEDF-CD78-4695-9507-B769DFBC57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483103"/>
              </p:ext>
            </p:extLst>
          </p:nvPr>
        </p:nvGraphicFramePr>
        <p:xfrm>
          <a:off x="453365" y="2833767"/>
          <a:ext cx="11224729" cy="2560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0031">
                  <a:extLst>
                    <a:ext uri="{9D8B030D-6E8A-4147-A177-3AD203B41FA5}">
                      <a16:colId xmlns:a16="http://schemas.microsoft.com/office/drawing/2014/main" val="2639387789"/>
                    </a:ext>
                  </a:extLst>
                </a:gridCol>
                <a:gridCol w="3258359">
                  <a:extLst>
                    <a:ext uri="{9D8B030D-6E8A-4147-A177-3AD203B41FA5}">
                      <a16:colId xmlns:a16="http://schemas.microsoft.com/office/drawing/2014/main" val="1865559067"/>
                    </a:ext>
                  </a:extLst>
                </a:gridCol>
                <a:gridCol w="1073021">
                  <a:extLst>
                    <a:ext uri="{9D8B030D-6E8A-4147-A177-3AD203B41FA5}">
                      <a16:colId xmlns:a16="http://schemas.microsoft.com/office/drawing/2014/main" val="3334000450"/>
                    </a:ext>
                  </a:extLst>
                </a:gridCol>
                <a:gridCol w="5193318">
                  <a:extLst>
                    <a:ext uri="{9D8B030D-6E8A-4147-A177-3AD203B41FA5}">
                      <a16:colId xmlns:a16="http://schemas.microsoft.com/office/drawing/2014/main" val="285009431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hangingPunct="0"/>
                      <a:r>
                        <a:rPr lang="en-GB" sz="1400" dirty="0">
                          <a:effectLst/>
                        </a:rPr>
                        <a:t>Information Name</a:t>
                      </a:r>
                      <a:endParaRPr lang="zh-CN" sz="1400" b="1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/>
                      <a:r>
                        <a:rPr lang="en-GB" sz="1400" dirty="0">
                          <a:effectLst/>
                        </a:rPr>
                        <a:t>Example Value</a:t>
                      </a:r>
                      <a:endParaRPr lang="zh-CN" sz="1400" b="1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/>
                      <a:r>
                        <a:rPr lang="en-US" altLang="zh-CN" sz="1400" b="1" dirty="0"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Category</a:t>
                      </a:r>
                      <a:endParaRPr lang="zh-CN" sz="1400" b="1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/>
                      <a:r>
                        <a:rPr lang="en-US" altLang="zh-CN" sz="1400" b="1" dirty="0">
                          <a:effectLst/>
                          <a:latin typeface="+mn-lt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Comments</a:t>
                      </a:r>
                      <a:endParaRPr lang="zh-CN" sz="1400" b="1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02906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hangingPunct="0"/>
                      <a:r>
                        <a:rPr lang="en-GB" sz="1400" dirty="0">
                          <a:effectLst/>
                        </a:rPr>
                        <a:t>Traffic Description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en-US" sz="1400" dirty="0">
                          <a:effectLst/>
                        </a:rPr>
                        <a:t>Traffic filtering information (e.g. IP 5-Tuple)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en-US" altLang="zh-CN" sz="1400" dirty="0"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Mandatory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en-US" altLang="zh-CN" sz="1400" dirty="0">
                          <a:effectLst/>
                        </a:rPr>
                        <a:t>Traffic description of </a:t>
                      </a:r>
                      <a:r>
                        <a:rPr lang="en-GB" altLang="zh-CN" sz="1400" dirty="0">
                          <a:effectLst/>
                        </a:rPr>
                        <a:t>PIN-DN communication </a:t>
                      </a:r>
                      <a:r>
                        <a:rPr lang="en-US" altLang="zh-CN" sz="1400" dirty="0">
                          <a:effectLst/>
                        </a:rPr>
                        <a:t>related to the PIN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575573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hangingPunct="0"/>
                      <a:r>
                        <a:rPr lang="en-GB" sz="1400" dirty="0">
                          <a:effectLst/>
                        </a:rPr>
                        <a:t>Potential Locations of Applications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en-GB" sz="1400" dirty="0">
                          <a:effectLst/>
                        </a:rPr>
                        <a:t>DNAI(s) relate to the PEGCs of the PIN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en-US" altLang="zh-CN" sz="1400" dirty="0"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Conditional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en-US" altLang="zh-CN" sz="1400" dirty="0">
                          <a:effectLst/>
                        </a:rPr>
                        <a:t>NOTE from 23.501: This is mandate if the request is not for subscription to notifications about UP path management events or the request is for indication of selecting Common EAS for a set of UEs.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21215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hangingPunct="0"/>
                      <a:r>
                        <a:rPr lang="en-GB" sz="1400" dirty="0">
                          <a:effectLst/>
                        </a:rPr>
                        <a:t>Target UE Identifier(s)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en-GB" sz="1400" dirty="0">
                          <a:effectLst/>
                        </a:rPr>
                        <a:t>External Group ID associated with the PIN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en-US" altLang="zh-CN" sz="1400" dirty="0"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Mandatory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en-GB" altLang="zh-CN" sz="1400" dirty="0">
                          <a:effectLst/>
                        </a:rPr>
                        <a:t>The Group ID is associated with the PIN.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5019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hangingPunct="0"/>
                      <a:r>
                        <a:rPr lang="en-GB" sz="1400">
                          <a:effectLst/>
                        </a:rPr>
                        <a:t>N6 Traffic Routing requirements</a:t>
                      </a:r>
                      <a:endParaRPr lang="zh-CN" sz="14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</a:rPr>
                        <a:t>Routing profile ID and/or N6 traffic routing information corresponding to the DNAI, e.g., the </a:t>
                      </a:r>
                      <a:r>
                        <a:rPr lang="en-GB" altLang="zh-CN" sz="1400" dirty="0">
                          <a:effectLst/>
                        </a:rPr>
                        <a:t>Routing profile ID indicates “</a:t>
                      </a:r>
                      <a:r>
                        <a:rPr lang="en-GB" sz="1400" dirty="0">
                          <a:effectLst/>
                        </a:rPr>
                        <a:t>not allowed to access any DN”.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Optional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NOTE from 23.501: The N6 traffic routing requirements are related to the mechanism enabling traffic steering in the local access to the DN. The routing profile ID refers to a pre-agreed policy between the AF and the 5GC. This policy may refer to different steering policy ID(s) sent to SMF and e.g. based on time of the day etc.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0739612"/>
                  </a:ext>
                </a:extLst>
              </a:tr>
            </a:tbl>
          </a:graphicData>
        </a:graphic>
      </p:graphicFrame>
      <p:sp>
        <p:nvSpPr>
          <p:cNvPr id="5" name="文本框 4">
            <a:extLst>
              <a:ext uri="{FF2B5EF4-FFF2-40B4-BE49-F238E27FC236}">
                <a16:creationId xmlns:a16="http://schemas.microsoft.com/office/drawing/2014/main" id="{04C6317F-7A81-4112-B0D8-F67D20499DC0}"/>
              </a:ext>
            </a:extLst>
          </p:cNvPr>
          <p:cNvSpPr txBox="1"/>
          <p:nvPr/>
        </p:nvSpPr>
        <p:spPr>
          <a:xfrm>
            <a:off x="231710" y="6095263"/>
            <a:ext cx="11728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/>
              <a:t>NOTE: If no time to handle this aspect during #160 meeting, then leave as it is (i.e., default answer is YES)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4184213226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BBF823-0BE4-4887-9B04-1775DEB3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14" y="437696"/>
            <a:ext cx="9324753" cy="1325563"/>
          </a:xfrm>
        </p:spPr>
        <p:txBody>
          <a:bodyPr/>
          <a:lstStyle/>
          <a:p>
            <a:r>
              <a:rPr lang="en-US" altLang="zh-CN" sz="3200" dirty="0"/>
              <a:t>Rest of unhandled CRs can be treated as FASMO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88E7C9-9A98-47E5-9F40-B73B0D75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893" y="1706526"/>
            <a:ext cx="10800907" cy="4850311"/>
          </a:xfrm>
        </p:spPr>
        <p:txBody>
          <a:bodyPr/>
          <a:lstStyle/>
          <a:p>
            <a:r>
              <a:rPr lang="en-US" altLang="zh-CN" sz="1800" dirty="0">
                <a:solidFill>
                  <a:srgbClr val="FF0000"/>
                </a:solidFill>
              </a:rPr>
              <a:t>Disable N19 for PIN (S2-2309030)</a:t>
            </a:r>
            <a:r>
              <a:rPr lang="en-US" altLang="zh-CN" sz="1800" dirty="0"/>
              <a:t>: If multiple UPFs is used for a PIN, N6 traffic routing is used among those UPFs for PIN indirect communication.</a:t>
            </a:r>
          </a:p>
          <a:p>
            <a:r>
              <a:rPr lang="en-US" altLang="zh-CN" sz="1800" dirty="0">
                <a:solidFill>
                  <a:srgbClr val="FF0000"/>
                </a:solidFill>
              </a:rPr>
              <a:t>PDU Session Establishment for PIN (S2-2308654)</a:t>
            </a:r>
            <a:r>
              <a:rPr lang="en-US" altLang="zh-CN" sz="1800" dirty="0"/>
              <a:t>: Replaces “DNN and S-NSSAI” with “(DNN, S-NSSAI) combination”</a:t>
            </a:r>
          </a:p>
          <a:p>
            <a:r>
              <a:rPr lang="en-US" altLang="zh-CN" sz="1800" dirty="0">
                <a:solidFill>
                  <a:srgbClr val="FF0000"/>
                </a:solidFill>
              </a:rPr>
              <a:t>(DNN, S-NSSAI) configuration (S2-2308833, S2-2308834)</a:t>
            </a:r>
            <a:r>
              <a:rPr lang="en-US" altLang="zh-CN" sz="1800" dirty="0"/>
              <a:t>: O&amp;M configures it in UDM of PEGC</a:t>
            </a:r>
          </a:p>
          <a:p>
            <a:r>
              <a:rPr lang="en-GB" altLang="zh-CN" sz="1800" dirty="0">
                <a:solidFill>
                  <a:srgbClr val="FF0000"/>
                </a:solidFill>
              </a:rPr>
              <a:t>Terminology alignment and definition correction (S2-2309333, S2-2309339)</a:t>
            </a:r>
          </a:p>
          <a:p>
            <a:r>
              <a:rPr lang="en-GB" altLang="zh-CN" sz="1800" dirty="0">
                <a:solidFill>
                  <a:srgbClr val="FF0000"/>
                </a:solidFill>
              </a:rPr>
              <a:t>Correction to Annex for PIN (S2-2308664)</a:t>
            </a:r>
          </a:p>
          <a:p>
            <a:endParaRPr lang="en-US" altLang="zh-CN" sz="1800" dirty="0">
              <a:solidFill>
                <a:srgbClr val="FF0000"/>
              </a:solidFill>
            </a:endParaRPr>
          </a:p>
          <a:p>
            <a:r>
              <a:rPr lang="en-US" altLang="zh-CN" sz="2000" b="1" dirty="0"/>
              <a:t>If time allowed, handle the above FASMO CRs as possible as we can, otherwise handle them after #160 meeting as R18 maintenance</a:t>
            </a:r>
            <a:endParaRPr lang="en-GB" altLang="zh-CN" sz="2000" b="1" dirty="0"/>
          </a:p>
          <a:p>
            <a:endParaRPr lang="en-GB" altLang="zh-CN" sz="1400" dirty="0"/>
          </a:p>
        </p:txBody>
      </p:sp>
    </p:spTree>
    <p:extLst>
      <p:ext uri="{BB962C8B-B14F-4D97-AF65-F5344CB8AC3E}">
        <p14:creationId xmlns:p14="http://schemas.microsoft.com/office/powerpoint/2010/main" val="3120502845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CDB193-227E-4C4C-80B5-1EC2B2CAD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/>
              <a:t>End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74980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CA3727-A4EB-4398-9783-D0148B061093}">
  <ds:schemaRefs>
    <ds:schemaRef ds:uri="http://purl.org/dc/elements/1.1/"/>
    <ds:schemaRef ds:uri="http://purl.org/dc/dcmitype/"/>
    <ds:schemaRef ds:uri="679a257e-872f-4c98-9e8a-0a9c104f72cd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terms/"/>
    <ds:schemaRef ds:uri="http://schemas.openxmlformats.org/package/2006/metadata/core-properties"/>
    <ds:schemaRef ds:uri="280d8efa-eff2-4910-88d2-79ca146720c4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12870</TotalTime>
  <Words>1305</Words>
  <Application>Microsoft Office PowerPoint</Application>
  <PresentationFormat>宽屏</PresentationFormat>
  <Paragraphs>123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Arial </vt:lpstr>
      <vt:lpstr>Arial</vt:lpstr>
      <vt:lpstr>Calibri</vt:lpstr>
      <vt:lpstr>Calibri Light</vt:lpstr>
      <vt:lpstr>Times New Roman</vt:lpstr>
      <vt:lpstr>Office Theme</vt:lpstr>
      <vt:lpstr>Way Forward for PIN leftovers</vt:lpstr>
      <vt:lpstr>How to enable PEMC managing PIN remotely via 5GC (leftover critical aspect for PIN)</vt:lpstr>
      <vt:lpstr>Non-3GPP QoS handling</vt:lpstr>
      <vt:lpstr>Policy control</vt:lpstr>
      <vt:lpstr>AF input parameters for PIN</vt:lpstr>
      <vt:lpstr>AF influence on traffic routing</vt:lpstr>
      <vt:lpstr>Rest of unhandled CRs can be treated as FASMO</vt:lpstr>
      <vt:lpstr>End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Zhenhua</cp:lastModifiedBy>
  <cp:revision>2169</cp:revision>
  <dcterms:created xsi:type="dcterms:W3CDTF">2010-02-05T13:52:04Z</dcterms:created>
  <dcterms:modified xsi:type="dcterms:W3CDTF">2023-10-25T02:50:01Z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(3)q23a7rchnaU/ROYaatnR2I2SJK0j3JYtOGPqZIzYgnMCFQtD7qXFMM3+SJS/iH9tThciBFfJ
MqOoziv4icLPnEdZMgTwy+JIBnFRqrMKjE02tEqG41QMOQn5PhR/vQDXo29AXYQhM1yWbGZ1
E9DylImWG/8iKjfc+nuCesBPrMonrUr70EqZPkM13UfnOVBUM7G3vZSEpXfIjajH8AtHnnvW
r+A7NTEF+yk4qeVmxS</vt:lpwstr>
  </property>
  <property fmtid="{D5CDD505-2E9C-101B-9397-08002B2CF9AE}" pid="4" name="_2015_ms_pID_7253431">
    <vt:lpwstr>gC/fnZy2gwvYyxPPmWHgiawwdhblES2v36ultlMzsFyW6EDx4fUVW9
+t6eq7zXpFB5DKGJFJgo04OC/e6blIdILdOWFi0aBshHZ6Dp90d3aiKqlcY6ee9lmK3diksB
bsBqwVUzWlYwdTpkw7dHpuZPy9CxFjmQAY0n81it6gcsrt9xJzLKsUYKZpCVycqV7z4pOfxE
gwrPEP7pxGMFWyYEdQkljruB8GYnlre5qLns</vt:lpwstr>
  </property>
  <property fmtid="{D5CDD505-2E9C-101B-9397-08002B2CF9AE}" pid="5" name="_2015_ms_pID_7253432">
    <vt:lpwstr>ug==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1665399888</vt:lpwstr>
  </property>
</Properties>
</file>