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908" r:id="rId6"/>
    <p:sldId id="909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02" autoAdjust="0"/>
    <p:restoredTop sz="94625" autoAdjust="0"/>
  </p:normalViewPr>
  <p:slideViewPr>
    <p:cSldViewPr snapToGrid="0">
      <p:cViewPr varScale="1">
        <p:scale>
          <a:sx n="108" d="100"/>
          <a:sy n="108" d="100"/>
        </p:scale>
        <p:origin x="19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764" y="3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11/21/2023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11/21/2023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063357" y="316853"/>
            <a:ext cx="1940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S2-231364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#160</a:t>
            </a:r>
          </a:p>
          <a:p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 – 17 November, 2023, Chicago, USA</a:t>
            </a:r>
            <a:endParaRPr lang="zh-CN" altLang="zh-CN" sz="1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WG2#160</a:t>
            </a:r>
            <a:r>
              <a:rPr lang="en-GB" altLang="de-DE" sz="1200" baseline="0" dirty="0">
                <a:solidFill>
                  <a:schemeClr val="bg1"/>
                </a:solidFill>
              </a:rPr>
              <a:t> Chicago, 13-17 November, 2023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2023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5781" y="2123349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/>
              <a:t>FS_5GSAT_ARCH_Ph3 Status Report</a:t>
            </a:r>
            <a:br>
              <a:rPr lang="en-GB" dirty="0"/>
            </a:br>
            <a:r>
              <a:rPr lang="en-GB" dirty="0"/>
              <a:t> </a:t>
            </a:r>
            <a:br>
              <a:rPr lang="en-GB" dirty="0"/>
            </a:br>
            <a:r>
              <a:rPr lang="fr-FR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Study</a:t>
            </a:r>
            <a:r>
              <a:rPr lang="fr-F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on </a:t>
            </a:r>
            <a:r>
              <a:rPr lang="fr-FR" sz="1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Integration</a:t>
            </a:r>
            <a:r>
              <a:rPr lang="fr-F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of satellite components in the 5G architecture Phase 3 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061848" y="3890951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zh-CN" sz="1800" dirty="0"/>
              <a:t>Jean-Yves Fine</a:t>
            </a: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Arial" panose="020B0604020202020204" pitchFamily="34" charset="0"/>
              </a:rPr>
              <a:t>Thales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589519" y="2787955"/>
            <a:ext cx="8554481" cy="197583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effectLst/>
                <a:ea typeface="SimSun" panose="02010600030101010101" pitchFamily="2" charset="-122"/>
              </a:rPr>
              <a:t>TU estimates for the study phase:7 (1TU used in Xiamen, 1TU used in Chicago)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a typeface="SimSun" panose="02010600030101010101" pitchFamily="2" charset="-122"/>
              </a:rPr>
              <a:t>Total TU estimates for the normative phase:    5.5</a:t>
            </a:r>
            <a:endParaRPr lang="en-GB" sz="1200" dirty="0">
              <a:effectLst/>
              <a:ea typeface="SimSun" panose="02010600030101010101" pitchFamily="2" charset="-122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 , definition, scope, Architecture Assumptions, Key Issues are agreed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Progress since SA#101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Start the study phase, TR 23.700-29 v0.1.0 available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23.700-29 v0.2.0 available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D1AA8FAB-D643-474E-A0C0-53A55B180A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290237"/>
              </p:ext>
            </p:extLst>
          </p:nvPr>
        </p:nvGraphicFramePr>
        <p:xfrm>
          <a:off x="166966" y="1312782"/>
          <a:ext cx="8810067" cy="124413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708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9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248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219">
                <a:tc>
                  <a:txBody>
                    <a:bodyPr/>
                    <a:lstStyle/>
                    <a:p>
                      <a:r>
                        <a:rPr lang="en-GB" altLang="zh-CN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FS_5GSAT_ARCH_Ph3</a:t>
                      </a:r>
                      <a:endParaRPr lang="en-US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Study</a:t>
                      </a:r>
                      <a:r>
                        <a:rPr lang="fr-F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on </a:t>
                      </a:r>
                      <a:r>
                        <a:rPr lang="fr-FR" sz="1200" b="1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Integration</a:t>
                      </a:r>
                      <a:r>
                        <a:rPr lang="fr-FR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of satellite components in the 5G architecture Phase 3 </a:t>
                      </a:r>
                      <a:endParaRPr lang="de-DE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15 -&gt; 25%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SP-231199</a:t>
                      </a:r>
                      <a:endParaRPr lang="en-US" sz="12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219">
                <a:tc>
                  <a:txBody>
                    <a:bodyPr/>
                    <a:lstStyle/>
                    <a:p>
                      <a:r>
                        <a:rPr lang="en-GB" altLang="zh-CN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de-DE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777564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F9F54C7A-8190-69C7-1325-6C27553C398B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FS_5GSAT_ARCH_Ph3 status after SA2#160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56320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422359" y="859802"/>
            <a:ext cx="8554481" cy="341997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200" kern="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endParaRPr lang="de-DE" sz="16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Yes, on  WT#1, WT#2, WT#3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6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kern="0" dirty="0"/>
              <a:t>none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sz="12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Overall Plan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6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 provide and start discussing first solutions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9F54C7A-8190-69C7-1325-6C27553C398B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FS_5GSAT_ARCH_Ph3 status after SA2#160</a:t>
            </a:r>
            <a:endParaRPr lang="en-US" kern="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E734148-9309-DEA9-CFF6-23DC8D69AF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144327"/>
              </p:ext>
            </p:extLst>
          </p:nvPr>
        </p:nvGraphicFramePr>
        <p:xfrm>
          <a:off x="147147" y="2790643"/>
          <a:ext cx="8824439" cy="2164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1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Planned</a:t>
                      </a:r>
                      <a:r>
                        <a:rPr lang="en-US" sz="1100" b="1" baseline="0" dirty="0"/>
                        <a:t> TU’s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444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SA2#159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Oct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00" b="1" dirty="0">
                          <a:solidFill>
                            <a:srgbClr val="00B050"/>
                          </a:solidFill>
                        </a:rPr>
                        <a:t>TR skeleton, scope, definition, assumption, scenario</a:t>
                      </a:r>
                      <a:endParaRPr lang="en-US" sz="1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567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SA2#160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Nov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000" b="1" dirty="0">
                          <a:solidFill>
                            <a:srgbClr val="00B050"/>
                          </a:solidFill>
                          <a:sym typeface="+mn-ea"/>
                        </a:rPr>
                        <a:t>Key Issues, </a:t>
                      </a:r>
                      <a:r>
                        <a:rPr lang="it-IT" altLang="zh-CN" sz="1000" b="1" dirty="0">
                          <a:solidFill>
                            <a:srgbClr val="00B050"/>
                          </a:solidFill>
                        </a:rPr>
                        <a:t>assumptions</a:t>
                      </a:r>
                      <a:endParaRPr lang="en-US" sz="1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330">
                <a:tc>
                  <a:txBody>
                    <a:bodyPr/>
                    <a:lstStyle/>
                    <a:p>
                      <a:r>
                        <a:rPr lang="en-US" sz="1000" b="0" dirty="0"/>
                        <a:t>SA2</a:t>
                      </a:r>
                      <a:r>
                        <a:rPr lang="en-US" sz="1000" b="0" baseline="0" dirty="0"/>
                        <a:t> E-</a:t>
                      </a:r>
                      <a:r>
                        <a:rPr lang="en-US" sz="1000" b="0" dirty="0"/>
                        <a:t>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/>
                        <a:t>Jan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000" dirty="0">
                          <a:sym typeface="+mn-ea"/>
                        </a:rPr>
                        <a:t>last meeting for Key Issues update (no new KI),  start solution discussions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6431">
                <a:tc>
                  <a:txBody>
                    <a:bodyPr/>
                    <a:lstStyle/>
                    <a:p>
                      <a:r>
                        <a:rPr lang="en-US" sz="1000" b="0" dirty="0"/>
                        <a:t>SA2#161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/>
                        <a:t>Feb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000" dirty="0">
                          <a:sym typeface="+mn-ea"/>
                        </a:rPr>
                        <a:t>Continue solution discussion, </a:t>
                      </a:r>
                      <a:r>
                        <a:rPr lang="en-US" altLang="ko-KR" sz="1000" dirty="0"/>
                        <a:t>start solution evaluation</a:t>
                      </a:r>
                      <a:r>
                        <a:rPr lang="en-US" altLang="ko-KR" sz="1000" baseline="0" dirty="0"/>
                        <a:t> and conclusion for S&amp;F for EPS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787">
                <a:tc>
                  <a:txBody>
                    <a:bodyPr/>
                    <a:lstStyle/>
                    <a:p>
                      <a:r>
                        <a:rPr lang="en-US" sz="1000" b="0" dirty="0"/>
                        <a:t>SA2#162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/>
                        <a:t>Apr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000" dirty="0"/>
                        <a:t>last meeting for solution discussion, continue solution evaluation and conclusion. (solutions for S&amp;F for NR NTN will be allowed if some consensuses for S&amp;F for EPS were reached in SA2#161 )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65">
                <a:tc>
                  <a:txBody>
                    <a:bodyPr/>
                    <a:lstStyle/>
                    <a:p>
                      <a:r>
                        <a:rPr lang="en-US" sz="1000" b="0" dirty="0"/>
                        <a:t>SA2#163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/>
                        <a:t>May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Complete evaluations and conclusions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06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665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2E10A3-DB35-414F-83C1-BF5FB8647349}">
  <ds:schemaRefs>
    <ds:schemaRef ds:uri="dcc30912-d230-4cc2-b11f-bb5ca2a6b6f5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09cef1fd-e61b-4dbf-b745-21988b13f978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309</Words>
  <Application>Microsoft Office PowerPoint</Application>
  <PresentationFormat>On-screen Show (4:3)</PresentationFormat>
  <Paragraphs>83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FS_5GSAT_ARCH_Ph3 Status Report   Study on Integration of satellite components in the 5G architecture Phase 3 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FINE Jean-Yves</cp:lastModifiedBy>
  <cp:revision>1934</cp:revision>
  <dcterms:created xsi:type="dcterms:W3CDTF">2008-08-30T09:32:10Z</dcterms:created>
  <dcterms:modified xsi:type="dcterms:W3CDTF">2023-11-21T10:16:07Z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