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303" r:id="rId2"/>
    <p:sldId id="839" r:id="rId3"/>
    <p:sldId id="841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8">
          <p15:clr>
            <a:srgbClr val="A4A3A4"/>
          </p15:clr>
        </p15:guide>
        <p15:guide id="2" pos="290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4">
          <p15:clr>
            <a:srgbClr val="A4A3A4"/>
          </p15:clr>
        </p15:guide>
        <p15:guide id="2" pos="216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Huawei User 0204" initials="HU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2A6EA8"/>
    <a:srgbClr val="000000"/>
    <a:srgbClr val="62A14D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7" autoAdjust="0"/>
    <p:restoredTop sz="94625" autoAdjust="0"/>
  </p:normalViewPr>
  <p:slideViewPr>
    <p:cSldViewPr snapToGrid="0">
      <p:cViewPr varScale="1">
        <p:scale>
          <a:sx n="111" d="100"/>
          <a:sy n="111" d="100"/>
        </p:scale>
        <p:origin x="2046" y="114"/>
      </p:cViewPr>
      <p:guideLst>
        <p:guide orient="horz" pos="2158"/>
        <p:guide pos="29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5" d="100"/>
          <a:sy n="45" d="100"/>
        </p:scale>
        <p:origin x="-2804" y="-72"/>
      </p:cViewPr>
      <p:guideLst>
        <p:guide orient="horz" pos="3124"/>
        <p:guide pos="21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10/19/2023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10/19/2023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85283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14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#15</a:t>
            </a:r>
            <a:r>
              <a:rPr lang="en-US" altLang="de-D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9</a:t>
            </a:r>
            <a:endParaRPr lang="de-DE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  <a:p>
            <a:r>
              <a:rPr lang="en-US" altLang="zh-CN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9 - 13 Oct, 2023, Xiamen, China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 smtClean="0">
                <a:effectLst/>
              </a:rPr>
              <a:t>S2-2311852</a:t>
            </a:r>
            <a:endParaRPr lang="en-US" altLang="zh-CN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WG2#159</a:t>
            </a:r>
            <a:r>
              <a:rPr lang="en-IE" altLang="de-DE" sz="1200" dirty="0" smtClean="0">
                <a:solidFill>
                  <a:schemeClr val="bg1"/>
                </a:solidFill>
              </a:rPr>
              <a:t> </a:t>
            </a:r>
            <a:endParaRPr lang="en-US" altLang="de-DE" sz="1200" baseline="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err="1" smtClean="0"/>
              <a:t>FS_EnergySys</a:t>
            </a:r>
            <a:r>
              <a:rPr lang="en-US" altLang="de-DE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71600" y="402429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 smtClean="0"/>
              <a:t>Jungshin Park (Samsung)</a:t>
            </a:r>
            <a:endParaRPr lang="en-US" altLang="en-US" sz="2000" b="1" dirty="0"/>
          </a:p>
          <a:p>
            <a:pPr>
              <a:lnSpc>
                <a:spcPct val="80000"/>
              </a:lnSpc>
            </a:pPr>
            <a:r>
              <a:rPr lang="en-US" altLang="en-US" sz="2000" b="1" dirty="0" smtClean="0"/>
              <a:t>Konstantinos </a:t>
            </a:r>
            <a:r>
              <a:rPr lang="en-US" altLang="en-US" sz="2000" b="1" dirty="0" err="1" smtClean="0"/>
              <a:t>Samdanis</a:t>
            </a:r>
            <a:r>
              <a:rPr lang="en-US" altLang="en-US" sz="2000" b="1" dirty="0" smtClean="0"/>
              <a:t> (Lenovo)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211063" y="384369"/>
            <a:ext cx="8702062" cy="592522"/>
          </a:xfrm>
        </p:spPr>
        <p:txBody>
          <a:bodyPr/>
          <a:lstStyle/>
          <a:p>
            <a:pPr algn="l"/>
            <a:r>
              <a:rPr lang="en-US" altLang="de-DE" sz="2800" b="1" dirty="0" err="1" smtClean="0"/>
              <a:t>FS_EnergySys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after SA2#159 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/>
          <p:nvPr>
            <p:extLst>
              <p:ext uri="{D42A27DB-BD31-4B8C-83A1-F6EECF244321}">
                <p14:modId xmlns:p14="http://schemas.microsoft.com/office/powerpoint/2010/main" val="4062569930"/>
              </p:ext>
            </p:extLst>
          </p:nvPr>
        </p:nvGraphicFramePr>
        <p:xfrm>
          <a:off x="211063" y="1388851"/>
          <a:ext cx="8810067" cy="1032280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5498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579">
                <a:tc>
                  <a:txBody>
                    <a:bodyPr/>
                    <a:lstStyle/>
                    <a:p>
                      <a:pPr algn="ctr"/>
                      <a:r>
                        <a:rPr lang="en-US" sz="12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FS_EnergySys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</a:t>
                      </a:r>
                      <a:r>
                        <a:rPr lang="en-US" altLang="zh-CN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Energy Efficiency and Energy Saving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10</a:t>
                      </a:r>
                      <a:r>
                        <a:rPr lang="en-US" sz="1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2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2024</a:t>
                      </a:r>
                      <a:endParaRPr lang="en-US" altLang="zh-CN" sz="12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SP-231192</a:t>
                      </a:r>
                      <a:endParaRPr kumimoji="0" lang="en-GB" altLang="zh-CN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4464">
                <a:tc>
                  <a:txBody>
                    <a:bodyPr/>
                    <a:lstStyle/>
                    <a:p>
                      <a:pPr algn="ctr"/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12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GB" altLang="zh-CN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11064" y="2613804"/>
            <a:ext cx="8810067" cy="3648973"/>
          </a:xfr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de-DE" sz="2000" b="1" dirty="0" smtClean="0"/>
              <a:t>General</a:t>
            </a:r>
            <a:r>
              <a:rPr lang="de-DE" altLang="de-DE" sz="2000" b="1" dirty="0" smtClean="0"/>
              <a:t> </a:t>
            </a:r>
            <a:endParaRPr lang="de-DE" altLang="de-DE" sz="20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 smtClean="0"/>
              <a:t>TR 23.700-66 v0.1.0 is available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 err="1" smtClean="0"/>
              <a:t>FS_EnergySys</a:t>
            </a:r>
            <a:r>
              <a:rPr lang="en-US" altLang="de-DE" sz="1600" dirty="0" smtClean="0"/>
              <a:t> study phase has been </a:t>
            </a:r>
            <a:r>
              <a:rPr lang="en-US" altLang="de-DE" sz="1600" dirty="0" smtClean="0"/>
              <a:t>started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ko-KR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2000" b="1" dirty="0" smtClean="0">
                <a:solidFill>
                  <a:prstClr val="black"/>
                </a:solidFill>
              </a:rPr>
              <a:t>Progress since SA#101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 smtClean="0"/>
              <a:t>Total 5 </a:t>
            </a:r>
            <a:r>
              <a:rPr lang="en-US" altLang="de-DE" sz="1600" dirty="0" err="1" smtClean="0"/>
              <a:t>pCRs</a:t>
            </a:r>
            <a:r>
              <a:rPr lang="en-US" altLang="de-DE" sz="1600" dirty="0" smtClean="0"/>
              <a:t> have been agreed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 smtClean="0"/>
              <a:t>TR </a:t>
            </a:r>
            <a:r>
              <a:rPr lang="en-US" altLang="de-DE" sz="1600" dirty="0" smtClean="0"/>
              <a:t>skeleton, Definition, Scope, and Architecture Assumptions and Principles have been agreed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1 </a:t>
            </a:r>
            <a:r>
              <a:rPr lang="en-US" altLang="de-DE" sz="1600" dirty="0" err="1"/>
              <a:t>pCR</a:t>
            </a:r>
            <a:r>
              <a:rPr lang="en-US" altLang="de-DE" sz="1600" dirty="0"/>
              <a:t> for a new Key Issue on </a:t>
            </a:r>
            <a:r>
              <a:rPr lang="en-US" altLang="de-DE" sz="1600" dirty="0" smtClean="0"/>
              <a:t>‘Network </a:t>
            </a:r>
            <a:r>
              <a:rPr lang="en-US" altLang="de-DE" sz="1600" dirty="0"/>
              <a:t>energy related information </a:t>
            </a:r>
            <a:r>
              <a:rPr lang="en-US" altLang="de-DE" sz="1600" dirty="0" smtClean="0"/>
              <a:t>exposure’ has been agreed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  <a:endParaRPr lang="en-US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de-DE" sz="1600" dirty="0" smtClean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211063" y="384369"/>
            <a:ext cx="8702062" cy="592522"/>
          </a:xfrm>
        </p:spPr>
        <p:txBody>
          <a:bodyPr/>
          <a:lstStyle/>
          <a:p>
            <a:pPr algn="l"/>
            <a:r>
              <a:rPr lang="en-US" altLang="de-DE" sz="2800" b="1" dirty="0" err="1" smtClean="0"/>
              <a:t>FS_EnergySys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after SA2#159 </a:t>
            </a:r>
            <a:endParaRPr lang="de-DE" altLang="de-DE" sz="2800" b="1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11064" y="1431985"/>
            <a:ext cx="8810067" cy="4830793"/>
          </a:xfr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altLang="zh-CN" sz="2000" b="1" dirty="0">
                <a:solidFill>
                  <a:prstClr val="black"/>
                </a:solidFill>
              </a:rPr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dirty="0">
                <a:solidFill>
                  <a:prstClr val="black"/>
                </a:solidFill>
              </a:rPr>
              <a:t>None 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de-DE" altLang="ko-KR" sz="2000" b="1" dirty="0" smtClean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altLang="ko-KR" sz="2000" b="1" dirty="0" smtClean="0"/>
              <a:t>Contentious issues</a:t>
            </a:r>
            <a:endParaRPr lang="de-DE" altLang="ko-KR" sz="20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None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de-DE" altLang="ko-KR" sz="2000" b="1" dirty="0" smtClean="0">
              <a:solidFill>
                <a:prstClr val="black"/>
              </a:solidFill>
              <a:cs typeface="+mn-ea"/>
              <a:sym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altLang="ko-KR" sz="2000" b="1" dirty="0" smtClean="0">
                <a:solidFill>
                  <a:prstClr val="black"/>
                </a:solidFill>
                <a:cs typeface="+mn-ea"/>
                <a:sym typeface="+mn-ea"/>
              </a:rPr>
              <a:t>Plans for upcoming meetings (5.5 TUs remaining)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dirty="0" smtClean="0">
                <a:sym typeface="+mn-ea"/>
              </a:rPr>
              <a:t>SA2#160</a:t>
            </a:r>
            <a:r>
              <a:rPr lang="en-US" altLang="ko-KR" sz="1600" dirty="0">
                <a:sym typeface="+mn-ea"/>
              </a:rPr>
              <a:t>: </a:t>
            </a:r>
            <a:r>
              <a:rPr lang="en-US" altLang="ko-KR" sz="1600" dirty="0" smtClean="0">
                <a:sym typeface="+mn-ea"/>
              </a:rPr>
              <a:t>Continue discussion on new Key Issues, start solution discussion if time permits</a:t>
            </a:r>
            <a:endParaRPr lang="en-US" altLang="ko-KR" sz="1600" dirty="0"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dirty="0" smtClean="0">
                <a:sym typeface="+mn-ea"/>
              </a:rPr>
              <a:t>SA2#160AH: Continue solution discussion, last </a:t>
            </a:r>
            <a:r>
              <a:rPr lang="en-US" altLang="ko-KR" sz="1600" dirty="0">
                <a:sym typeface="+mn-ea"/>
              </a:rPr>
              <a:t>meeting for </a:t>
            </a:r>
            <a:r>
              <a:rPr lang="en-US" altLang="ko-KR" sz="1600" dirty="0" smtClean="0">
                <a:sym typeface="+mn-ea"/>
              </a:rPr>
              <a:t>Key Issue proposals</a:t>
            </a:r>
            <a:endParaRPr lang="en-US" altLang="ko-KR" sz="1600" dirty="0"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dirty="0" smtClean="0">
                <a:sym typeface="+mn-ea"/>
              </a:rPr>
              <a:t>SA2#161</a:t>
            </a:r>
            <a:r>
              <a:rPr lang="en-US" altLang="ko-KR" sz="1600" dirty="0">
                <a:sym typeface="+mn-ea"/>
              </a:rPr>
              <a:t>: </a:t>
            </a:r>
            <a:r>
              <a:rPr lang="en-US" altLang="ko-KR" sz="1600" dirty="0" smtClean="0">
                <a:sym typeface="+mn-ea"/>
              </a:rPr>
              <a:t>Continue solution discussion, last meeting for new solution proposals</a:t>
            </a:r>
            <a:endParaRPr lang="en-US" altLang="ko-KR" sz="1600" dirty="0"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dirty="0" smtClean="0">
                <a:sym typeface="+mn-ea"/>
              </a:rPr>
              <a:t>SA2#162</a:t>
            </a:r>
            <a:r>
              <a:rPr lang="en-US" altLang="ko-KR" sz="1600" dirty="0">
                <a:sym typeface="+mn-ea"/>
              </a:rPr>
              <a:t>: last meeting for solution </a:t>
            </a:r>
            <a:r>
              <a:rPr lang="en-US" altLang="ko-KR" sz="1600" dirty="0" smtClean="0">
                <a:sym typeface="+mn-ea"/>
              </a:rPr>
              <a:t>updates, </a:t>
            </a:r>
            <a:r>
              <a:rPr lang="en-US" altLang="ko-KR" sz="1600" dirty="0">
                <a:sym typeface="+mn-ea"/>
              </a:rPr>
              <a:t>start </a:t>
            </a:r>
            <a:r>
              <a:rPr lang="en-US" altLang="ko-KR" sz="1600" dirty="0" smtClean="0">
                <a:sym typeface="+mn-ea"/>
              </a:rPr>
              <a:t>discussion on evaluation </a:t>
            </a:r>
            <a:r>
              <a:rPr lang="en-US" altLang="ko-KR" sz="1600" dirty="0">
                <a:sym typeface="+mn-ea"/>
              </a:rPr>
              <a:t>and </a:t>
            </a:r>
            <a:r>
              <a:rPr lang="en-US" altLang="ko-KR" sz="1600" dirty="0" smtClean="0">
                <a:sym typeface="+mn-ea"/>
              </a:rPr>
              <a:t>conclusion</a:t>
            </a:r>
            <a:endParaRPr lang="en-US" altLang="ko-KR" sz="1600" dirty="0"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dirty="0" smtClean="0">
                <a:sym typeface="+mn-ea"/>
              </a:rPr>
              <a:t>SA2#163</a:t>
            </a:r>
            <a:r>
              <a:rPr lang="en-US" altLang="ko-KR" sz="1600" dirty="0">
                <a:sym typeface="+mn-ea"/>
              </a:rPr>
              <a:t>: </a:t>
            </a:r>
            <a:r>
              <a:rPr lang="en-US" altLang="ko-KR" sz="1600" dirty="0" smtClean="0">
                <a:sym typeface="+mn-ea"/>
              </a:rPr>
              <a:t>Complete solution evaluation </a:t>
            </a:r>
            <a:r>
              <a:rPr lang="en-US" altLang="ko-KR" sz="1600" dirty="0">
                <a:sym typeface="+mn-ea"/>
              </a:rPr>
              <a:t>and </a:t>
            </a:r>
            <a:r>
              <a:rPr lang="en-US" altLang="ko-KR" sz="1600" dirty="0" smtClean="0">
                <a:sym typeface="+mn-ea"/>
              </a:rPr>
              <a:t>study conclusion</a:t>
            </a:r>
            <a:endParaRPr lang="de-DE" altLang="ko-KR" sz="1600" b="1" dirty="0" smtClean="0">
              <a:solidFill>
                <a:prstClr val="black"/>
              </a:solidFill>
              <a:cs typeface="+mn-ea"/>
              <a:sym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de-DE" altLang="zh-CN" sz="1600" dirty="0">
              <a:solidFill>
                <a:prstClr val="black"/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de-DE" altLang="zh-CN" sz="1600" dirty="0"/>
          </a:p>
          <a:p>
            <a:pPr lvl="1">
              <a:spcBef>
                <a:spcPts val="600"/>
              </a:spcBef>
              <a:spcAft>
                <a:spcPts val="0"/>
              </a:spcAft>
            </a:pPr>
            <a:endParaRPr lang="de-DE" altLang="de-DE" sz="1400" dirty="0"/>
          </a:p>
          <a:p>
            <a:pPr>
              <a:spcBef>
                <a:spcPts val="600"/>
              </a:spcBef>
              <a:spcAft>
                <a:spcPts val="0"/>
              </a:spcAft>
            </a:pPr>
            <a:endParaRPr lang="de-DE" altLang="de-DE" sz="1400" dirty="0"/>
          </a:p>
        </p:txBody>
      </p:sp>
    </p:spTree>
    <p:extLst>
      <p:ext uri="{BB962C8B-B14F-4D97-AF65-F5344CB8AC3E}">
        <p14:creationId xmlns:p14="http://schemas.microsoft.com/office/powerpoint/2010/main" val="258492932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184</Words>
  <Application>Microsoft Office PowerPoint</Application>
  <PresentationFormat>화면 슬라이드 쇼(4:3)</PresentationFormat>
  <Paragraphs>43</Paragraphs>
  <Slides>3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0" baseType="lpstr">
      <vt:lpstr>宋体</vt:lpstr>
      <vt:lpstr>맑은 고딕</vt:lpstr>
      <vt:lpstr>Arial</vt:lpstr>
      <vt:lpstr>Calibri</vt:lpstr>
      <vt:lpstr>Times New Roman</vt:lpstr>
      <vt:lpstr>Wingdings</vt:lpstr>
      <vt:lpstr>Office Theme</vt:lpstr>
      <vt:lpstr>FS_EnergySys Status Report</vt:lpstr>
      <vt:lpstr>FS_EnergySys status after SA2#159 </vt:lpstr>
      <vt:lpstr>FS_EnergySys status after SA2#159 </vt:lpstr>
    </vt:vector>
  </TitlesOfParts>
  <Company>Samsung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FS_EnergySys Status Report</dc:title>
  <dc:creator/>
  <cp:lastModifiedBy>Rapporteur</cp:lastModifiedBy>
  <cp:revision>1979</cp:revision>
  <dcterms:created xsi:type="dcterms:W3CDTF">2008-08-30T09:32:00Z</dcterms:created>
  <dcterms:modified xsi:type="dcterms:W3CDTF">2023-10-19T07:59:34Z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(3)7RCS+jTRW2ZQbZCMPlzIMMuYuBoXghZ+xXrnb6vZ4Xszk0xGID6plN7dZlsbKwkdJXHpPA46
WrKU2J/o37k9tAWMCeaK/98c4QGTS5pwFgn0bb3iO080/4Z7ysHKXrwhJRtO8ilpWxYEfr1R
ELaX4vnMGwYJft8rhqqs9+qux5qB6o0KrI0sX3cTtz93GvwkLEW5jYL//PCShe9Sm/KeosBm
cD8P0NQB6OGEsI0yAo</vt:lpwstr>
  </property>
  <property fmtid="{D5CDD505-2E9C-101B-9397-08002B2CF9AE}" pid="9" name="_2015_ms_pID_7253431">
    <vt:lpwstr>y+qx7EB0ARLLALsPURtOEf/FeQJviqFXx5Ip7chRyA8JmlJtG3aAyX
2C+kHjWM9F5VOLdOv0QpZRDP4ZcO61S+wA1E5NiRj+fQ+x6ItG/1g4FAGShnJ2LNZ1r2YJP7
KGe2pe0v4Yld3i0eD63I5pUvsQN5dUgZwkVMcpVRPhfzFefHcX106qP3598NMoMqbVbXu2Oy
eaCG7Q1gMqDkNbsrudBHKubZQr9iFxzKwD0M</vt:lpwstr>
  </property>
  <property fmtid="{D5CDD505-2E9C-101B-9397-08002B2CF9AE}" pid="10" name="_2015_ms_pID_7253432">
    <vt:lpwstr>Fg==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1677238625</vt:lpwstr>
  </property>
  <property fmtid="{D5CDD505-2E9C-101B-9397-08002B2CF9AE}" pid="15" name="ICV">
    <vt:lpwstr>8304A84A9EDF44D4A7B6E34AB5C9AC3A</vt:lpwstr>
  </property>
  <property fmtid="{D5CDD505-2E9C-101B-9397-08002B2CF9AE}" pid="16" name="KSOProductBuildVer">
    <vt:lpwstr>2052-11.8.2.11483</vt:lpwstr>
  </property>
</Properties>
</file>