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89" r:id="rId2"/>
    <p:sldId id="286" r:id="rId3"/>
    <p:sldId id="288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660"/>
  </p:normalViewPr>
  <p:slideViewPr>
    <p:cSldViewPr snapToGrid="0">
      <p:cViewPr varScale="1">
        <p:scale>
          <a:sx n="61" d="100"/>
          <a:sy n="61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BE432215-8968-4A04-B363-A7C3CE7385B9}"/>
    <pc:docChg chg="modSld sldOrd">
      <pc:chgData name="Chris Pudney, Vodafone" userId="a9292186-02d3-4a1b-9f06-7a4f13759ed3" providerId="ADAL" clId="{BE432215-8968-4A04-B363-A7C3CE7385B9}" dt="2023-10-12T04:54:52.478" v="27" actId="6549"/>
      <pc:docMkLst>
        <pc:docMk/>
      </pc:docMkLst>
      <pc:sldChg chg="modSp mod ord">
        <pc:chgData name="Chris Pudney, Vodafone" userId="a9292186-02d3-4a1b-9f06-7a4f13759ed3" providerId="ADAL" clId="{BE432215-8968-4A04-B363-A7C3CE7385B9}" dt="2023-10-12T04:54:43.359" v="15" actId="20577"/>
        <pc:sldMkLst>
          <pc:docMk/>
          <pc:sldMk cId="866790932" sldId="286"/>
        </pc:sldMkLst>
        <pc:spChg chg="mod">
          <ac:chgData name="Chris Pudney, Vodafone" userId="a9292186-02d3-4a1b-9f06-7a4f13759ed3" providerId="ADAL" clId="{BE432215-8968-4A04-B363-A7C3CE7385B9}" dt="2023-10-12T04:54:43.359" v="15" actId="20577"/>
          <ac:spMkLst>
            <pc:docMk/>
            <pc:sldMk cId="866790932" sldId="286"/>
            <ac:spMk id="2128" creationId="{B4ACC162-AF3E-9AB5-6FED-7EA62FB63D9D}"/>
          </ac:spMkLst>
        </pc:spChg>
      </pc:sldChg>
      <pc:sldChg chg="modSp mod">
        <pc:chgData name="Chris Pudney, Vodafone" userId="a9292186-02d3-4a1b-9f06-7a4f13759ed3" providerId="ADAL" clId="{BE432215-8968-4A04-B363-A7C3CE7385B9}" dt="2023-10-12T04:54:52.478" v="27" actId="6549"/>
        <pc:sldMkLst>
          <pc:docMk/>
          <pc:sldMk cId="2881753881" sldId="288"/>
        </pc:sldMkLst>
        <pc:spChg chg="mod">
          <ac:chgData name="Chris Pudney, Vodafone" userId="a9292186-02d3-4a1b-9f06-7a4f13759ed3" providerId="ADAL" clId="{BE432215-8968-4A04-B363-A7C3CE7385B9}" dt="2023-10-12T04:54:52.478" v="27" actId="6549"/>
          <ac:spMkLst>
            <pc:docMk/>
            <pc:sldMk cId="2881753881" sldId="288"/>
            <ac:spMk id="26" creationId="{FAD07A7D-9079-EBC1-BDF8-B72C50F64D8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9F577-2EEE-428A-B679-57C55FE82795}" type="datetimeFigureOut">
              <a:rPr lang="en-GB" smtClean="0"/>
              <a:t>12/10/2023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817D4-7979-40C8-A347-125F6AE71B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99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F1D33-D4EA-14A1-B682-EB773F862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595CF-A75F-9857-D892-F9D088A6B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C1739-0CE4-2D0C-C514-1CE0A2A2F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59738-CAB3-D595-8F7C-DDD015AB2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5FC116-696B-3391-782F-58E4491C8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537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E49C0-5696-BFF7-7F99-1E22D20F3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8E35E0-A3A9-4435-08A1-821A2EA0E1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B7F92-4750-3F9F-9242-126E80224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B7F96-6245-FE8A-9F86-F27711D4A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E0BE45-D285-5938-8880-D1D6AF8A8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441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0B946B-2A36-51CC-CDBB-2E536CB86F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1C6F2-AA4E-95AF-B465-BF87BB472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0F6E63-6C64-E2F6-288B-4F0721DA1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765CC-C42B-4DA3-D626-6FF926F3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26F5FA-453E-2108-614B-76E5DECA4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48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F293-2E69-561E-2944-EB72203D1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C828C-8F8B-C6C3-7857-157F51AADE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FE9A8-4C10-D5B3-D907-16F9BF215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865F2-C791-66C9-494A-CDC82C9C1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AD22B-9441-EBEF-3519-804AEE69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62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E628C-D182-F72C-8202-5ADE74DCE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C7BBFB-8F9F-E0F3-676F-C3DA87DB5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FA811-4F7B-8DD5-A798-C71095A45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7A34D-BEBC-AE6A-A187-7B607CCB5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82C96-4559-3A44-D9BD-3B7CA080B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43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FCE9D-EF46-6375-6CCA-1B2B9AA7A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92D3E-7092-07DE-667B-4E2517F6D7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260191-3CB8-0244-3803-4AB3A8E545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52BAC-BAE9-4693-F5BA-41EAB97F6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6FBCF-BA75-1C4F-5BF3-F12CB6D29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C63F-8973-F75D-9648-EFFDDD8D8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708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BFC15-425D-D868-3281-ED4327BDB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9ADA7-65B8-ADA9-A51B-E16B7A618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6CDF30-AA2E-D676-5446-779B38352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2BBFE0-8D5C-61EB-A026-D544E21A89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5B11F5-98C5-BFD4-9A40-B9B5901213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690431-2D1A-ED54-4D80-DB6E9B48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AE6773-F894-9A8D-96D9-6E829844D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B934E2-483D-0317-3215-9EEBCFE4D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42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7B012-F18A-95F2-C454-461C06519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CEB787-D4E9-BD28-EE5A-C28A00BF5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3946C-F603-8661-45C2-7841643F9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D4DFCF-11E5-6242-E05D-4849A6288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835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0B3B63-7279-9EDC-3480-95829CFBF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CC5359-DCA4-1A07-DD90-D158BEFDE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741CE-08E1-1DAD-4B01-1EC75D967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34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DB3DF-D080-D6CF-45C5-BEE824FF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47C57-88CF-F289-772C-1F45B0412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F046C2-45DD-30EB-EF87-DC23EF0C9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DB166C-9044-C38B-6E92-D07EF204A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658E9-8646-59FE-2476-63CAC2AF9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7706B-A09A-AEEC-ADB0-3914BE194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61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F434F-2DED-FFF3-8217-86E8CF753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57F664-4B72-543D-4EA4-251AC10A37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75CE7-D987-EBBD-28F2-4D44AAA69E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902274-542E-413B-9DE2-B1BFEAC3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21/07/2023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FC6F58-1A56-7CE8-A2A3-F88CBF451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FA8B63-DCBF-0164-CFA0-80F57659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169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19CAB5-AAF3-19DC-DB66-F4582F4E0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47B8D-1C57-36A7-61B5-E0BBB266D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23530-DFAB-E83C-9AB6-11C1CD3DE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21/07/2023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E8F36-D2E7-931D-4D0B-D0DAA6C934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EC904-4BD6-C688-076B-CCDD3517C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E9E13-BEF0-40E3-8E60-89876A4C18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193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agon 4">
            <a:extLst>
              <a:ext uri="{FF2B5EF4-FFF2-40B4-BE49-F238E27FC236}">
                <a16:creationId xmlns:a16="http://schemas.microsoft.com/office/drawing/2014/main" id="{EAADA9A5-61BA-8E28-3A3B-76BD98D3040F}"/>
              </a:ext>
            </a:extLst>
          </p:cNvPr>
          <p:cNvSpPr/>
          <p:nvPr/>
        </p:nvSpPr>
        <p:spPr>
          <a:xfrm>
            <a:off x="2279083" y="4215693"/>
            <a:ext cx="1567993" cy="1159785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highlight>
                <a:srgbClr val="00FF00"/>
              </a:highlight>
            </a:endParaRP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10141753-A4DB-1A40-4D62-8370752DB192}"/>
              </a:ext>
            </a:extLst>
          </p:cNvPr>
          <p:cNvSpPr/>
          <p:nvPr/>
        </p:nvSpPr>
        <p:spPr>
          <a:xfrm>
            <a:off x="2323969" y="3058832"/>
            <a:ext cx="1567993" cy="1159785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highlight>
                <a:srgbClr val="00FF00"/>
              </a:highlight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62B3908C-9D44-3AFE-B4CE-937B927FD462}"/>
              </a:ext>
            </a:extLst>
          </p:cNvPr>
          <p:cNvSpPr/>
          <p:nvPr/>
        </p:nvSpPr>
        <p:spPr>
          <a:xfrm>
            <a:off x="1076701" y="3582568"/>
            <a:ext cx="1567993" cy="1159785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highlight>
                <a:srgbClr val="00FF00"/>
              </a:highlight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8D2A7037-6715-B6CB-C182-97513A972FC0}"/>
              </a:ext>
            </a:extLst>
          </p:cNvPr>
          <p:cNvSpPr/>
          <p:nvPr/>
        </p:nvSpPr>
        <p:spPr>
          <a:xfrm>
            <a:off x="3512847" y="3682250"/>
            <a:ext cx="1567993" cy="1159785"/>
          </a:xfrm>
          <a:prstGeom prst="hexagon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highlight>
                <a:srgbClr val="00FF00"/>
              </a:highlight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20AFECE-C428-6ABB-34E5-DB7E43118067}"/>
              </a:ext>
            </a:extLst>
          </p:cNvPr>
          <p:cNvSpPr/>
          <p:nvPr/>
        </p:nvSpPr>
        <p:spPr>
          <a:xfrm>
            <a:off x="5353783" y="5465812"/>
            <a:ext cx="1106307" cy="90075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</a:t>
            </a:r>
          </a:p>
          <a:p>
            <a:pPr algn="ctr"/>
            <a:r>
              <a:rPr lang="en-GB" dirty="0"/>
              <a:t>country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47C6CA7-F2CA-BCFA-87E4-0F9F828C621F}"/>
              </a:ext>
            </a:extLst>
          </p:cNvPr>
          <p:cNvSpPr/>
          <p:nvPr/>
        </p:nvSpPr>
        <p:spPr>
          <a:xfrm>
            <a:off x="3759175" y="5501045"/>
            <a:ext cx="1152318" cy="90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  <a:p>
            <a:pPr algn="ctr"/>
            <a:r>
              <a:rPr lang="en-GB" dirty="0"/>
              <a:t>country 2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84FBA69-82B2-1556-A3A2-28E7E55B680D}"/>
              </a:ext>
            </a:extLst>
          </p:cNvPr>
          <p:cNvCxnSpPr>
            <a:cxnSpLocks/>
          </p:cNvCxnSpPr>
          <p:nvPr/>
        </p:nvCxnSpPr>
        <p:spPr>
          <a:xfrm>
            <a:off x="4922820" y="6034454"/>
            <a:ext cx="43096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010FB496-FECE-8834-3B72-24C81D010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224959" y="3177100"/>
            <a:ext cx="1112223" cy="927564"/>
          </a:xfrm>
          <a:prstGeom prst="rect">
            <a:avLst/>
          </a:prstGeom>
        </p:spPr>
      </p:pic>
      <p:grpSp>
        <p:nvGrpSpPr>
          <p:cNvPr id="2050" name="Group 2049">
            <a:extLst>
              <a:ext uri="{FF2B5EF4-FFF2-40B4-BE49-F238E27FC236}">
                <a16:creationId xmlns:a16="http://schemas.microsoft.com/office/drawing/2014/main" id="{CE3AA019-7A6E-A7D6-F5DB-3589D99DD296}"/>
              </a:ext>
            </a:extLst>
          </p:cNvPr>
          <p:cNvGrpSpPr/>
          <p:nvPr/>
        </p:nvGrpSpPr>
        <p:grpSpPr>
          <a:xfrm rot="2830919">
            <a:off x="4802930" y="330954"/>
            <a:ext cx="3840865" cy="2086750"/>
            <a:chOff x="669030" y="499896"/>
            <a:chExt cx="3840865" cy="2086750"/>
          </a:xfrm>
        </p:grpSpPr>
        <p:pic>
          <p:nvPicPr>
            <p:cNvPr id="2051" name="Picture 2050">
              <a:extLst>
                <a:ext uri="{FF2B5EF4-FFF2-40B4-BE49-F238E27FC236}">
                  <a16:creationId xmlns:a16="http://schemas.microsoft.com/office/drawing/2014/main" id="{CE91B982-473D-4F32-75BF-91909B9E6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D246F0CA-F895-7F77-D784-F928328CF34C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C9848726-0BAE-42DE-C43F-751E493C5B24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33ECCD53-68FC-668C-FA72-02BC3B2CF49D}"/>
                </a:ext>
              </a:extLst>
            </p:cNvPr>
            <p:cNvSpPr/>
            <p:nvPr/>
          </p:nvSpPr>
          <p:spPr>
            <a:xfrm>
              <a:off x="2181849" y="499896"/>
              <a:ext cx="689326" cy="540876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eNB</a:t>
              </a:r>
            </a:p>
            <a:p>
              <a:pPr algn="ctr"/>
              <a:r>
                <a:rPr lang="en-GB" dirty="0"/>
                <a:t>Y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2274EE9C-052B-F435-B451-BE61B5162325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70616C76-6943-0BBC-0ACC-DD21FF18D96B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066" name="Straight Arrow Connector 2065">
            <a:extLst>
              <a:ext uri="{FF2B5EF4-FFF2-40B4-BE49-F238E27FC236}">
                <a16:creationId xmlns:a16="http://schemas.microsoft.com/office/drawing/2014/main" id="{F82FEAC8-233F-24A7-6C33-8AB7A1A29EF9}"/>
              </a:ext>
            </a:extLst>
          </p:cNvPr>
          <p:cNvCxnSpPr>
            <a:cxnSpLocks/>
          </p:cNvCxnSpPr>
          <p:nvPr/>
        </p:nvCxnSpPr>
        <p:spPr>
          <a:xfrm flipH="1" flipV="1">
            <a:off x="7315945" y="1236339"/>
            <a:ext cx="1407903" cy="2219781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4" name="TextBox 2093">
            <a:extLst>
              <a:ext uri="{FF2B5EF4-FFF2-40B4-BE49-F238E27FC236}">
                <a16:creationId xmlns:a16="http://schemas.microsoft.com/office/drawing/2014/main" id="{E36B6BB5-9332-97B5-F193-E03F08BF8131}"/>
              </a:ext>
            </a:extLst>
          </p:cNvPr>
          <p:cNvSpPr txBox="1"/>
          <p:nvPr/>
        </p:nvSpPr>
        <p:spPr>
          <a:xfrm>
            <a:off x="8213429" y="1508976"/>
            <a:ext cx="2559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</a:t>
            </a:r>
            <a:r>
              <a:rPr lang="en-GB" dirty="0" err="1">
                <a:solidFill>
                  <a:srgbClr val="FF0000"/>
                </a:solidFill>
              </a:rPr>
              <a:t>link</a:t>
            </a:r>
            <a:r>
              <a:rPr lang="en-GB" b="1" u="sng" dirty="0" err="1"/>
              <a:t>S</a:t>
            </a:r>
            <a:r>
              <a:rPr lang="en-GB" dirty="0">
                <a:solidFill>
                  <a:srgbClr val="FF0000"/>
                </a:solidFill>
              </a:rPr>
              <a:t> for S1-C and S1-U for eNB Y for 3 </a:t>
            </a:r>
            <a:r>
              <a:rPr lang="en-GB" dirty="0"/>
              <a:t>pools of </a:t>
            </a:r>
            <a:r>
              <a:rPr lang="en-GB" dirty="0">
                <a:solidFill>
                  <a:srgbClr val="FF0000"/>
                </a:solidFill>
              </a:rPr>
              <a:t>MMEs, in countries 1, 2, and 3</a:t>
            </a:r>
          </a:p>
        </p:txBody>
      </p:sp>
      <p:sp>
        <p:nvSpPr>
          <p:cNvPr id="2095" name="Arrow: Left-Right 2094">
            <a:extLst>
              <a:ext uri="{FF2B5EF4-FFF2-40B4-BE49-F238E27FC236}">
                <a16:creationId xmlns:a16="http://schemas.microsoft.com/office/drawing/2014/main" id="{B689E640-60CC-374C-8565-A307127311BD}"/>
              </a:ext>
            </a:extLst>
          </p:cNvPr>
          <p:cNvSpPr/>
          <p:nvPr/>
        </p:nvSpPr>
        <p:spPr>
          <a:xfrm rot="19869003">
            <a:off x="2903914" y="2272747"/>
            <a:ext cx="3693249" cy="381821"/>
          </a:xfrm>
          <a:prstGeom prst="left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6" name="TextBox 2095">
            <a:extLst>
              <a:ext uri="{FF2B5EF4-FFF2-40B4-BE49-F238E27FC236}">
                <a16:creationId xmlns:a16="http://schemas.microsoft.com/office/drawing/2014/main" id="{03DE2E77-3D1F-5572-D001-768573CC2E93}"/>
              </a:ext>
            </a:extLst>
          </p:cNvPr>
          <p:cNvSpPr txBox="1"/>
          <p:nvPr/>
        </p:nvSpPr>
        <p:spPr>
          <a:xfrm>
            <a:off x="3585022" y="1179003"/>
            <a:ext cx="1838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Service link for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of cell c of eNB Y serving country 2</a:t>
            </a:r>
          </a:p>
        </p:txBody>
      </p:sp>
      <p:sp>
        <p:nvSpPr>
          <p:cNvPr id="2097" name="Arrow: Left-Right 2096">
            <a:extLst>
              <a:ext uri="{FF2B5EF4-FFF2-40B4-BE49-F238E27FC236}">
                <a16:creationId xmlns:a16="http://schemas.microsoft.com/office/drawing/2014/main" id="{47480B6C-A649-BF0A-5C3B-A6B685914CE0}"/>
              </a:ext>
            </a:extLst>
          </p:cNvPr>
          <p:cNvSpPr/>
          <p:nvPr/>
        </p:nvSpPr>
        <p:spPr>
          <a:xfrm rot="7743474" flipH="1">
            <a:off x="4358747" y="2420309"/>
            <a:ext cx="2575191" cy="3818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00" name="Rectangle 2099">
            <a:extLst>
              <a:ext uri="{FF2B5EF4-FFF2-40B4-BE49-F238E27FC236}">
                <a16:creationId xmlns:a16="http://schemas.microsoft.com/office/drawing/2014/main" id="{7A573C58-A8B0-9164-F0A2-5BD0F155C237}"/>
              </a:ext>
            </a:extLst>
          </p:cNvPr>
          <p:cNvSpPr/>
          <p:nvPr/>
        </p:nvSpPr>
        <p:spPr>
          <a:xfrm>
            <a:off x="2915890" y="3456120"/>
            <a:ext cx="469710" cy="72560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UE</a:t>
            </a:r>
          </a:p>
        </p:txBody>
      </p:sp>
      <p:cxnSp>
        <p:nvCxnSpPr>
          <p:cNvPr id="2104" name="Straight Connector 2103">
            <a:extLst>
              <a:ext uri="{FF2B5EF4-FFF2-40B4-BE49-F238E27FC236}">
                <a16:creationId xmlns:a16="http://schemas.microsoft.com/office/drawing/2014/main" id="{90FCCBA2-A463-DBF4-0D89-1E0F43B09247}"/>
              </a:ext>
            </a:extLst>
          </p:cNvPr>
          <p:cNvCxnSpPr>
            <a:cxnSpLocks/>
          </p:cNvCxnSpPr>
          <p:nvPr/>
        </p:nvCxnSpPr>
        <p:spPr>
          <a:xfrm flipV="1">
            <a:off x="8482577" y="3914138"/>
            <a:ext cx="200880" cy="2314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8" name="Straight Connector 2107">
            <a:extLst>
              <a:ext uri="{FF2B5EF4-FFF2-40B4-BE49-F238E27FC236}">
                <a16:creationId xmlns:a16="http://schemas.microsoft.com/office/drawing/2014/main" id="{405ACAD8-7318-DAC9-F434-58D96C77494B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9266185" y="4815669"/>
            <a:ext cx="893751" cy="16198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19" name="Group 2118">
            <a:extLst>
              <a:ext uri="{FF2B5EF4-FFF2-40B4-BE49-F238E27FC236}">
                <a16:creationId xmlns:a16="http://schemas.microsoft.com/office/drawing/2014/main" id="{3017C835-F1F0-5EFE-C9AE-4990CF4719A9}"/>
              </a:ext>
            </a:extLst>
          </p:cNvPr>
          <p:cNvGrpSpPr/>
          <p:nvPr/>
        </p:nvGrpSpPr>
        <p:grpSpPr>
          <a:xfrm>
            <a:off x="7748027" y="4094986"/>
            <a:ext cx="1775873" cy="1058626"/>
            <a:chOff x="1422400" y="3834055"/>
            <a:chExt cx="1775873" cy="1159785"/>
          </a:xfrm>
        </p:grpSpPr>
        <p:sp>
          <p:nvSpPr>
            <p:cNvPr id="2067" name="TextBox 2066">
              <a:extLst>
                <a:ext uri="{FF2B5EF4-FFF2-40B4-BE49-F238E27FC236}">
                  <a16:creationId xmlns:a16="http://schemas.microsoft.com/office/drawing/2014/main" id="{10EC7607-7E75-11F0-24D4-065D8BE41180}"/>
                </a:ext>
              </a:extLst>
            </p:cNvPr>
            <p:cNvSpPr txBox="1"/>
            <p:nvPr/>
          </p:nvSpPr>
          <p:spPr>
            <a:xfrm>
              <a:off x="1586970" y="4047719"/>
              <a:ext cx="1611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Private IP network</a:t>
              </a:r>
            </a:p>
          </p:txBody>
        </p:sp>
        <p:sp>
          <p:nvSpPr>
            <p:cNvPr id="2116" name="Thought Bubble: Cloud 2115">
              <a:extLst>
                <a:ext uri="{FF2B5EF4-FFF2-40B4-BE49-F238E27FC236}">
                  <a16:creationId xmlns:a16="http://schemas.microsoft.com/office/drawing/2014/main" id="{B58D57FF-47DE-C95E-3E08-97C33FC2973C}"/>
                </a:ext>
              </a:extLst>
            </p:cNvPr>
            <p:cNvSpPr/>
            <p:nvPr/>
          </p:nvSpPr>
          <p:spPr>
            <a:xfrm>
              <a:off x="1422400" y="3834055"/>
              <a:ext cx="1590177" cy="115978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20" name="Rectangle 2119">
            <a:extLst>
              <a:ext uri="{FF2B5EF4-FFF2-40B4-BE49-F238E27FC236}">
                <a16:creationId xmlns:a16="http://schemas.microsoft.com/office/drawing/2014/main" id="{EC2433F6-A3C2-44DE-6882-6F2A6FA43A0C}"/>
              </a:ext>
            </a:extLst>
          </p:cNvPr>
          <p:cNvSpPr/>
          <p:nvPr/>
        </p:nvSpPr>
        <p:spPr>
          <a:xfrm>
            <a:off x="6229723" y="5193956"/>
            <a:ext cx="230367" cy="271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21" name="Straight Connector 2120">
            <a:extLst>
              <a:ext uri="{FF2B5EF4-FFF2-40B4-BE49-F238E27FC236}">
                <a16:creationId xmlns:a16="http://schemas.microsoft.com/office/drawing/2014/main" id="{F7C9D96A-ED36-23AC-5877-F3ECE7CC7A98}"/>
              </a:ext>
            </a:extLst>
          </p:cNvPr>
          <p:cNvCxnSpPr>
            <a:cxnSpLocks/>
          </p:cNvCxnSpPr>
          <p:nvPr/>
        </p:nvCxnSpPr>
        <p:spPr>
          <a:xfrm flipH="1">
            <a:off x="6229723" y="4962935"/>
            <a:ext cx="1682874" cy="5028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4" name="Straight Connector 2123">
            <a:extLst>
              <a:ext uri="{FF2B5EF4-FFF2-40B4-BE49-F238E27FC236}">
                <a16:creationId xmlns:a16="http://schemas.microsoft.com/office/drawing/2014/main" id="{D523E73D-6551-3DBD-0DF2-0CB52ABDA8EE}"/>
              </a:ext>
            </a:extLst>
          </p:cNvPr>
          <p:cNvCxnSpPr>
            <a:cxnSpLocks/>
          </p:cNvCxnSpPr>
          <p:nvPr/>
        </p:nvCxnSpPr>
        <p:spPr>
          <a:xfrm flipH="1">
            <a:off x="4713787" y="4855322"/>
            <a:ext cx="3034240" cy="6757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7" name="TextBox 2126">
            <a:extLst>
              <a:ext uri="{FF2B5EF4-FFF2-40B4-BE49-F238E27FC236}">
                <a16:creationId xmlns:a16="http://schemas.microsoft.com/office/drawing/2014/main" id="{6A6804B6-18A0-B22F-1317-B7E66646A48A}"/>
              </a:ext>
            </a:extLst>
          </p:cNvPr>
          <p:cNvSpPr txBox="1"/>
          <p:nvPr/>
        </p:nvSpPr>
        <p:spPr>
          <a:xfrm>
            <a:off x="1286035" y="2652722"/>
            <a:ext cx="119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Earth stationary cells</a:t>
            </a:r>
          </a:p>
        </p:txBody>
      </p:sp>
      <p:sp>
        <p:nvSpPr>
          <p:cNvPr id="2128" name="TextBox 2127">
            <a:extLst>
              <a:ext uri="{FF2B5EF4-FFF2-40B4-BE49-F238E27FC236}">
                <a16:creationId xmlns:a16="http://schemas.microsoft.com/office/drawing/2014/main" id="{B4ACC162-AF3E-9AB5-6FED-7EA62FB63D9D}"/>
              </a:ext>
            </a:extLst>
          </p:cNvPr>
          <p:cNvSpPr txBox="1"/>
          <p:nvPr/>
        </p:nvSpPr>
        <p:spPr>
          <a:xfrm>
            <a:off x="2446948" y="4572131"/>
            <a:ext cx="112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Country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8BCE51-8F8A-B08C-06C9-0595031D3241}"/>
              </a:ext>
            </a:extLst>
          </p:cNvPr>
          <p:cNvSpPr txBox="1"/>
          <p:nvPr/>
        </p:nvSpPr>
        <p:spPr>
          <a:xfrm>
            <a:off x="3759175" y="4084120"/>
            <a:ext cx="112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Country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C1B23-3806-FA99-9304-6DF5BA0CC697}"/>
              </a:ext>
            </a:extLst>
          </p:cNvPr>
          <p:cNvSpPr txBox="1"/>
          <p:nvPr/>
        </p:nvSpPr>
        <p:spPr>
          <a:xfrm>
            <a:off x="1266847" y="4016583"/>
            <a:ext cx="1124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Country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7E1B4B-C519-539F-1E03-0E0067537894}"/>
              </a:ext>
            </a:extLst>
          </p:cNvPr>
          <p:cNvSpPr/>
          <p:nvPr/>
        </p:nvSpPr>
        <p:spPr>
          <a:xfrm>
            <a:off x="9322380" y="5934209"/>
            <a:ext cx="1106307" cy="90075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 country 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7D1963-1FEF-EC19-A1D1-62A99BE53A44}"/>
              </a:ext>
            </a:extLst>
          </p:cNvPr>
          <p:cNvSpPr/>
          <p:nvPr/>
        </p:nvSpPr>
        <p:spPr>
          <a:xfrm>
            <a:off x="7753902" y="5953363"/>
            <a:ext cx="1152318" cy="90463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  <a:p>
            <a:pPr algn="ctr"/>
            <a:r>
              <a:rPr lang="en-GB" dirty="0"/>
              <a:t>country 1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AABDF3-FB0D-A03E-730D-9412A6E2CC13}"/>
              </a:ext>
            </a:extLst>
          </p:cNvPr>
          <p:cNvCxnSpPr>
            <a:cxnSpLocks/>
          </p:cNvCxnSpPr>
          <p:nvPr/>
        </p:nvCxnSpPr>
        <p:spPr>
          <a:xfrm>
            <a:off x="8906219" y="6405682"/>
            <a:ext cx="43096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96A3DB53-9DEB-E6B8-2032-DBF59CAEC9FD}"/>
              </a:ext>
            </a:extLst>
          </p:cNvPr>
          <p:cNvSpPr/>
          <p:nvPr/>
        </p:nvSpPr>
        <p:spPr>
          <a:xfrm>
            <a:off x="10396592" y="3392987"/>
            <a:ext cx="1057122" cy="90075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 country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C1FBAB-2855-C670-4D92-C509E6C84368}"/>
              </a:ext>
            </a:extLst>
          </p:cNvPr>
          <p:cNvSpPr/>
          <p:nvPr/>
        </p:nvSpPr>
        <p:spPr>
          <a:xfrm>
            <a:off x="10159936" y="4525331"/>
            <a:ext cx="1139203" cy="90463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 country 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7777915-172A-4A83-19AC-0A508481BDFB}"/>
              </a:ext>
            </a:extLst>
          </p:cNvPr>
          <p:cNvCxnSpPr>
            <a:cxnSpLocks/>
            <a:endCxn id="13" idx="2"/>
          </p:cNvCxnSpPr>
          <p:nvPr/>
        </p:nvCxnSpPr>
        <p:spPr>
          <a:xfrm flipH="1" flipV="1">
            <a:off x="10925153" y="4293740"/>
            <a:ext cx="16407" cy="21357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F362670-D885-5696-F9FD-8AF2432C0CEE}"/>
              </a:ext>
            </a:extLst>
          </p:cNvPr>
          <p:cNvCxnSpPr>
            <a:cxnSpLocks/>
          </p:cNvCxnSpPr>
          <p:nvPr/>
        </p:nvCxnSpPr>
        <p:spPr>
          <a:xfrm flipH="1">
            <a:off x="9202013" y="3976267"/>
            <a:ext cx="1194579" cy="5577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EC6035-ADA1-ADF9-5684-DD5CC1179789}"/>
              </a:ext>
            </a:extLst>
          </p:cNvPr>
          <p:cNvCxnSpPr>
            <a:cxnSpLocks/>
            <a:stCxn id="2116" idx="1"/>
          </p:cNvCxnSpPr>
          <p:nvPr/>
        </p:nvCxnSpPr>
        <p:spPr>
          <a:xfrm flipH="1">
            <a:off x="8154264" y="5152485"/>
            <a:ext cx="388852" cy="7817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52DFB09-7142-68DD-83E2-74BB16407BDB}"/>
              </a:ext>
            </a:extLst>
          </p:cNvPr>
          <p:cNvCxnSpPr>
            <a:cxnSpLocks/>
          </p:cNvCxnSpPr>
          <p:nvPr/>
        </p:nvCxnSpPr>
        <p:spPr>
          <a:xfrm>
            <a:off x="8975996" y="5017994"/>
            <a:ext cx="387383" cy="8981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D0A9C5C-E5E6-57B4-AB7A-440ACB2DEAF7}"/>
              </a:ext>
            </a:extLst>
          </p:cNvPr>
          <p:cNvSpPr txBox="1"/>
          <p:nvPr/>
        </p:nvSpPr>
        <p:spPr>
          <a:xfrm>
            <a:off x="5479476" y="2463657"/>
            <a:ext cx="1763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0070C0"/>
                </a:solidFill>
              </a:rPr>
              <a:t>Service link</a:t>
            </a:r>
          </a:p>
          <a:p>
            <a:pPr algn="r"/>
            <a:r>
              <a:rPr lang="en-GB" dirty="0">
                <a:solidFill>
                  <a:srgbClr val="0070C0"/>
                </a:solidFill>
              </a:rPr>
              <a:t> for </a:t>
            </a:r>
            <a:r>
              <a:rPr lang="en-GB" dirty="0" err="1">
                <a:solidFill>
                  <a:srgbClr val="0070C0"/>
                </a:solidFill>
              </a:rPr>
              <a:t>Uu</a:t>
            </a:r>
            <a:r>
              <a:rPr lang="en-GB" dirty="0">
                <a:solidFill>
                  <a:srgbClr val="0070C0"/>
                </a:solidFill>
              </a:rPr>
              <a:t> of cell d of eNB Y serving country 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502D21-9E81-CBF4-4B2A-7A42DB460302}"/>
              </a:ext>
            </a:extLst>
          </p:cNvPr>
          <p:cNvSpPr/>
          <p:nvPr/>
        </p:nvSpPr>
        <p:spPr>
          <a:xfrm>
            <a:off x="8148983" y="5118508"/>
            <a:ext cx="213030" cy="25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2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8847AD9-67B6-8A5E-FD72-F49610E09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367" y="3695856"/>
            <a:ext cx="1037616" cy="927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82B845F-037D-B051-D02C-1B1942C26DE3}"/>
              </a:ext>
            </a:extLst>
          </p:cNvPr>
          <p:cNvGrpSpPr/>
          <p:nvPr/>
        </p:nvGrpSpPr>
        <p:grpSpPr>
          <a:xfrm>
            <a:off x="3719454" y="3441257"/>
            <a:ext cx="4004139" cy="2319570"/>
            <a:chOff x="1367261" y="2781659"/>
            <a:chExt cx="1957016" cy="1323702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EAADA9A5-61BA-8E28-3A3B-76BD98D3040F}"/>
                </a:ext>
              </a:extLst>
            </p:cNvPr>
            <p:cNvSpPr/>
            <p:nvPr/>
          </p:nvSpPr>
          <p:spPr>
            <a:xfrm>
              <a:off x="1955089" y="3443510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10141753-A4DB-1A40-4D62-8370752DB192}"/>
                </a:ext>
              </a:extLst>
            </p:cNvPr>
            <p:cNvSpPr/>
            <p:nvPr/>
          </p:nvSpPr>
          <p:spPr>
            <a:xfrm>
              <a:off x="1976861" y="2781659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62B3908C-9D44-3AFE-B4CE-937B927FD462}"/>
                </a:ext>
              </a:extLst>
            </p:cNvPr>
            <p:cNvSpPr/>
            <p:nvPr/>
          </p:nvSpPr>
          <p:spPr>
            <a:xfrm>
              <a:off x="1367261" y="3080538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8D2A7037-6715-B6CB-C182-97513A972FC0}"/>
                </a:ext>
              </a:extLst>
            </p:cNvPr>
            <p:cNvSpPr/>
            <p:nvPr/>
          </p:nvSpPr>
          <p:spPr>
            <a:xfrm>
              <a:off x="2557923" y="3137423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D2B99-DA6E-660C-2D69-4E9B776A1856}"/>
                </a:ext>
              </a:extLst>
            </p:cNvPr>
            <p:cNvSpPr/>
            <p:nvPr/>
          </p:nvSpPr>
          <p:spPr>
            <a:xfrm>
              <a:off x="1393386" y="3080538"/>
              <a:ext cx="748348" cy="6618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A20AFECE-C428-6ABB-34E5-DB7E43118067}"/>
              </a:ext>
            </a:extLst>
          </p:cNvPr>
          <p:cNvSpPr/>
          <p:nvPr/>
        </p:nvSpPr>
        <p:spPr>
          <a:xfrm>
            <a:off x="9715916" y="5814789"/>
            <a:ext cx="900753" cy="90075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47C6CA7-F2CA-BCFA-87E4-0F9F828C621F}"/>
              </a:ext>
            </a:extLst>
          </p:cNvPr>
          <p:cNvSpPr/>
          <p:nvPr/>
        </p:nvSpPr>
        <p:spPr>
          <a:xfrm>
            <a:off x="8372872" y="5850022"/>
            <a:ext cx="900753" cy="90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84FBA69-82B2-1556-A3A2-28E7E55B680D}"/>
              </a:ext>
            </a:extLst>
          </p:cNvPr>
          <p:cNvCxnSpPr>
            <a:cxnSpLocks/>
          </p:cNvCxnSpPr>
          <p:nvPr/>
        </p:nvCxnSpPr>
        <p:spPr>
          <a:xfrm>
            <a:off x="9284953" y="6383431"/>
            <a:ext cx="43096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010FB496-FECE-8834-3B72-24C81D010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99052" y="3708832"/>
            <a:ext cx="1112223" cy="927564"/>
          </a:xfrm>
          <a:prstGeom prst="rect">
            <a:avLst/>
          </a:prstGeom>
        </p:spPr>
      </p:pic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CFE677BB-BEE4-6EC7-C8B0-0376A2E18B66}"/>
              </a:ext>
            </a:extLst>
          </p:cNvPr>
          <p:cNvGrpSpPr/>
          <p:nvPr/>
        </p:nvGrpSpPr>
        <p:grpSpPr>
          <a:xfrm rot="19961421">
            <a:off x="1173723" y="459753"/>
            <a:ext cx="3840865" cy="2086750"/>
            <a:chOff x="669030" y="499896"/>
            <a:chExt cx="3840865" cy="208675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A152772-6FA2-44B0-0122-906C51264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51015E1-57D3-D7DF-A496-94B042F7CFD9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634D626-D1A3-4FC5-1B22-8C740A1C2331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93081AD-9CDA-15FE-6CFC-37CC3462A9F7}"/>
                </a:ext>
              </a:extLst>
            </p:cNvPr>
            <p:cNvSpPr/>
            <p:nvPr/>
          </p:nvSpPr>
          <p:spPr>
            <a:xfrm>
              <a:off x="2181849" y="499896"/>
              <a:ext cx="689326" cy="5408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eNB</a:t>
              </a:r>
            </a:p>
            <a:p>
              <a:pPr algn="ctr"/>
              <a:r>
                <a:rPr lang="en-GB" dirty="0"/>
                <a:t>X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A51EC36-BD6A-02EC-6DD4-97A8769E73FC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140A5485-13F1-780F-5413-BE041F4E8C0D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50" name="Group 2049">
            <a:extLst>
              <a:ext uri="{FF2B5EF4-FFF2-40B4-BE49-F238E27FC236}">
                <a16:creationId xmlns:a16="http://schemas.microsoft.com/office/drawing/2014/main" id="{CE3AA019-7A6E-A7D6-F5DB-3589D99DD296}"/>
              </a:ext>
            </a:extLst>
          </p:cNvPr>
          <p:cNvGrpSpPr/>
          <p:nvPr/>
        </p:nvGrpSpPr>
        <p:grpSpPr>
          <a:xfrm rot="2830919">
            <a:off x="7462041" y="746148"/>
            <a:ext cx="3840865" cy="2086750"/>
            <a:chOff x="669030" y="499896"/>
            <a:chExt cx="3840865" cy="2086750"/>
          </a:xfrm>
        </p:grpSpPr>
        <p:pic>
          <p:nvPicPr>
            <p:cNvPr id="2051" name="Picture 2050">
              <a:extLst>
                <a:ext uri="{FF2B5EF4-FFF2-40B4-BE49-F238E27FC236}">
                  <a16:creationId xmlns:a16="http://schemas.microsoft.com/office/drawing/2014/main" id="{CE91B982-473D-4F32-75BF-91909B9E6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D246F0CA-F895-7F77-D784-F928328CF34C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C9848726-0BAE-42DE-C43F-751E493C5B24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33ECCD53-68FC-668C-FA72-02BC3B2CF49D}"/>
                </a:ext>
              </a:extLst>
            </p:cNvPr>
            <p:cNvSpPr/>
            <p:nvPr/>
          </p:nvSpPr>
          <p:spPr>
            <a:xfrm>
              <a:off x="2181849" y="499896"/>
              <a:ext cx="689326" cy="5408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eNB</a:t>
              </a:r>
            </a:p>
            <a:p>
              <a:pPr algn="ctr"/>
              <a:r>
                <a:rPr lang="en-GB" dirty="0"/>
                <a:t>Y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2274EE9C-052B-F435-B451-BE61B5162325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70616C76-6943-0BBC-0ACC-DD21FF18D96B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80" name="Freeform: Shape 2079">
            <a:extLst>
              <a:ext uri="{FF2B5EF4-FFF2-40B4-BE49-F238E27FC236}">
                <a16:creationId xmlns:a16="http://schemas.microsoft.com/office/drawing/2014/main" id="{2AA36773-D841-18BF-1F3A-51ABA7CED467}"/>
              </a:ext>
            </a:extLst>
          </p:cNvPr>
          <p:cNvSpPr/>
          <p:nvPr/>
        </p:nvSpPr>
        <p:spPr>
          <a:xfrm>
            <a:off x="5970954" y="489536"/>
            <a:ext cx="2901522" cy="370156"/>
          </a:xfrm>
          <a:custGeom>
            <a:avLst/>
            <a:gdLst>
              <a:gd name="connsiteX0" fmla="*/ 2430584 w 2430584"/>
              <a:gd name="connsiteY0" fmla="*/ 370156 h 370156"/>
              <a:gd name="connsiteX1" fmla="*/ 1039446 w 2430584"/>
              <a:gd name="connsiteY1" fmla="*/ 2833 h 370156"/>
              <a:gd name="connsiteX2" fmla="*/ 0 w 2430584"/>
              <a:gd name="connsiteY2" fmla="*/ 190402 h 370156"/>
              <a:gd name="connsiteX3" fmla="*/ 0 w 2430584"/>
              <a:gd name="connsiteY3" fmla="*/ 190402 h 3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584" h="370156">
                <a:moveTo>
                  <a:pt x="2430584" y="370156"/>
                </a:moveTo>
                <a:cubicBezTo>
                  <a:pt x="1937563" y="201474"/>
                  <a:pt x="1444543" y="32792"/>
                  <a:pt x="1039446" y="2833"/>
                </a:cubicBezTo>
                <a:cubicBezTo>
                  <a:pt x="634349" y="-27126"/>
                  <a:pt x="0" y="190402"/>
                  <a:pt x="0" y="190402"/>
                </a:cubicBezTo>
                <a:lnTo>
                  <a:pt x="0" y="190402"/>
                </a:lnTo>
              </a:path>
            </a:pathLst>
          </a:custGeom>
          <a:noFill/>
          <a:ln w="3175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1" name="Freeform: Shape 2080">
            <a:extLst>
              <a:ext uri="{FF2B5EF4-FFF2-40B4-BE49-F238E27FC236}">
                <a16:creationId xmlns:a16="http://schemas.microsoft.com/office/drawing/2014/main" id="{7117F507-813E-B74B-A2FA-3F44F806A859}"/>
              </a:ext>
            </a:extLst>
          </p:cNvPr>
          <p:cNvSpPr/>
          <p:nvPr/>
        </p:nvSpPr>
        <p:spPr>
          <a:xfrm rot="19104170">
            <a:off x="443053" y="1252211"/>
            <a:ext cx="1998556" cy="370156"/>
          </a:xfrm>
          <a:custGeom>
            <a:avLst/>
            <a:gdLst>
              <a:gd name="connsiteX0" fmla="*/ 2430584 w 2430584"/>
              <a:gd name="connsiteY0" fmla="*/ 370156 h 370156"/>
              <a:gd name="connsiteX1" fmla="*/ 1039446 w 2430584"/>
              <a:gd name="connsiteY1" fmla="*/ 2833 h 370156"/>
              <a:gd name="connsiteX2" fmla="*/ 0 w 2430584"/>
              <a:gd name="connsiteY2" fmla="*/ 190402 h 370156"/>
              <a:gd name="connsiteX3" fmla="*/ 0 w 2430584"/>
              <a:gd name="connsiteY3" fmla="*/ 190402 h 3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584" h="370156">
                <a:moveTo>
                  <a:pt x="2430584" y="370156"/>
                </a:moveTo>
                <a:cubicBezTo>
                  <a:pt x="1937563" y="201474"/>
                  <a:pt x="1444543" y="32792"/>
                  <a:pt x="1039446" y="2833"/>
                </a:cubicBezTo>
                <a:cubicBezTo>
                  <a:pt x="634349" y="-27126"/>
                  <a:pt x="0" y="190402"/>
                  <a:pt x="0" y="190402"/>
                </a:cubicBezTo>
                <a:lnTo>
                  <a:pt x="0" y="190402"/>
                </a:lnTo>
              </a:path>
            </a:pathLst>
          </a:custGeom>
          <a:noFill/>
          <a:ln w="3175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2" name="TextBox 2081">
            <a:extLst>
              <a:ext uri="{FF2B5EF4-FFF2-40B4-BE49-F238E27FC236}">
                <a16:creationId xmlns:a16="http://schemas.microsoft.com/office/drawing/2014/main" id="{6396149E-ED6D-9B1E-EDCE-5156A0DC9413}"/>
              </a:ext>
            </a:extLst>
          </p:cNvPr>
          <p:cNvSpPr txBox="1"/>
          <p:nvPr/>
        </p:nvSpPr>
        <p:spPr>
          <a:xfrm>
            <a:off x="3838345" y="515427"/>
            <a:ext cx="1744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link for S1-C and S1-U for eNB X</a:t>
            </a:r>
          </a:p>
        </p:txBody>
      </p:sp>
      <p:sp>
        <p:nvSpPr>
          <p:cNvPr id="2083" name="TextBox 2082">
            <a:extLst>
              <a:ext uri="{FF2B5EF4-FFF2-40B4-BE49-F238E27FC236}">
                <a16:creationId xmlns:a16="http://schemas.microsoft.com/office/drawing/2014/main" id="{F77207CE-829E-997D-F790-9317CAD61A7C}"/>
              </a:ext>
            </a:extLst>
          </p:cNvPr>
          <p:cNvSpPr txBox="1"/>
          <p:nvPr/>
        </p:nvSpPr>
        <p:spPr>
          <a:xfrm>
            <a:off x="10385094" y="337568"/>
            <a:ext cx="1611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eNB Y rising above Western horizon</a:t>
            </a:r>
          </a:p>
        </p:txBody>
      </p:sp>
      <p:sp>
        <p:nvSpPr>
          <p:cNvPr id="2084" name="TextBox 2083">
            <a:extLst>
              <a:ext uri="{FF2B5EF4-FFF2-40B4-BE49-F238E27FC236}">
                <a16:creationId xmlns:a16="http://schemas.microsoft.com/office/drawing/2014/main" id="{756AA2DC-5788-45D4-609E-2D242235576C}"/>
              </a:ext>
            </a:extLst>
          </p:cNvPr>
          <p:cNvSpPr txBox="1"/>
          <p:nvPr/>
        </p:nvSpPr>
        <p:spPr>
          <a:xfrm>
            <a:off x="97501" y="458212"/>
            <a:ext cx="1611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eNB X setting towards Eastern horizon</a:t>
            </a:r>
          </a:p>
        </p:txBody>
      </p:sp>
      <p:cxnSp>
        <p:nvCxnSpPr>
          <p:cNvPr id="2066" name="Straight Arrow Connector 2065">
            <a:extLst>
              <a:ext uri="{FF2B5EF4-FFF2-40B4-BE49-F238E27FC236}">
                <a16:creationId xmlns:a16="http://schemas.microsoft.com/office/drawing/2014/main" id="{F82FEAC8-233F-24A7-6C33-8AB7A1A29EF9}"/>
              </a:ext>
            </a:extLst>
          </p:cNvPr>
          <p:cNvCxnSpPr>
            <a:cxnSpLocks/>
          </p:cNvCxnSpPr>
          <p:nvPr/>
        </p:nvCxnSpPr>
        <p:spPr>
          <a:xfrm flipV="1">
            <a:off x="9842538" y="1528835"/>
            <a:ext cx="139662" cy="2492314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7" name="Straight Arrow Connector 2086">
            <a:extLst>
              <a:ext uri="{FF2B5EF4-FFF2-40B4-BE49-F238E27FC236}">
                <a16:creationId xmlns:a16="http://schemas.microsoft.com/office/drawing/2014/main" id="{F2CA9990-484E-4F8C-641E-01A8C41659F2}"/>
              </a:ext>
            </a:extLst>
          </p:cNvPr>
          <p:cNvCxnSpPr>
            <a:cxnSpLocks/>
          </p:cNvCxnSpPr>
          <p:nvPr/>
        </p:nvCxnSpPr>
        <p:spPr>
          <a:xfrm flipH="1" flipV="1">
            <a:off x="3048545" y="930439"/>
            <a:ext cx="5666013" cy="3025434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4" name="TextBox 2093">
            <a:extLst>
              <a:ext uri="{FF2B5EF4-FFF2-40B4-BE49-F238E27FC236}">
                <a16:creationId xmlns:a16="http://schemas.microsoft.com/office/drawing/2014/main" id="{E36B6BB5-9332-97B5-F193-E03F08BF8131}"/>
              </a:ext>
            </a:extLst>
          </p:cNvPr>
          <p:cNvSpPr txBox="1"/>
          <p:nvPr/>
        </p:nvSpPr>
        <p:spPr>
          <a:xfrm>
            <a:off x="9906650" y="2616793"/>
            <a:ext cx="1744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link for S1-C and S1-U for eNB Y</a:t>
            </a:r>
          </a:p>
        </p:txBody>
      </p:sp>
      <p:sp>
        <p:nvSpPr>
          <p:cNvPr id="2095" name="Arrow: Left-Right 2094">
            <a:extLst>
              <a:ext uri="{FF2B5EF4-FFF2-40B4-BE49-F238E27FC236}">
                <a16:creationId xmlns:a16="http://schemas.microsoft.com/office/drawing/2014/main" id="{B689E640-60CC-374C-8565-A307127311BD}"/>
              </a:ext>
            </a:extLst>
          </p:cNvPr>
          <p:cNvSpPr/>
          <p:nvPr/>
        </p:nvSpPr>
        <p:spPr>
          <a:xfrm rot="19869003">
            <a:off x="5546667" y="2655172"/>
            <a:ext cx="3693249" cy="3818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6" name="TextBox 2095">
            <a:extLst>
              <a:ext uri="{FF2B5EF4-FFF2-40B4-BE49-F238E27FC236}">
                <a16:creationId xmlns:a16="http://schemas.microsoft.com/office/drawing/2014/main" id="{03DE2E77-3D1F-5572-D001-768573CC2E93}"/>
              </a:ext>
            </a:extLst>
          </p:cNvPr>
          <p:cNvSpPr txBox="1"/>
          <p:nvPr/>
        </p:nvSpPr>
        <p:spPr>
          <a:xfrm>
            <a:off x="6653492" y="1746582"/>
            <a:ext cx="14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Service link for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cell </a:t>
            </a:r>
            <a:r>
              <a:rPr lang="en-GB" dirty="0"/>
              <a:t>c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eNB </a:t>
            </a:r>
            <a:r>
              <a:rPr lang="en-GB" dirty="0"/>
              <a:t>Y</a:t>
            </a:r>
          </a:p>
        </p:txBody>
      </p:sp>
      <p:sp>
        <p:nvSpPr>
          <p:cNvPr id="2097" name="Arrow: Left-Right 2096">
            <a:extLst>
              <a:ext uri="{FF2B5EF4-FFF2-40B4-BE49-F238E27FC236}">
                <a16:creationId xmlns:a16="http://schemas.microsoft.com/office/drawing/2014/main" id="{47480B6C-A649-BF0A-5C3B-A6B685914CE0}"/>
              </a:ext>
            </a:extLst>
          </p:cNvPr>
          <p:cNvSpPr/>
          <p:nvPr/>
        </p:nvSpPr>
        <p:spPr>
          <a:xfrm rot="2438415">
            <a:off x="2676855" y="2609324"/>
            <a:ext cx="3324648" cy="3818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9" name="TextBox 2098">
            <a:extLst>
              <a:ext uri="{FF2B5EF4-FFF2-40B4-BE49-F238E27FC236}">
                <a16:creationId xmlns:a16="http://schemas.microsoft.com/office/drawing/2014/main" id="{79E23046-FEEA-48D3-6EF6-355FE1643CD6}"/>
              </a:ext>
            </a:extLst>
          </p:cNvPr>
          <p:cNvSpPr txBox="1"/>
          <p:nvPr/>
        </p:nvSpPr>
        <p:spPr>
          <a:xfrm>
            <a:off x="2658522" y="2390659"/>
            <a:ext cx="14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Service link for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cell </a:t>
            </a:r>
            <a:r>
              <a:rPr lang="en-GB" dirty="0"/>
              <a:t>a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of eNB </a:t>
            </a:r>
            <a:r>
              <a:rPr lang="en-GB" dirty="0"/>
              <a:t>X</a:t>
            </a:r>
          </a:p>
        </p:txBody>
      </p:sp>
      <p:sp>
        <p:nvSpPr>
          <p:cNvPr id="2100" name="Rectangle 2099">
            <a:extLst>
              <a:ext uri="{FF2B5EF4-FFF2-40B4-BE49-F238E27FC236}">
                <a16:creationId xmlns:a16="http://schemas.microsoft.com/office/drawing/2014/main" id="{7A573C58-A8B0-9164-F0A2-5BD0F155C237}"/>
              </a:ext>
            </a:extLst>
          </p:cNvPr>
          <p:cNvSpPr/>
          <p:nvPr/>
        </p:nvSpPr>
        <p:spPr>
          <a:xfrm>
            <a:off x="5558643" y="3838545"/>
            <a:ext cx="469710" cy="72560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UE</a:t>
            </a:r>
          </a:p>
        </p:txBody>
      </p:sp>
      <p:cxnSp>
        <p:nvCxnSpPr>
          <p:cNvPr id="2104" name="Straight Connector 2103">
            <a:extLst>
              <a:ext uri="{FF2B5EF4-FFF2-40B4-BE49-F238E27FC236}">
                <a16:creationId xmlns:a16="http://schemas.microsoft.com/office/drawing/2014/main" id="{90FCCBA2-A463-DBF4-0D89-1E0F43B09247}"/>
              </a:ext>
            </a:extLst>
          </p:cNvPr>
          <p:cNvCxnSpPr>
            <a:cxnSpLocks/>
          </p:cNvCxnSpPr>
          <p:nvPr/>
        </p:nvCxnSpPr>
        <p:spPr>
          <a:xfrm flipV="1">
            <a:off x="9273625" y="4426136"/>
            <a:ext cx="200880" cy="2314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8" name="Straight Connector 2107">
            <a:extLst>
              <a:ext uri="{FF2B5EF4-FFF2-40B4-BE49-F238E27FC236}">
                <a16:creationId xmlns:a16="http://schemas.microsoft.com/office/drawing/2014/main" id="{405ACAD8-7318-DAC9-F434-58D96C77494B}"/>
              </a:ext>
            </a:extLst>
          </p:cNvPr>
          <p:cNvCxnSpPr>
            <a:cxnSpLocks/>
          </p:cNvCxnSpPr>
          <p:nvPr/>
        </p:nvCxnSpPr>
        <p:spPr>
          <a:xfrm flipH="1" flipV="1">
            <a:off x="8872476" y="4410347"/>
            <a:ext cx="412477" cy="2408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19" name="Group 2118">
            <a:extLst>
              <a:ext uri="{FF2B5EF4-FFF2-40B4-BE49-F238E27FC236}">
                <a16:creationId xmlns:a16="http://schemas.microsoft.com/office/drawing/2014/main" id="{3017C835-F1F0-5EFE-C9AE-4990CF4719A9}"/>
              </a:ext>
            </a:extLst>
          </p:cNvPr>
          <p:cNvGrpSpPr/>
          <p:nvPr/>
        </p:nvGrpSpPr>
        <p:grpSpPr>
          <a:xfrm>
            <a:off x="8452892" y="4554374"/>
            <a:ext cx="1775873" cy="1058626"/>
            <a:chOff x="1422400" y="3834055"/>
            <a:chExt cx="1775873" cy="1159785"/>
          </a:xfrm>
        </p:grpSpPr>
        <p:sp>
          <p:nvSpPr>
            <p:cNvPr id="2067" name="TextBox 2066">
              <a:extLst>
                <a:ext uri="{FF2B5EF4-FFF2-40B4-BE49-F238E27FC236}">
                  <a16:creationId xmlns:a16="http://schemas.microsoft.com/office/drawing/2014/main" id="{10EC7607-7E75-11F0-24D4-065D8BE41180}"/>
                </a:ext>
              </a:extLst>
            </p:cNvPr>
            <p:cNvSpPr txBox="1"/>
            <p:nvPr/>
          </p:nvSpPr>
          <p:spPr>
            <a:xfrm>
              <a:off x="1586970" y="4047719"/>
              <a:ext cx="1611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Private IP network</a:t>
              </a:r>
            </a:p>
          </p:txBody>
        </p:sp>
        <p:sp>
          <p:nvSpPr>
            <p:cNvPr id="2116" name="Thought Bubble: Cloud 2115">
              <a:extLst>
                <a:ext uri="{FF2B5EF4-FFF2-40B4-BE49-F238E27FC236}">
                  <a16:creationId xmlns:a16="http://schemas.microsoft.com/office/drawing/2014/main" id="{B58D57FF-47DE-C95E-3E08-97C33FC2973C}"/>
                </a:ext>
              </a:extLst>
            </p:cNvPr>
            <p:cNvSpPr/>
            <p:nvPr/>
          </p:nvSpPr>
          <p:spPr>
            <a:xfrm>
              <a:off x="1422400" y="3834055"/>
              <a:ext cx="1590177" cy="115978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20" name="Rectangle 2119">
            <a:extLst>
              <a:ext uri="{FF2B5EF4-FFF2-40B4-BE49-F238E27FC236}">
                <a16:creationId xmlns:a16="http://schemas.microsoft.com/office/drawing/2014/main" id="{EC2433F6-A3C2-44DE-6882-6F2A6FA43A0C}"/>
              </a:ext>
            </a:extLst>
          </p:cNvPr>
          <p:cNvSpPr/>
          <p:nvPr/>
        </p:nvSpPr>
        <p:spPr>
          <a:xfrm>
            <a:off x="8872476" y="5576381"/>
            <a:ext cx="230367" cy="271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21" name="Straight Connector 2120">
            <a:extLst>
              <a:ext uri="{FF2B5EF4-FFF2-40B4-BE49-F238E27FC236}">
                <a16:creationId xmlns:a16="http://schemas.microsoft.com/office/drawing/2014/main" id="{F7C9D96A-ED36-23AC-5877-F3ECE7CC7A98}"/>
              </a:ext>
            </a:extLst>
          </p:cNvPr>
          <p:cNvCxnSpPr>
            <a:cxnSpLocks/>
          </p:cNvCxnSpPr>
          <p:nvPr/>
        </p:nvCxnSpPr>
        <p:spPr>
          <a:xfrm flipH="1">
            <a:off x="8872476" y="5576381"/>
            <a:ext cx="130607" cy="271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4" name="Straight Connector 2123">
            <a:extLst>
              <a:ext uri="{FF2B5EF4-FFF2-40B4-BE49-F238E27FC236}">
                <a16:creationId xmlns:a16="http://schemas.microsoft.com/office/drawing/2014/main" id="{D523E73D-6551-3DBD-0DF2-0CB52ABDA8EE}"/>
              </a:ext>
            </a:extLst>
          </p:cNvPr>
          <p:cNvCxnSpPr>
            <a:cxnSpLocks/>
          </p:cNvCxnSpPr>
          <p:nvPr/>
        </p:nvCxnSpPr>
        <p:spPr>
          <a:xfrm>
            <a:off x="9474021" y="5496753"/>
            <a:ext cx="368517" cy="3148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7" name="TextBox 2126">
            <a:extLst>
              <a:ext uri="{FF2B5EF4-FFF2-40B4-BE49-F238E27FC236}">
                <a16:creationId xmlns:a16="http://schemas.microsoft.com/office/drawing/2014/main" id="{6A6804B6-18A0-B22F-1317-B7E66646A48A}"/>
              </a:ext>
            </a:extLst>
          </p:cNvPr>
          <p:cNvSpPr txBox="1"/>
          <p:nvPr/>
        </p:nvSpPr>
        <p:spPr>
          <a:xfrm>
            <a:off x="5143364" y="4686931"/>
            <a:ext cx="119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Earth stationary cells</a:t>
            </a:r>
          </a:p>
        </p:txBody>
      </p:sp>
      <p:sp>
        <p:nvSpPr>
          <p:cNvPr id="2128" name="TextBox 2127">
            <a:extLst>
              <a:ext uri="{FF2B5EF4-FFF2-40B4-BE49-F238E27FC236}">
                <a16:creationId xmlns:a16="http://schemas.microsoft.com/office/drawing/2014/main" id="{B4ACC162-AF3E-9AB5-6FED-7EA62FB63D9D}"/>
              </a:ext>
            </a:extLst>
          </p:cNvPr>
          <p:cNvSpPr txBox="1"/>
          <p:nvPr/>
        </p:nvSpPr>
        <p:spPr>
          <a:xfrm>
            <a:off x="1345285" y="3943756"/>
            <a:ext cx="2086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UE receives cells X-a and Y-c, e.g. as if its on the border of 2 cells.</a:t>
            </a:r>
          </a:p>
        </p:txBody>
      </p:sp>
      <p:cxnSp>
        <p:nvCxnSpPr>
          <p:cNvPr id="2130" name="Straight Arrow Connector 2129">
            <a:extLst>
              <a:ext uri="{FF2B5EF4-FFF2-40B4-BE49-F238E27FC236}">
                <a16:creationId xmlns:a16="http://schemas.microsoft.com/office/drawing/2014/main" id="{23ACADD6-357F-A8A6-63A4-300D88410191}"/>
              </a:ext>
            </a:extLst>
          </p:cNvPr>
          <p:cNvCxnSpPr>
            <a:cxnSpLocks/>
          </p:cNvCxnSpPr>
          <p:nvPr/>
        </p:nvCxnSpPr>
        <p:spPr>
          <a:xfrm flipV="1">
            <a:off x="3283070" y="4228582"/>
            <a:ext cx="2229513" cy="324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790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8847AD9-67B6-8A5E-FD72-F49610E09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9221" y="3773205"/>
            <a:ext cx="706600" cy="927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82B845F-037D-B051-D02C-1B1942C26DE3}"/>
              </a:ext>
            </a:extLst>
          </p:cNvPr>
          <p:cNvGrpSpPr/>
          <p:nvPr/>
        </p:nvGrpSpPr>
        <p:grpSpPr>
          <a:xfrm>
            <a:off x="3719454" y="3441257"/>
            <a:ext cx="4004139" cy="2319570"/>
            <a:chOff x="1367261" y="2781659"/>
            <a:chExt cx="1957016" cy="1323702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EAADA9A5-61BA-8E28-3A3B-76BD98D3040F}"/>
                </a:ext>
              </a:extLst>
            </p:cNvPr>
            <p:cNvSpPr/>
            <p:nvPr/>
          </p:nvSpPr>
          <p:spPr>
            <a:xfrm>
              <a:off x="1955089" y="3443510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10141753-A4DB-1A40-4D62-8370752DB192}"/>
                </a:ext>
              </a:extLst>
            </p:cNvPr>
            <p:cNvSpPr/>
            <p:nvPr/>
          </p:nvSpPr>
          <p:spPr>
            <a:xfrm>
              <a:off x="1976861" y="2781659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62B3908C-9D44-3AFE-B4CE-937B927FD462}"/>
                </a:ext>
              </a:extLst>
            </p:cNvPr>
            <p:cNvSpPr/>
            <p:nvPr/>
          </p:nvSpPr>
          <p:spPr>
            <a:xfrm>
              <a:off x="1367261" y="3080538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8D2A7037-6715-B6CB-C182-97513A972FC0}"/>
                </a:ext>
              </a:extLst>
            </p:cNvPr>
            <p:cNvSpPr/>
            <p:nvPr/>
          </p:nvSpPr>
          <p:spPr>
            <a:xfrm>
              <a:off x="2557923" y="3137423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D2B99-DA6E-660C-2D69-4E9B776A1856}"/>
                </a:ext>
              </a:extLst>
            </p:cNvPr>
            <p:cNvSpPr/>
            <p:nvPr/>
          </p:nvSpPr>
          <p:spPr>
            <a:xfrm>
              <a:off x="1393386" y="3080538"/>
              <a:ext cx="748348" cy="6618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010FB496-FECE-8834-3B72-24C81D010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2726" y="3730718"/>
            <a:ext cx="815700" cy="927564"/>
          </a:xfrm>
          <a:prstGeom prst="rect">
            <a:avLst/>
          </a:prstGeom>
        </p:spPr>
      </p:pic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CFE677BB-BEE4-6EC7-C8B0-0376A2E18B66}"/>
              </a:ext>
            </a:extLst>
          </p:cNvPr>
          <p:cNvGrpSpPr/>
          <p:nvPr/>
        </p:nvGrpSpPr>
        <p:grpSpPr>
          <a:xfrm>
            <a:off x="3781494" y="259622"/>
            <a:ext cx="3840865" cy="2151282"/>
            <a:chOff x="669030" y="435364"/>
            <a:chExt cx="3840865" cy="2151282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A152772-6FA2-44B0-0122-906C51264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51015E1-57D3-D7DF-A496-94B042F7CFD9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634D626-D1A3-4FC5-1B22-8C740A1C2331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93081AD-9CDA-15FE-6CFC-37CC3462A9F7}"/>
                </a:ext>
              </a:extLst>
            </p:cNvPr>
            <p:cNvSpPr/>
            <p:nvPr/>
          </p:nvSpPr>
          <p:spPr>
            <a:xfrm>
              <a:off x="1904611" y="435364"/>
              <a:ext cx="1195855" cy="54087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>
                  <a:solidFill>
                    <a:schemeClr val="tx1"/>
                  </a:solidFill>
                </a:rPr>
                <a:t>eNBs</a:t>
              </a:r>
              <a:endParaRPr lang="en-GB" dirty="0">
                <a:solidFill>
                  <a:schemeClr val="tx1"/>
                </a:solidFill>
              </a:endParaRPr>
            </a:p>
            <a:p>
              <a:pPr algn="ctr"/>
              <a:r>
                <a:rPr lang="en-GB" dirty="0">
                  <a:solidFill>
                    <a:schemeClr val="tx1"/>
                  </a:solidFill>
                </a:rPr>
                <a:t>X1 and Z2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A51EC36-BD6A-02EC-6DD4-97A8769E73FC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140A5485-13F1-780F-5413-BE041F4E8C0D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80" name="Freeform: Shape 2079">
            <a:extLst>
              <a:ext uri="{FF2B5EF4-FFF2-40B4-BE49-F238E27FC236}">
                <a16:creationId xmlns:a16="http://schemas.microsoft.com/office/drawing/2014/main" id="{2AA36773-D841-18BF-1F3A-51ABA7CED467}"/>
              </a:ext>
            </a:extLst>
          </p:cNvPr>
          <p:cNvSpPr/>
          <p:nvPr/>
        </p:nvSpPr>
        <p:spPr>
          <a:xfrm>
            <a:off x="4025621" y="118448"/>
            <a:ext cx="2901522" cy="370156"/>
          </a:xfrm>
          <a:custGeom>
            <a:avLst/>
            <a:gdLst>
              <a:gd name="connsiteX0" fmla="*/ 2430584 w 2430584"/>
              <a:gd name="connsiteY0" fmla="*/ 370156 h 370156"/>
              <a:gd name="connsiteX1" fmla="*/ 1039446 w 2430584"/>
              <a:gd name="connsiteY1" fmla="*/ 2833 h 370156"/>
              <a:gd name="connsiteX2" fmla="*/ 0 w 2430584"/>
              <a:gd name="connsiteY2" fmla="*/ 190402 h 370156"/>
              <a:gd name="connsiteX3" fmla="*/ 0 w 2430584"/>
              <a:gd name="connsiteY3" fmla="*/ 190402 h 3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584" h="370156">
                <a:moveTo>
                  <a:pt x="2430584" y="370156"/>
                </a:moveTo>
                <a:cubicBezTo>
                  <a:pt x="1937563" y="201474"/>
                  <a:pt x="1444543" y="32792"/>
                  <a:pt x="1039446" y="2833"/>
                </a:cubicBezTo>
                <a:cubicBezTo>
                  <a:pt x="634349" y="-27126"/>
                  <a:pt x="0" y="190402"/>
                  <a:pt x="0" y="190402"/>
                </a:cubicBezTo>
                <a:lnTo>
                  <a:pt x="0" y="190402"/>
                </a:lnTo>
              </a:path>
            </a:pathLst>
          </a:custGeom>
          <a:noFill/>
          <a:ln w="3175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2" name="TextBox 2081">
            <a:extLst>
              <a:ext uri="{FF2B5EF4-FFF2-40B4-BE49-F238E27FC236}">
                <a16:creationId xmlns:a16="http://schemas.microsoft.com/office/drawing/2014/main" id="{6396149E-ED6D-9B1E-EDCE-5156A0DC9413}"/>
              </a:ext>
            </a:extLst>
          </p:cNvPr>
          <p:cNvSpPr txBox="1"/>
          <p:nvPr/>
        </p:nvSpPr>
        <p:spPr>
          <a:xfrm>
            <a:off x="729584" y="1559357"/>
            <a:ext cx="17443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link for S1-C and S1-U for eNB Z2 established at time T</a:t>
            </a:r>
          </a:p>
        </p:txBody>
      </p:sp>
      <p:cxnSp>
        <p:nvCxnSpPr>
          <p:cNvPr id="2066" name="Straight Arrow Connector 2065">
            <a:extLst>
              <a:ext uri="{FF2B5EF4-FFF2-40B4-BE49-F238E27FC236}">
                <a16:creationId xmlns:a16="http://schemas.microsoft.com/office/drawing/2014/main" id="{F82FEAC8-233F-24A7-6C33-8AB7A1A29EF9}"/>
              </a:ext>
            </a:extLst>
          </p:cNvPr>
          <p:cNvCxnSpPr>
            <a:cxnSpLocks/>
          </p:cNvCxnSpPr>
          <p:nvPr/>
        </p:nvCxnSpPr>
        <p:spPr>
          <a:xfrm flipH="1" flipV="1">
            <a:off x="6022146" y="944225"/>
            <a:ext cx="3820392" cy="3076924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7" name="Straight Arrow Connector 2086">
            <a:extLst>
              <a:ext uri="{FF2B5EF4-FFF2-40B4-BE49-F238E27FC236}">
                <a16:creationId xmlns:a16="http://schemas.microsoft.com/office/drawing/2014/main" id="{F2CA9990-484E-4F8C-641E-01A8C41659F2}"/>
              </a:ext>
            </a:extLst>
          </p:cNvPr>
          <p:cNvCxnSpPr>
            <a:cxnSpLocks/>
          </p:cNvCxnSpPr>
          <p:nvPr/>
        </p:nvCxnSpPr>
        <p:spPr>
          <a:xfrm flipV="1">
            <a:off x="792044" y="880367"/>
            <a:ext cx="4291486" cy="3107731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4" name="TextBox 2093">
            <a:extLst>
              <a:ext uri="{FF2B5EF4-FFF2-40B4-BE49-F238E27FC236}">
                <a16:creationId xmlns:a16="http://schemas.microsoft.com/office/drawing/2014/main" id="{E36B6BB5-9332-97B5-F193-E03F08BF8131}"/>
              </a:ext>
            </a:extLst>
          </p:cNvPr>
          <p:cNvSpPr txBox="1"/>
          <p:nvPr/>
        </p:nvSpPr>
        <p:spPr>
          <a:xfrm>
            <a:off x="8336141" y="1848731"/>
            <a:ext cx="17443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FF0000"/>
                </a:solidFill>
              </a:rPr>
              <a:t>Feeder link for S1-C and S1-U for eNB X1 released</a:t>
            </a:r>
          </a:p>
          <a:p>
            <a:pPr algn="r"/>
            <a:r>
              <a:rPr lang="en-GB" dirty="0">
                <a:solidFill>
                  <a:srgbClr val="FF0000"/>
                </a:solidFill>
              </a:rPr>
              <a:t> at time </a:t>
            </a:r>
            <a:r>
              <a:rPr lang="en-GB" dirty="0" err="1">
                <a:solidFill>
                  <a:srgbClr val="FF0000"/>
                </a:solidFill>
              </a:rPr>
              <a:t>T+k</a:t>
            </a:r>
            <a:r>
              <a:rPr lang="en-GB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095" name="Arrow: Left-Right 2094">
            <a:extLst>
              <a:ext uri="{FF2B5EF4-FFF2-40B4-BE49-F238E27FC236}">
                <a16:creationId xmlns:a16="http://schemas.microsoft.com/office/drawing/2014/main" id="{B689E640-60CC-374C-8565-A307127311BD}"/>
              </a:ext>
            </a:extLst>
          </p:cNvPr>
          <p:cNvSpPr/>
          <p:nvPr/>
        </p:nvSpPr>
        <p:spPr>
          <a:xfrm rot="16200000">
            <a:off x="4550881" y="2475683"/>
            <a:ext cx="2128246" cy="3818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6" name="TextBox 2095">
            <a:extLst>
              <a:ext uri="{FF2B5EF4-FFF2-40B4-BE49-F238E27FC236}">
                <a16:creationId xmlns:a16="http://schemas.microsoft.com/office/drawing/2014/main" id="{03DE2E77-3D1F-5572-D001-768573CC2E93}"/>
              </a:ext>
            </a:extLst>
          </p:cNvPr>
          <p:cNvSpPr txBox="1"/>
          <p:nvPr/>
        </p:nvSpPr>
        <p:spPr>
          <a:xfrm>
            <a:off x="5850390" y="1877062"/>
            <a:ext cx="14236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Service links for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cell </a:t>
            </a:r>
            <a:r>
              <a:rPr lang="en-GB" dirty="0"/>
              <a:t>a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of eNB X1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and cell </a:t>
            </a:r>
            <a:r>
              <a:rPr lang="en-GB" dirty="0"/>
              <a:t>b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eNB Z2</a:t>
            </a:r>
          </a:p>
        </p:txBody>
      </p:sp>
      <p:sp>
        <p:nvSpPr>
          <p:cNvPr id="2100" name="Rectangle 2099">
            <a:extLst>
              <a:ext uri="{FF2B5EF4-FFF2-40B4-BE49-F238E27FC236}">
                <a16:creationId xmlns:a16="http://schemas.microsoft.com/office/drawing/2014/main" id="{7A573C58-A8B0-9164-F0A2-5BD0F155C237}"/>
              </a:ext>
            </a:extLst>
          </p:cNvPr>
          <p:cNvSpPr/>
          <p:nvPr/>
        </p:nvSpPr>
        <p:spPr>
          <a:xfrm>
            <a:off x="5558643" y="3838545"/>
            <a:ext cx="469710" cy="72560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UE</a:t>
            </a:r>
          </a:p>
        </p:txBody>
      </p:sp>
      <p:cxnSp>
        <p:nvCxnSpPr>
          <p:cNvPr id="2104" name="Straight Connector 2103">
            <a:extLst>
              <a:ext uri="{FF2B5EF4-FFF2-40B4-BE49-F238E27FC236}">
                <a16:creationId xmlns:a16="http://schemas.microsoft.com/office/drawing/2014/main" id="{90FCCBA2-A463-DBF4-0D89-1E0F43B09247}"/>
              </a:ext>
            </a:extLst>
          </p:cNvPr>
          <p:cNvCxnSpPr>
            <a:cxnSpLocks/>
          </p:cNvCxnSpPr>
          <p:nvPr/>
        </p:nvCxnSpPr>
        <p:spPr>
          <a:xfrm flipH="1" flipV="1">
            <a:off x="9958105" y="4439607"/>
            <a:ext cx="15424" cy="1967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53611DC1-EDAA-3B6A-D204-0C8A25E2CA9E}"/>
              </a:ext>
            </a:extLst>
          </p:cNvPr>
          <p:cNvGrpSpPr/>
          <p:nvPr/>
        </p:nvGrpSpPr>
        <p:grpSpPr>
          <a:xfrm>
            <a:off x="9423338" y="4500371"/>
            <a:ext cx="1775873" cy="1293863"/>
            <a:chOff x="8452892" y="4554374"/>
            <a:chExt cx="1775873" cy="1293863"/>
          </a:xfrm>
        </p:grpSpPr>
        <p:grpSp>
          <p:nvGrpSpPr>
            <p:cNvPr id="2119" name="Group 2118">
              <a:extLst>
                <a:ext uri="{FF2B5EF4-FFF2-40B4-BE49-F238E27FC236}">
                  <a16:creationId xmlns:a16="http://schemas.microsoft.com/office/drawing/2014/main" id="{3017C835-F1F0-5EFE-C9AE-4990CF4719A9}"/>
                </a:ext>
              </a:extLst>
            </p:cNvPr>
            <p:cNvGrpSpPr/>
            <p:nvPr/>
          </p:nvGrpSpPr>
          <p:grpSpPr>
            <a:xfrm>
              <a:off x="8452892" y="4554374"/>
              <a:ext cx="1775873" cy="1058626"/>
              <a:chOff x="1422400" y="3834055"/>
              <a:chExt cx="1775873" cy="1159785"/>
            </a:xfrm>
          </p:grpSpPr>
          <p:sp>
            <p:nvSpPr>
              <p:cNvPr id="2067" name="TextBox 2066">
                <a:extLst>
                  <a:ext uri="{FF2B5EF4-FFF2-40B4-BE49-F238E27FC236}">
                    <a16:creationId xmlns:a16="http://schemas.microsoft.com/office/drawing/2014/main" id="{10EC7607-7E75-11F0-24D4-065D8BE41180}"/>
                  </a:ext>
                </a:extLst>
              </p:cNvPr>
              <p:cNvSpPr txBox="1"/>
              <p:nvPr/>
            </p:nvSpPr>
            <p:spPr>
              <a:xfrm>
                <a:off x="1586970" y="4047719"/>
                <a:ext cx="16113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Private IP network</a:t>
                </a:r>
              </a:p>
            </p:txBody>
          </p:sp>
          <p:sp>
            <p:nvSpPr>
              <p:cNvPr id="2116" name="Thought Bubble: Cloud 2115">
                <a:extLst>
                  <a:ext uri="{FF2B5EF4-FFF2-40B4-BE49-F238E27FC236}">
                    <a16:creationId xmlns:a16="http://schemas.microsoft.com/office/drawing/2014/main" id="{B58D57FF-47DE-C95E-3E08-97C33FC2973C}"/>
                  </a:ext>
                </a:extLst>
              </p:cNvPr>
              <p:cNvSpPr/>
              <p:nvPr/>
            </p:nvSpPr>
            <p:spPr>
              <a:xfrm>
                <a:off x="1422400" y="3834055"/>
                <a:ext cx="1590177" cy="1159785"/>
              </a:xfrm>
              <a:prstGeom prst="cloudCallou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20" name="Rectangle 2119">
              <a:extLst>
                <a:ext uri="{FF2B5EF4-FFF2-40B4-BE49-F238E27FC236}">
                  <a16:creationId xmlns:a16="http://schemas.microsoft.com/office/drawing/2014/main" id="{EC2433F6-A3C2-44DE-6882-6F2A6FA43A0C}"/>
                </a:ext>
              </a:extLst>
            </p:cNvPr>
            <p:cNvSpPr/>
            <p:nvPr/>
          </p:nvSpPr>
          <p:spPr>
            <a:xfrm>
              <a:off x="8872476" y="5576381"/>
              <a:ext cx="230367" cy="271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27" name="TextBox 2126">
            <a:extLst>
              <a:ext uri="{FF2B5EF4-FFF2-40B4-BE49-F238E27FC236}">
                <a16:creationId xmlns:a16="http://schemas.microsoft.com/office/drawing/2014/main" id="{6A6804B6-18A0-B22F-1317-B7E66646A48A}"/>
              </a:ext>
            </a:extLst>
          </p:cNvPr>
          <p:cNvSpPr txBox="1"/>
          <p:nvPr/>
        </p:nvSpPr>
        <p:spPr>
          <a:xfrm>
            <a:off x="5143364" y="4686931"/>
            <a:ext cx="119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Earth stationary cells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38F77A0-4470-DB33-2670-705EEDD3E36A}"/>
              </a:ext>
            </a:extLst>
          </p:cNvPr>
          <p:cNvGrpSpPr/>
          <p:nvPr/>
        </p:nvGrpSpPr>
        <p:grpSpPr>
          <a:xfrm>
            <a:off x="370190" y="4601042"/>
            <a:ext cx="1775873" cy="1293863"/>
            <a:chOff x="8452892" y="4554374"/>
            <a:chExt cx="1775873" cy="129386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2775291-7BA7-0DA6-AA4A-D85FE6D1AC72}"/>
                </a:ext>
              </a:extLst>
            </p:cNvPr>
            <p:cNvGrpSpPr/>
            <p:nvPr/>
          </p:nvGrpSpPr>
          <p:grpSpPr>
            <a:xfrm>
              <a:off x="8452892" y="4554374"/>
              <a:ext cx="1775873" cy="1058626"/>
              <a:chOff x="1422400" y="3834055"/>
              <a:chExt cx="1775873" cy="1159785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7566B70-1CB8-A8C3-27A4-4FC1DA1257DE}"/>
                  </a:ext>
                </a:extLst>
              </p:cNvPr>
              <p:cNvSpPr txBox="1"/>
              <p:nvPr/>
            </p:nvSpPr>
            <p:spPr>
              <a:xfrm>
                <a:off x="1586970" y="4047719"/>
                <a:ext cx="16113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Private IP network</a:t>
                </a:r>
              </a:p>
            </p:txBody>
          </p:sp>
          <p:sp>
            <p:nvSpPr>
              <p:cNvPr id="21" name="Thought Bubble: Cloud 20">
                <a:extLst>
                  <a:ext uri="{FF2B5EF4-FFF2-40B4-BE49-F238E27FC236}">
                    <a16:creationId xmlns:a16="http://schemas.microsoft.com/office/drawing/2014/main" id="{5EB8CFA7-3206-6D00-9076-60E4667C3847}"/>
                  </a:ext>
                </a:extLst>
              </p:cNvPr>
              <p:cNvSpPr/>
              <p:nvPr/>
            </p:nvSpPr>
            <p:spPr>
              <a:xfrm>
                <a:off x="1422400" y="3834055"/>
                <a:ext cx="1590177" cy="1159785"/>
              </a:xfrm>
              <a:prstGeom prst="cloudCallou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E3170B-FF9D-3DBF-D561-DEE0DCF4A54F}"/>
                </a:ext>
              </a:extLst>
            </p:cNvPr>
            <p:cNvSpPr/>
            <p:nvPr/>
          </p:nvSpPr>
          <p:spPr>
            <a:xfrm>
              <a:off x="8872476" y="5576381"/>
              <a:ext cx="230367" cy="271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4E6255-AC0E-31CC-800D-7C896AAD6839}"/>
              </a:ext>
            </a:extLst>
          </p:cNvPr>
          <p:cNvCxnSpPr>
            <a:cxnSpLocks/>
          </p:cNvCxnSpPr>
          <p:nvPr/>
        </p:nvCxnSpPr>
        <p:spPr>
          <a:xfrm>
            <a:off x="647444" y="4478157"/>
            <a:ext cx="255708" cy="3179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21D5402B-0E55-0E3A-F9E1-725DB6080804}"/>
              </a:ext>
            </a:extLst>
          </p:cNvPr>
          <p:cNvSpPr/>
          <p:nvPr/>
        </p:nvSpPr>
        <p:spPr>
          <a:xfrm>
            <a:off x="3913750" y="6011810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669A0E-EC65-9D8D-395F-1CA4B547F397}"/>
              </a:ext>
            </a:extLst>
          </p:cNvPr>
          <p:cNvCxnSpPr>
            <a:cxnSpLocks/>
            <a:endCxn id="28" idx="0"/>
          </p:cNvCxnSpPr>
          <p:nvPr/>
        </p:nvCxnSpPr>
        <p:spPr>
          <a:xfrm>
            <a:off x="1654798" y="5522378"/>
            <a:ext cx="2709329" cy="4894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27874E8-A15B-E705-CB78-C0208633B31E}"/>
              </a:ext>
            </a:extLst>
          </p:cNvPr>
          <p:cNvCxnSpPr>
            <a:cxnSpLocks/>
            <a:stCxn id="28" idx="0"/>
          </p:cNvCxnSpPr>
          <p:nvPr/>
        </p:nvCxnSpPr>
        <p:spPr>
          <a:xfrm flipV="1">
            <a:off x="4364127" y="5415643"/>
            <a:ext cx="5270713" cy="5961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17789ADB-7073-887C-0FF6-EF497EE2857D}"/>
              </a:ext>
            </a:extLst>
          </p:cNvPr>
          <p:cNvSpPr/>
          <p:nvPr/>
        </p:nvSpPr>
        <p:spPr>
          <a:xfrm>
            <a:off x="2971844" y="6268043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B57DAF3-E20C-39F6-A414-A799A06C03D7}"/>
              </a:ext>
            </a:extLst>
          </p:cNvPr>
          <p:cNvCxnSpPr>
            <a:cxnSpLocks/>
            <a:endCxn id="2116" idx="1"/>
          </p:cNvCxnSpPr>
          <p:nvPr/>
        </p:nvCxnSpPr>
        <p:spPr>
          <a:xfrm flipV="1">
            <a:off x="3872597" y="5557870"/>
            <a:ext cx="6345830" cy="1257473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A6C8A1E-52F2-911E-B362-B6A670A2ED0F}"/>
              </a:ext>
            </a:extLst>
          </p:cNvPr>
          <p:cNvCxnSpPr>
            <a:cxnSpLocks/>
            <a:stCxn id="21" idx="1"/>
          </p:cNvCxnSpPr>
          <p:nvPr/>
        </p:nvCxnSpPr>
        <p:spPr>
          <a:xfrm>
            <a:off x="1165279" y="5658541"/>
            <a:ext cx="1806565" cy="1023100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AD07A7D-9079-EBC1-BDF8-B72C50F64D81}"/>
              </a:ext>
            </a:extLst>
          </p:cNvPr>
          <p:cNvSpPr txBox="1"/>
          <p:nvPr/>
        </p:nvSpPr>
        <p:spPr>
          <a:xfrm>
            <a:off x="2806411" y="2764664"/>
            <a:ext cx="2086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UE receives cells X1-a and Z2-b, e.g. as if its on the border of 2 cells.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76B616-E86E-2EEC-BFB4-237F91720FE4}"/>
              </a:ext>
            </a:extLst>
          </p:cNvPr>
          <p:cNvSpPr txBox="1"/>
          <p:nvPr/>
        </p:nvSpPr>
        <p:spPr>
          <a:xfrm>
            <a:off x="927467" y="4197849"/>
            <a:ext cx="139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ES2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2482A3-EE82-2819-FE2D-602538307E1D}"/>
              </a:ext>
            </a:extLst>
          </p:cNvPr>
          <p:cNvSpPr txBox="1"/>
          <p:nvPr/>
        </p:nvSpPr>
        <p:spPr>
          <a:xfrm>
            <a:off x="10073289" y="4043887"/>
            <a:ext cx="139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ES1</a:t>
            </a:r>
          </a:p>
        </p:txBody>
      </p:sp>
    </p:spTree>
    <p:extLst>
      <p:ext uri="{BB962C8B-B14F-4D97-AF65-F5344CB8AC3E}">
        <p14:creationId xmlns:p14="http://schemas.microsoft.com/office/powerpoint/2010/main" val="288175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8847AD9-67B6-8A5E-FD72-F49610E09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9221" y="3773205"/>
            <a:ext cx="706600" cy="927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82B845F-037D-B051-D02C-1B1942C26DE3}"/>
              </a:ext>
            </a:extLst>
          </p:cNvPr>
          <p:cNvGrpSpPr/>
          <p:nvPr/>
        </p:nvGrpSpPr>
        <p:grpSpPr>
          <a:xfrm>
            <a:off x="3739533" y="3181031"/>
            <a:ext cx="4004139" cy="2319570"/>
            <a:chOff x="1367261" y="2781659"/>
            <a:chExt cx="1957016" cy="1323702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EAADA9A5-61BA-8E28-3A3B-76BD98D3040F}"/>
                </a:ext>
              </a:extLst>
            </p:cNvPr>
            <p:cNvSpPr/>
            <p:nvPr/>
          </p:nvSpPr>
          <p:spPr>
            <a:xfrm>
              <a:off x="1955089" y="3443510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10141753-A4DB-1A40-4D62-8370752DB192}"/>
                </a:ext>
              </a:extLst>
            </p:cNvPr>
            <p:cNvSpPr/>
            <p:nvPr/>
          </p:nvSpPr>
          <p:spPr>
            <a:xfrm>
              <a:off x="1976861" y="2781659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62B3908C-9D44-3AFE-B4CE-937B927FD462}"/>
                </a:ext>
              </a:extLst>
            </p:cNvPr>
            <p:cNvSpPr/>
            <p:nvPr/>
          </p:nvSpPr>
          <p:spPr>
            <a:xfrm>
              <a:off x="1367261" y="3080538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8D2A7037-6715-B6CB-C182-97513A972FC0}"/>
                </a:ext>
              </a:extLst>
            </p:cNvPr>
            <p:cNvSpPr/>
            <p:nvPr/>
          </p:nvSpPr>
          <p:spPr>
            <a:xfrm>
              <a:off x="2557923" y="3137423"/>
              <a:ext cx="766354" cy="661851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highlight>
                  <a:srgbClr val="00FF00"/>
                </a:highlight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D2B99-DA6E-660C-2D69-4E9B776A1856}"/>
                </a:ext>
              </a:extLst>
            </p:cNvPr>
            <p:cNvSpPr/>
            <p:nvPr/>
          </p:nvSpPr>
          <p:spPr>
            <a:xfrm>
              <a:off x="1393386" y="3080538"/>
              <a:ext cx="748348" cy="6618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010FB496-FECE-8834-3B72-24C81D010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99052" y="3708832"/>
            <a:ext cx="1112223" cy="927564"/>
          </a:xfrm>
          <a:prstGeom prst="rect">
            <a:avLst/>
          </a:prstGeom>
        </p:spPr>
      </p:pic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CFE677BB-BEE4-6EC7-C8B0-0376A2E18B66}"/>
              </a:ext>
            </a:extLst>
          </p:cNvPr>
          <p:cNvGrpSpPr/>
          <p:nvPr/>
        </p:nvGrpSpPr>
        <p:grpSpPr>
          <a:xfrm rot="19961421">
            <a:off x="1173723" y="459753"/>
            <a:ext cx="3840865" cy="2086750"/>
            <a:chOff x="669030" y="499896"/>
            <a:chExt cx="3840865" cy="208675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A152772-6FA2-44B0-0122-906C51264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51015E1-57D3-D7DF-A496-94B042F7CFD9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634D626-D1A3-4FC5-1B22-8C740A1C2331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93081AD-9CDA-15FE-6CFC-37CC3462A9F7}"/>
                </a:ext>
              </a:extLst>
            </p:cNvPr>
            <p:cNvSpPr/>
            <p:nvPr/>
          </p:nvSpPr>
          <p:spPr>
            <a:xfrm>
              <a:off x="2181849" y="499896"/>
              <a:ext cx="689326" cy="54087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eNB</a:t>
              </a:r>
            </a:p>
            <a:p>
              <a:pPr algn="ctr"/>
              <a:r>
                <a:rPr lang="en-GB" dirty="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A51EC36-BD6A-02EC-6DD4-97A8769E73FC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140A5485-13F1-780F-5413-BE041F4E8C0D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50" name="Group 2049">
            <a:extLst>
              <a:ext uri="{FF2B5EF4-FFF2-40B4-BE49-F238E27FC236}">
                <a16:creationId xmlns:a16="http://schemas.microsoft.com/office/drawing/2014/main" id="{CE3AA019-7A6E-A7D6-F5DB-3589D99DD296}"/>
              </a:ext>
            </a:extLst>
          </p:cNvPr>
          <p:cNvGrpSpPr/>
          <p:nvPr/>
        </p:nvGrpSpPr>
        <p:grpSpPr>
          <a:xfrm rot="2830919">
            <a:off x="7454216" y="717987"/>
            <a:ext cx="3840865" cy="2086750"/>
            <a:chOff x="669030" y="499896"/>
            <a:chExt cx="3840865" cy="2086750"/>
          </a:xfrm>
        </p:grpSpPr>
        <p:pic>
          <p:nvPicPr>
            <p:cNvPr id="2051" name="Picture 2050">
              <a:extLst>
                <a:ext uri="{FF2B5EF4-FFF2-40B4-BE49-F238E27FC236}">
                  <a16:creationId xmlns:a16="http://schemas.microsoft.com/office/drawing/2014/main" id="{CE91B982-473D-4F32-75BF-91909B9E6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386" y="612573"/>
              <a:ext cx="3688466" cy="1545664"/>
            </a:xfrm>
            <a:prstGeom prst="rect">
              <a:avLst/>
            </a:prstGeom>
          </p:spPr>
        </p:pic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D246F0CA-F895-7F77-D784-F928328CF34C}"/>
                </a:ext>
              </a:extLst>
            </p:cNvPr>
            <p:cNvSpPr/>
            <p:nvPr/>
          </p:nvSpPr>
          <p:spPr>
            <a:xfrm>
              <a:off x="3337501" y="1119967"/>
              <a:ext cx="1037616" cy="6618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C9848726-0BAE-42DE-C43F-751E493C5B24}"/>
                </a:ext>
              </a:extLst>
            </p:cNvPr>
            <p:cNvSpPr/>
            <p:nvPr/>
          </p:nvSpPr>
          <p:spPr>
            <a:xfrm>
              <a:off x="669030" y="1428085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33ECCD53-68FC-668C-FA72-02BC3B2CF49D}"/>
                </a:ext>
              </a:extLst>
            </p:cNvPr>
            <p:cNvSpPr/>
            <p:nvPr/>
          </p:nvSpPr>
          <p:spPr>
            <a:xfrm>
              <a:off x="2181849" y="499896"/>
              <a:ext cx="689326" cy="5408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eNB</a:t>
              </a:r>
            </a:p>
            <a:p>
              <a:pPr algn="ctr"/>
              <a:r>
                <a:rPr lang="en-GB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2274EE9C-052B-F435-B451-BE61B5162325}"/>
                </a:ext>
              </a:extLst>
            </p:cNvPr>
            <p:cNvSpPr/>
            <p:nvPr/>
          </p:nvSpPr>
          <p:spPr>
            <a:xfrm>
              <a:off x="1782230" y="1886387"/>
              <a:ext cx="1237924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70616C76-6943-0BBC-0ACC-DD21FF18D96B}"/>
                </a:ext>
              </a:extLst>
            </p:cNvPr>
            <p:cNvSpPr/>
            <p:nvPr/>
          </p:nvSpPr>
          <p:spPr>
            <a:xfrm>
              <a:off x="3037332" y="1390953"/>
              <a:ext cx="1472563" cy="700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80" name="Freeform: Shape 2079">
            <a:extLst>
              <a:ext uri="{FF2B5EF4-FFF2-40B4-BE49-F238E27FC236}">
                <a16:creationId xmlns:a16="http://schemas.microsoft.com/office/drawing/2014/main" id="{2AA36773-D841-18BF-1F3A-51ABA7CED467}"/>
              </a:ext>
            </a:extLst>
          </p:cNvPr>
          <p:cNvSpPr/>
          <p:nvPr/>
        </p:nvSpPr>
        <p:spPr>
          <a:xfrm>
            <a:off x="5970954" y="489536"/>
            <a:ext cx="2901522" cy="370156"/>
          </a:xfrm>
          <a:custGeom>
            <a:avLst/>
            <a:gdLst>
              <a:gd name="connsiteX0" fmla="*/ 2430584 w 2430584"/>
              <a:gd name="connsiteY0" fmla="*/ 370156 h 370156"/>
              <a:gd name="connsiteX1" fmla="*/ 1039446 w 2430584"/>
              <a:gd name="connsiteY1" fmla="*/ 2833 h 370156"/>
              <a:gd name="connsiteX2" fmla="*/ 0 w 2430584"/>
              <a:gd name="connsiteY2" fmla="*/ 190402 h 370156"/>
              <a:gd name="connsiteX3" fmla="*/ 0 w 2430584"/>
              <a:gd name="connsiteY3" fmla="*/ 190402 h 3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584" h="370156">
                <a:moveTo>
                  <a:pt x="2430584" y="370156"/>
                </a:moveTo>
                <a:cubicBezTo>
                  <a:pt x="1937563" y="201474"/>
                  <a:pt x="1444543" y="32792"/>
                  <a:pt x="1039446" y="2833"/>
                </a:cubicBezTo>
                <a:cubicBezTo>
                  <a:pt x="634349" y="-27126"/>
                  <a:pt x="0" y="190402"/>
                  <a:pt x="0" y="190402"/>
                </a:cubicBezTo>
                <a:lnTo>
                  <a:pt x="0" y="190402"/>
                </a:lnTo>
              </a:path>
            </a:pathLst>
          </a:custGeom>
          <a:noFill/>
          <a:ln w="3175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1" name="Freeform: Shape 2080">
            <a:extLst>
              <a:ext uri="{FF2B5EF4-FFF2-40B4-BE49-F238E27FC236}">
                <a16:creationId xmlns:a16="http://schemas.microsoft.com/office/drawing/2014/main" id="{7117F507-813E-B74B-A2FA-3F44F806A859}"/>
              </a:ext>
            </a:extLst>
          </p:cNvPr>
          <p:cNvSpPr/>
          <p:nvPr/>
        </p:nvSpPr>
        <p:spPr>
          <a:xfrm rot="19104170">
            <a:off x="443053" y="1252211"/>
            <a:ext cx="1998556" cy="370156"/>
          </a:xfrm>
          <a:custGeom>
            <a:avLst/>
            <a:gdLst>
              <a:gd name="connsiteX0" fmla="*/ 2430584 w 2430584"/>
              <a:gd name="connsiteY0" fmla="*/ 370156 h 370156"/>
              <a:gd name="connsiteX1" fmla="*/ 1039446 w 2430584"/>
              <a:gd name="connsiteY1" fmla="*/ 2833 h 370156"/>
              <a:gd name="connsiteX2" fmla="*/ 0 w 2430584"/>
              <a:gd name="connsiteY2" fmla="*/ 190402 h 370156"/>
              <a:gd name="connsiteX3" fmla="*/ 0 w 2430584"/>
              <a:gd name="connsiteY3" fmla="*/ 190402 h 3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584" h="370156">
                <a:moveTo>
                  <a:pt x="2430584" y="370156"/>
                </a:moveTo>
                <a:cubicBezTo>
                  <a:pt x="1937563" y="201474"/>
                  <a:pt x="1444543" y="32792"/>
                  <a:pt x="1039446" y="2833"/>
                </a:cubicBezTo>
                <a:cubicBezTo>
                  <a:pt x="634349" y="-27126"/>
                  <a:pt x="0" y="190402"/>
                  <a:pt x="0" y="190402"/>
                </a:cubicBezTo>
                <a:lnTo>
                  <a:pt x="0" y="190402"/>
                </a:lnTo>
              </a:path>
            </a:pathLst>
          </a:custGeom>
          <a:noFill/>
          <a:ln w="31750"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2" name="TextBox 2081">
            <a:extLst>
              <a:ext uri="{FF2B5EF4-FFF2-40B4-BE49-F238E27FC236}">
                <a16:creationId xmlns:a16="http://schemas.microsoft.com/office/drawing/2014/main" id="{6396149E-ED6D-9B1E-EDCE-5156A0DC9413}"/>
              </a:ext>
            </a:extLst>
          </p:cNvPr>
          <p:cNvSpPr txBox="1"/>
          <p:nvPr/>
        </p:nvSpPr>
        <p:spPr>
          <a:xfrm>
            <a:off x="4376" y="2470811"/>
            <a:ext cx="1744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link for S1-C and S1-U for eNB X</a:t>
            </a:r>
          </a:p>
        </p:txBody>
      </p:sp>
      <p:sp>
        <p:nvSpPr>
          <p:cNvPr id="2083" name="TextBox 2082">
            <a:extLst>
              <a:ext uri="{FF2B5EF4-FFF2-40B4-BE49-F238E27FC236}">
                <a16:creationId xmlns:a16="http://schemas.microsoft.com/office/drawing/2014/main" id="{F77207CE-829E-997D-F790-9317CAD61A7C}"/>
              </a:ext>
            </a:extLst>
          </p:cNvPr>
          <p:cNvSpPr txBox="1"/>
          <p:nvPr/>
        </p:nvSpPr>
        <p:spPr>
          <a:xfrm>
            <a:off x="10385094" y="337568"/>
            <a:ext cx="1611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eNB Y rising above Western horizon</a:t>
            </a:r>
          </a:p>
        </p:txBody>
      </p:sp>
      <p:sp>
        <p:nvSpPr>
          <p:cNvPr id="2084" name="TextBox 2083">
            <a:extLst>
              <a:ext uri="{FF2B5EF4-FFF2-40B4-BE49-F238E27FC236}">
                <a16:creationId xmlns:a16="http://schemas.microsoft.com/office/drawing/2014/main" id="{756AA2DC-5788-45D4-609E-2D242235576C}"/>
              </a:ext>
            </a:extLst>
          </p:cNvPr>
          <p:cNvSpPr txBox="1"/>
          <p:nvPr/>
        </p:nvSpPr>
        <p:spPr>
          <a:xfrm>
            <a:off x="97501" y="458212"/>
            <a:ext cx="1611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eNB X setting towards Eastern horizon</a:t>
            </a:r>
          </a:p>
        </p:txBody>
      </p:sp>
      <p:cxnSp>
        <p:nvCxnSpPr>
          <p:cNvPr id="2066" name="Straight Arrow Connector 2065">
            <a:extLst>
              <a:ext uri="{FF2B5EF4-FFF2-40B4-BE49-F238E27FC236}">
                <a16:creationId xmlns:a16="http://schemas.microsoft.com/office/drawing/2014/main" id="{F82FEAC8-233F-24A7-6C33-8AB7A1A29EF9}"/>
              </a:ext>
            </a:extLst>
          </p:cNvPr>
          <p:cNvCxnSpPr>
            <a:cxnSpLocks/>
          </p:cNvCxnSpPr>
          <p:nvPr/>
        </p:nvCxnSpPr>
        <p:spPr>
          <a:xfrm flipV="1">
            <a:off x="9842538" y="1528835"/>
            <a:ext cx="139662" cy="2492314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7" name="Straight Arrow Connector 2086">
            <a:extLst>
              <a:ext uri="{FF2B5EF4-FFF2-40B4-BE49-F238E27FC236}">
                <a16:creationId xmlns:a16="http://schemas.microsoft.com/office/drawing/2014/main" id="{F2CA9990-484E-4F8C-641E-01A8C41659F2}"/>
              </a:ext>
            </a:extLst>
          </p:cNvPr>
          <p:cNvCxnSpPr>
            <a:cxnSpLocks/>
          </p:cNvCxnSpPr>
          <p:nvPr/>
        </p:nvCxnSpPr>
        <p:spPr>
          <a:xfrm flipV="1">
            <a:off x="792044" y="1157195"/>
            <a:ext cx="1868325" cy="2830903"/>
          </a:xfrm>
          <a:prstGeom prst="straightConnector1">
            <a:avLst/>
          </a:prstGeom>
          <a:ln w="15875"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4" name="TextBox 2093">
            <a:extLst>
              <a:ext uri="{FF2B5EF4-FFF2-40B4-BE49-F238E27FC236}">
                <a16:creationId xmlns:a16="http://schemas.microsoft.com/office/drawing/2014/main" id="{E36B6BB5-9332-97B5-F193-E03F08BF8131}"/>
              </a:ext>
            </a:extLst>
          </p:cNvPr>
          <p:cNvSpPr txBox="1"/>
          <p:nvPr/>
        </p:nvSpPr>
        <p:spPr>
          <a:xfrm>
            <a:off x="9906650" y="2616793"/>
            <a:ext cx="1744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Feeder link for S1-C and S1-U for eNB Y</a:t>
            </a:r>
          </a:p>
        </p:txBody>
      </p:sp>
      <p:sp>
        <p:nvSpPr>
          <p:cNvPr id="2095" name="Arrow: Left-Right 2094">
            <a:extLst>
              <a:ext uri="{FF2B5EF4-FFF2-40B4-BE49-F238E27FC236}">
                <a16:creationId xmlns:a16="http://schemas.microsoft.com/office/drawing/2014/main" id="{B689E640-60CC-374C-8565-A307127311BD}"/>
              </a:ext>
            </a:extLst>
          </p:cNvPr>
          <p:cNvSpPr/>
          <p:nvPr/>
        </p:nvSpPr>
        <p:spPr>
          <a:xfrm rot="19869003">
            <a:off x="5768358" y="2525723"/>
            <a:ext cx="3693249" cy="3818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6" name="TextBox 2095">
            <a:extLst>
              <a:ext uri="{FF2B5EF4-FFF2-40B4-BE49-F238E27FC236}">
                <a16:creationId xmlns:a16="http://schemas.microsoft.com/office/drawing/2014/main" id="{03DE2E77-3D1F-5572-D001-768573CC2E93}"/>
              </a:ext>
            </a:extLst>
          </p:cNvPr>
          <p:cNvSpPr txBox="1"/>
          <p:nvPr/>
        </p:nvSpPr>
        <p:spPr>
          <a:xfrm>
            <a:off x="6653492" y="1746582"/>
            <a:ext cx="14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Service link for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cell c of eNB Y</a:t>
            </a:r>
          </a:p>
        </p:txBody>
      </p:sp>
      <p:sp>
        <p:nvSpPr>
          <p:cNvPr id="2097" name="Arrow: Left-Right 2096">
            <a:extLst>
              <a:ext uri="{FF2B5EF4-FFF2-40B4-BE49-F238E27FC236}">
                <a16:creationId xmlns:a16="http://schemas.microsoft.com/office/drawing/2014/main" id="{47480B6C-A649-BF0A-5C3B-A6B685914CE0}"/>
              </a:ext>
            </a:extLst>
          </p:cNvPr>
          <p:cNvSpPr/>
          <p:nvPr/>
        </p:nvSpPr>
        <p:spPr>
          <a:xfrm rot="2438415">
            <a:off x="2825983" y="2605061"/>
            <a:ext cx="3075254" cy="45438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9" name="TextBox 2098">
            <a:extLst>
              <a:ext uri="{FF2B5EF4-FFF2-40B4-BE49-F238E27FC236}">
                <a16:creationId xmlns:a16="http://schemas.microsoft.com/office/drawing/2014/main" id="{79E23046-FEEA-48D3-6EF6-355FE1643CD6}"/>
              </a:ext>
            </a:extLst>
          </p:cNvPr>
          <p:cNvSpPr txBox="1"/>
          <p:nvPr/>
        </p:nvSpPr>
        <p:spPr>
          <a:xfrm>
            <a:off x="2658522" y="2390659"/>
            <a:ext cx="14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Service link for </a:t>
            </a:r>
            <a:r>
              <a:rPr lang="en-GB" dirty="0" err="1">
                <a:solidFill>
                  <a:schemeClr val="accent1">
                    <a:lumMod val="75000"/>
                  </a:schemeClr>
                </a:solidFill>
              </a:rPr>
              <a:t>Uu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 of cell a of eNB X</a:t>
            </a:r>
          </a:p>
        </p:txBody>
      </p:sp>
      <p:sp>
        <p:nvSpPr>
          <p:cNvPr id="2100" name="Rectangle 2099">
            <a:extLst>
              <a:ext uri="{FF2B5EF4-FFF2-40B4-BE49-F238E27FC236}">
                <a16:creationId xmlns:a16="http://schemas.microsoft.com/office/drawing/2014/main" id="{7A573C58-A8B0-9164-F0A2-5BD0F155C237}"/>
              </a:ext>
            </a:extLst>
          </p:cNvPr>
          <p:cNvSpPr/>
          <p:nvPr/>
        </p:nvSpPr>
        <p:spPr>
          <a:xfrm>
            <a:off x="5528101" y="3502603"/>
            <a:ext cx="469710" cy="72560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UE</a:t>
            </a:r>
          </a:p>
        </p:txBody>
      </p:sp>
      <p:cxnSp>
        <p:nvCxnSpPr>
          <p:cNvPr id="2104" name="Straight Connector 2103">
            <a:extLst>
              <a:ext uri="{FF2B5EF4-FFF2-40B4-BE49-F238E27FC236}">
                <a16:creationId xmlns:a16="http://schemas.microsoft.com/office/drawing/2014/main" id="{90FCCBA2-A463-DBF4-0D89-1E0F43B09247}"/>
              </a:ext>
            </a:extLst>
          </p:cNvPr>
          <p:cNvCxnSpPr>
            <a:cxnSpLocks/>
          </p:cNvCxnSpPr>
          <p:nvPr/>
        </p:nvCxnSpPr>
        <p:spPr>
          <a:xfrm flipH="1" flipV="1">
            <a:off x="9474505" y="4426136"/>
            <a:ext cx="499024" cy="2102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53611DC1-EDAA-3B6A-D204-0C8A25E2CA9E}"/>
              </a:ext>
            </a:extLst>
          </p:cNvPr>
          <p:cNvGrpSpPr/>
          <p:nvPr/>
        </p:nvGrpSpPr>
        <p:grpSpPr>
          <a:xfrm>
            <a:off x="9423338" y="4500371"/>
            <a:ext cx="1775873" cy="1293863"/>
            <a:chOff x="8452892" y="4554374"/>
            <a:chExt cx="1775873" cy="1293863"/>
          </a:xfrm>
        </p:grpSpPr>
        <p:grpSp>
          <p:nvGrpSpPr>
            <p:cNvPr id="2119" name="Group 2118">
              <a:extLst>
                <a:ext uri="{FF2B5EF4-FFF2-40B4-BE49-F238E27FC236}">
                  <a16:creationId xmlns:a16="http://schemas.microsoft.com/office/drawing/2014/main" id="{3017C835-F1F0-5EFE-C9AE-4990CF4719A9}"/>
                </a:ext>
              </a:extLst>
            </p:cNvPr>
            <p:cNvGrpSpPr/>
            <p:nvPr/>
          </p:nvGrpSpPr>
          <p:grpSpPr>
            <a:xfrm>
              <a:off x="8452892" y="4554374"/>
              <a:ext cx="1775873" cy="1058626"/>
              <a:chOff x="1422400" y="3834055"/>
              <a:chExt cx="1775873" cy="1159785"/>
            </a:xfrm>
          </p:grpSpPr>
          <p:sp>
            <p:nvSpPr>
              <p:cNvPr id="2067" name="TextBox 2066">
                <a:extLst>
                  <a:ext uri="{FF2B5EF4-FFF2-40B4-BE49-F238E27FC236}">
                    <a16:creationId xmlns:a16="http://schemas.microsoft.com/office/drawing/2014/main" id="{10EC7607-7E75-11F0-24D4-065D8BE41180}"/>
                  </a:ext>
                </a:extLst>
              </p:cNvPr>
              <p:cNvSpPr txBox="1"/>
              <p:nvPr/>
            </p:nvSpPr>
            <p:spPr>
              <a:xfrm>
                <a:off x="1586970" y="4047719"/>
                <a:ext cx="16113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Private IP network</a:t>
                </a:r>
              </a:p>
            </p:txBody>
          </p:sp>
          <p:sp>
            <p:nvSpPr>
              <p:cNvPr id="2116" name="Thought Bubble: Cloud 2115">
                <a:extLst>
                  <a:ext uri="{FF2B5EF4-FFF2-40B4-BE49-F238E27FC236}">
                    <a16:creationId xmlns:a16="http://schemas.microsoft.com/office/drawing/2014/main" id="{B58D57FF-47DE-C95E-3E08-97C33FC2973C}"/>
                  </a:ext>
                </a:extLst>
              </p:cNvPr>
              <p:cNvSpPr/>
              <p:nvPr/>
            </p:nvSpPr>
            <p:spPr>
              <a:xfrm>
                <a:off x="1422400" y="3834055"/>
                <a:ext cx="1590177" cy="1159785"/>
              </a:xfrm>
              <a:prstGeom prst="cloudCallou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20" name="Rectangle 2119">
              <a:extLst>
                <a:ext uri="{FF2B5EF4-FFF2-40B4-BE49-F238E27FC236}">
                  <a16:creationId xmlns:a16="http://schemas.microsoft.com/office/drawing/2014/main" id="{EC2433F6-A3C2-44DE-6882-6F2A6FA43A0C}"/>
                </a:ext>
              </a:extLst>
            </p:cNvPr>
            <p:cNvSpPr/>
            <p:nvPr/>
          </p:nvSpPr>
          <p:spPr>
            <a:xfrm>
              <a:off x="8872476" y="5576381"/>
              <a:ext cx="230367" cy="271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27" name="TextBox 2126">
            <a:extLst>
              <a:ext uri="{FF2B5EF4-FFF2-40B4-BE49-F238E27FC236}">
                <a16:creationId xmlns:a16="http://schemas.microsoft.com/office/drawing/2014/main" id="{6A6804B6-18A0-B22F-1317-B7E66646A48A}"/>
              </a:ext>
            </a:extLst>
          </p:cNvPr>
          <p:cNvSpPr txBox="1"/>
          <p:nvPr/>
        </p:nvSpPr>
        <p:spPr>
          <a:xfrm>
            <a:off x="5236709" y="4462697"/>
            <a:ext cx="119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Earth stationary cells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38F77A0-4470-DB33-2670-705EEDD3E36A}"/>
              </a:ext>
            </a:extLst>
          </p:cNvPr>
          <p:cNvGrpSpPr/>
          <p:nvPr/>
        </p:nvGrpSpPr>
        <p:grpSpPr>
          <a:xfrm>
            <a:off x="370190" y="4601042"/>
            <a:ext cx="1775873" cy="1293863"/>
            <a:chOff x="8452892" y="4554374"/>
            <a:chExt cx="1775873" cy="129386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2775291-7BA7-0DA6-AA4A-D85FE6D1AC72}"/>
                </a:ext>
              </a:extLst>
            </p:cNvPr>
            <p:cNvGrpSpPr/>
            <p:nvPr/>
          </p:nvGrpSpPr>
          <p:grpSpPr>
            <a:xfrm>
              <a:off x="8452892" y="4554374"/>
              <a:ext cx="1775873" cy="1058626"/>
              <a:chOff x="1422400" y="3834055"/>
              <a:chExt cx="1775873" cy="1159785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7566B70-1CB8-A8C3-27A4-4FC1DA1257DE}"/>
                  </a:ext>
                </a:extLst>
              </p:cNvPr>
              <p:cNvSpPr txBox="1"/>
              <p:nvPr/>
            </p:nvSpPr>
            <p:spPr>
              <a:xfrm>
                <a:off x="1586970" y="4047719"/>
                <a:ext cx="16113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Private IP network</a:t>
                </a:r>
              </a:p>
            </p:txBody>
          </p:sp>
          <p:sp>
            <p:nvSpPr>
              <p:cNvPr id="21" name="Thought Bubble: Cloud 20">
                <a:extLst>
                  <a:ext uri="{FF2B5EF4-FFF2-40B4-BE49-F238E27FC236}">
                    <a16:creationId xmlns:a16="http://schemas.microsoft.com/office/drawing/2014/main" id="{5EB8CFA7-3206-6D00-9076-60E4667C3847}"/>
                  </a:ext>
                </a:extLst>
              </p:cNvPr>
              <p:cNvSpPr/>
              <p:nvPr/>
            </p:nvSpPr>
            <p:spPr>
              <a:xfrm>
                <a:off x="1422400" y="3834055"/>
                <a:ext cx="1590177" cy="1159785"/>
              </a:xfrm>
              <a:prstGeom prst="cloudCallou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E3170B-FF9D-3DBF-D561-DEE0DCF4A54F}"/>
                </a:ext>
              </a:extLst>
            </p:cNvPr>
            <p:cNvSpPr/>
            <p:nvPr/>
          </p:nvSpPr>
          <p:spPr>
            <a:xfrm>
              <a:off x="8872476" y="5576381"/>
              <a:ext cx="230367" cy="271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4E6255-AC0E-31CC-800D-7C896AAD6839}"/>
              </a:ext>
            </a:extLst>
          </p:cNvPr>
          <p:cNvCxnSpPr>
            <a:cxnSpLocks/>
          </p:cNvCxnSpPr>
          <p:nvPr/>
        </p:nvCxnSpPr>
        <p:spPr>
          <a:xfrm>
            <a:off x="647444" y="4478157"/>
            <a:ext cx="255708" cy="3179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21D5402B-0E55-0E3A-F9E1-725DB6080804}"/>
              </a:ext>
            </a:extLst>
          </p:cNvPr>
          <p:cNvSpPr/>
          <p:nvPr/>
        </p:nvSpPr>
        <p:spPr>
          <a:xfrm>
            <a:off x="3955040" y="5692389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669A0E-EC65-9D8D-395F-1CA4B547F397}"/>
              </a:ext>
            </a:extLst>
          </p:cNvPr>
          <p:cNvCxnSpPr>
            <a:cxnSpLocks/>
            <a:endCxn id="28" idx="1"/>
          </p:cNvCxnSpPr>
          <p:nvPr/>
        </p:nvCxnSpPr>
        <p:spPr>
          <a:xfrm>
            <a:off x="1795137" y="5294015"/>
            <a:ext cx="2159903" cy="6933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27874E8-A15B-E705-CB78-C0208633B31E}"/>
              </a:ext>
            </a:extLst>
          </p:cNvPr>
          <p:cNvCxnSpPr>
            <a:cxnSpLocks/>
            <a:stCxn id="2" idx="0"/>
          </p:cNvCxnSpPr>
          <p:nvPr/>
        </p:nvCxnSpPr>
        <p:spPr>
          <a:xfrm flipV="1">
            <a:off x="7850840" y="5167591"/>
            <a:ext cx="1611166" cy="4219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17789ADB-7073-887C-0FF6-EF497EE2857D}"/>
              </a:ext>
            </a:extLst>
          </p:cNvPr>
          <p:cNvSpPr/>
          <p:nvPr/>
        </p:nvSpPr>
        <p:spPr>
          <a:xfrm>
            <a:off x="2875088" y="6189651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B57DAF3-E20C-39F6-A414-A799A06C03D7}"/>
              </a:ext>
            </a:extLst>
          </p:cNvPr>
          <p:cNvCxnSpPr>
            <a:cxnSpLocks/>
            <a:endCxn id="2116" idx="1"/>
          </p:cNvCxnSpPr>
          <p:nvPr/>
        </p:nvCxnSpPr>
        <p:spPr>
          <a:xfrm flipV="1">
            <a:off x="8738180" y="5557870"/>
            <a:ext cx="1480247" cy="631781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A6C8A1E-52F2-911E-B362-B6A670A2ED0F}"/>
              </a:ext>
            </a:extLst>
          </p:cNvPr>
          <p:cNvCxnSpPr>
            <a:cxnSpLocks/>
            <a:endCxn id="47" idx="1"/>
          </p:cNvCxnSpPr>
          <p:nvPr/>
        </p:nvCxnSpPr>
        <p:spPr>
          <a:xfrm>
            <a:off x="1334927" y="5623049"/>
            <a:ext cx="1540161" cy="861581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7557F17-B381-2457-9F81-CD1EF1A04AB6}"/>
              </a:ext>
            </a:extLst>
          </p:cNvPr>
          <p:cNvSpPr/>
          <p:nvPr/>
        </p:nvSpPr>
        <p:spPr>
          <a:xfrm>
            <a:off x="7400463" y="5589570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SGW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2FB821-3523-F6BE-2474-D38A61200FD8}"/>
              </a:ext>
            </a:extLst>
          </p:cNvPr>
          <p:cNvSpPr/>
          <p:nvPr/>
        </p:nvSpPr>
        <p:spPr>
          <a:xfrm>
            <a:off x="8514944" y="6189651"/>
            <a:ext cx="900753" cy="589957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2137B5-8F0D-5E07-8382-EE10C2E60F0A}"/>
              </a:ext>
            </a:extLst>
          </p:cNvPr>
          <p:cNvSpPr/>
          <p:nvPr/>
        </p:nvSpPr>
        <p:spPr>
          <a:xfrm>
            <a:off x="5881133" y="5870439"/>
            <a:ext cx="804235" cy="62565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PGW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BADC15-6D48-A270-3E5F-0F01FB0EE764}"/>
              </a:ext>
            </a:extLst>
          </p:cNvPr>
          <p:cNvSpPr/>
          <p:nvPr/>
        </p:nvSpPr>
        <p:spPr>
          <a:xfrm>
            <a:off x="4936546" y="6250199"/>
            <a:ext cx="804235" cy="62565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HSS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C818764-712E-0113-AEB8-407808CE2D5A}"/>
              </a:ext>
            </a:extLst>
          </p:cNvPr>
          <p:cNvCxnSpPr>
            <a:cxnSpLocks/>
            <a:stCxn id="47" idx="3"/>
            <a:endCxn id="14" idx="1"/>
          </p:cNvCxnSpPr>
          <p:nvPr/>
        </p:nvCxnSpPr>
        <p:spPr>
          <a:xfrm>
            <a:off x="3775841" y="6484630"/>
            <a:ext cx="1160705" cy="78396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FCA2663-EA48-2062-943F-4036F079AAB5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5605417" y="6484630"/>
            <a:ext cx="2909527" cy="229643"/>
          </a:xfrm>
          <a:prstGeom prst="line">
            <a:avLst/>
          </a:prstGeom>
          <a:ln w="158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FB1201D-9BA7-F775-9C63-1E832EBFADC2}"/>
              </a:ext>
            </a:extLst>
          </p:cNvPr>
          <p:cNvCxnSpPr>
            <a:cxnSpLocks/>
            <a:stCxn id="28" idx="3"/>
            <a:endCxn id="13" idx="1"/>
          </p:cNvCxnSpPr>
          <p:nvPr/>
        </p:nvCxnSpPr>
        <p:spPr>
          <a:xfrm>
            <a:off x="4855793" y="5987368"/>
            <a:ext cx="1025340" cy="195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150FD2E-8F50-EC2B-E671-E8877002DEF2}"/>
              </a:ext>
            </a:extLst>
          </p:cNvPr>
          <p:cNvCxnSpPr>
            <a:cxnSpLocks/>
            <a:stCxn id="2" idx="1"/>
            <a:endCxn id="13" idx="3"/>
          </p:cNvCxnSpPr>
          <p:nvPr/>
        </p:nvCxnSpPr>
        <p:spPr>
          <a:xfrm flipH="1">
            <a:off x="6685368" y="5884549"/>
            <a:ext cx="715095" cy="2987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56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Office PowerPoint</Application>
  <PresentationFormat>Widescreen</PresentationFormat>
  <Paragraphs>73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Shared Earth Stations</dc:title>
  <dc:creator>Chris Pudney 22</dc:creator>
  <cp:lastModifiedBy>Chris Pudney 23</cp:lastModifiedBy>
  <cp:revision>4</cp:revision>
  <dcterms:created xsi:type="dcterms:W3CDTF">2023-07-12T11:36:26Z</dcterms:created>
  <dcterms:modified xsi:type="dcterms:W3CDTF">2023-10-12T04:54:56Z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2023-09-28T16:37:30Z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efe21561-f2c2-4260-9e26-e0d79150e254</vt:lpwstr>
  </property>
  <property fmtid="{D5CDD505-2E9C-101B-9397-08002B2CF9AE}" pid="8" name="MSIP_Label_17da11e7-ad83-4459-98c6-12a88e2eac78_ContentBits">
    <vt:lpwstr>0</vt:lpwstr>
  </property>
</Properties>
</file>