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84" r:id="rId6"/>
    <p:sldId id="385" r:id="rId7"/>
    <p:sldId id="386" r:id="rId8"/>
    <p:sldId id="387" r:id="rId9"/>
    <p:sldId id="379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ranth" initials="NA" lastIdx="1" clrIdx="0">
    <p:extLst>
      <p:ext uri="{19B8F6BF-5375-455C-9EA6-DF929625EA0E}">
        <p15:presenceInfo xmlns:p15="http://schemas.microsoft.com/office/powerpoint/2012/main" userId="Niranth" providerId="None"/>
      </p:ext>
    </p:extLst>
  </p:cmAuthor>
  <p:cmAuthor id="2" name="Huawei-Rev1" initials="Rev1" lastIdx="1" clrIdx="1">
    <p:extLst>
      <p:ext uri="{19B8F6BF-5375-455C-9EA6-DF929625EA0E}">
        <p15:presenceInfo xmlns:p15="http://schemas.microsoft.com/office/powerpoint/2012/main" userId="Huawei-Rev1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F5C77"/>
    <a:srgbClr val="47A5DD"/>
    <a:srgbClr val="767171"/>
    <a:srgbClr val="127092"/>
    <a:srgbClr val="FFFFFF"/>
    <a:srgbClr val="FF6600"/>
    <a:srgbClr val="1A4669"/>
    <a:srgbClr val="C6D254"/>
    <a:srgbClr val="B1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深色样式 1 - 强调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081" autoAdjust="0"/>
    <p:restoredTop sz="96424" autoAdjust="0"/>
  </p:normalViewPr>
  <p:slideViewPr>
    <p:cSldViewPr snapToGrid="0">
      <p:cViewPr varScale="1">
        <p:scale>
          <a:sx n="101" d="100"/>
          <a:sy n="101" d="100"/>
        </p:scale>
        <p:origin x="91" y="14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150" y="9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969383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386065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290588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1925315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106362" y="974711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8781" y="50534"/>
            <a:ext cx="1246188" cy="72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"/>
                <a:ea typeface="+mn-ea"/>
                <a:cs typeface="Arial" panose="020B0604020202020204" pitchFamily="34" charset="0"/>
              </a:rPr>
              <a:t>3GPP TSG-SA WG2 SA2#15</a:t>
            </a: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"/>
                <a:ea typeface="+mn-ea"/>
                <a:cs typeface="Arial" panose="020B0604020202020204" pitchFamily="34" charset="0"/>
              </a:rPr>
              <a:t>9</a:t>
            </a:r>
            <a:endParaRPr kumimoji="0" lang="sv-SE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C288166-CE2F-41C6-BAFB-11112195F701}"/>
              </a:ext>
            </a:extLst>
          </p:cNvPr>
          <p:cNvSpPr txBox="1"/>
          <p:nvPr userDrawn="1"/>
        </p:nvSpPr>
        <p:spPr>
          <a:xfrm>
            <a:off x="8342955" y="73025"/>
            <a:ext cx="18892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S2-2310465</a:t>
            </a:r>
            <a:endParaRPr lang="zh-CN" altLang="en-US" sz="1400" b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1162" y="1736726"/>
            <a:ext cx="8005763" cy="2852737"/>
          </a:xfrm>
        </p:spPr>
        <p:txBody>
          <a:bodyPr/>
          <a:lstStyle/>
          <a:p>
            <a:pPr eaLnBrk="1" hangingPunct="1"/>
            <a:r>
              <a:rPr lang="en-US" altLang="en-US" b="1" dirty="0"/>
              <a:t>Discussion on MBS service area update issue</a:t>
            </a:r>
            <a:endParaRPr lang="en-GB" altLang="en-US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Huawei, Hi</a:t>
            </a:r>
            <a:r>
              <a:rPr lang="en-US" altLang="zh-CN" dirty="0"/>
              <a:t>S</a:t>
            </a:r>
            <a:r>
              <a:rPr lang="en-GB" altLang="en-US" dirty="0" err="1"/>
              <a:t>ilicon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>
            <a:extLst>
              <a:ext uri="{FF2B5EF4-FFF2-40B4-BE49-F238E27FC236}">
                <a16:creationId xmlns:a16="http://schemas.microsoft.com/office/drawing/2014/main" id="{127B5FD7-A448-4615-B8C7-B0AF4D1A91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z="3200" b="1" dirty="0">
                <a:latin typeface="Calibri" panose="020F0502020204030204" pitchFamily="34" charset="0"/>
                <a:cs typeface="Calibri" panose="020F0502020204030204" pitchFamily="34" charset="0"/>
              </a:rPr>
              <a:t>Background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D37523A-C70E-4384-A826-C7E8898B9FF3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725738" y="1512876"/>
            <a:ext cx="10729365" cy="1245461"/>
          </a:xfrm>
        </p:spPr>
        <p:txBody>
          <a:bodyPr/>
          <a:lstStyle/>
          <a:p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In SA2 #158 meeting, SA2 reached some consensus and agreed to continue the work in SA2#159 meeting.</a:t>
            </a:r>
          </a:p>
          <a:p>
            <a:pPr lvl="1"/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Such information is reflected in S2-2309746 sent to SA6.</a:t>
            </a:r>
            <a:endParaRPr lang="zh-CN" altLang="en-US" sz="2000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20E8902-9C48-4DE3-884A-0416A3E161D3}"/>
              </a:ext>
            </a:extLst>
          </p:cNvPr>
          <p:cNvSpPr/>
          <p:nvPr/>
        </p:nvSpPr>
        <p:spPr>
          <a:xfrm>
            <a:off x="874755" y="2758337"/>
            <a:ext cx="6674713" cy="34449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>
              <a:spcBef>
                <a:spcPts val="600"/>
              </a:spcBef>
              <a:spcAft>
                <a:spcPts val="600"/>
              </a:spcAft>
            </a:pPr>
            <a:r>
              <a:rPr lang="en-GB" altLang="zh-CN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SA2 regards the scenario outlined by SA6 as an error scenario:</a:t>
            </a:r>
            <a:endParaRPr lang="zh-CN" altLang="zh-CN" sz="1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hangingPunct="0">
              <a:spcBef>
                <a:spcPts val="600"/>
              </a:spcBef>
              <a:spcAft>
                <a:spcPts val="600"/>
              </a:spcAft>
            </a:pPr>
            <a:r>
              <a:rPr lang="en-GB" altLang="zh-CN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5MBS, an MBS service area in an MBS session create or update request is assumed to be within the same MB-SMF service area of a single MB-SMF.</a:t>
            </a:r>
            <a:endParaRPr lang="zh-CN" altLang="zh-CN" sz="1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hangingPunct="0">
              <a:spcBef>
                <a:spcPts val="600"/>
              </a:spcBef>
              <a:spcAft>
                <a:spcPts val="600"/>
              </a:spcAft>
            </a:pPr>
            <a:r>
              <a:rPr lang="en-GB" altLang="zh-CN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 the AF requests an unacceptable service area (not entirely contained in a single MB-SMF service area), </a:t>
            </a:r>
            <a:r>
              <a:rPr lang="en-GB" altLang="zh-CN" sz="1600" dirty="0">
                <a:solidFill>
                  <a:schemeClr val="tx1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the session creation or update request may be rejected by the 5GC or may be accepted by the 5GC to handle only the acceptable part of the MBS service area </a:t>
            </a:r>
            <a:r>
              <a:rPr lang="en-GB" altLang="zh-CN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(depending on further stage 2 discussion). It is expected that </a:t>
            </a:r>
            <a:r>
              <a:rPr lang="en-GB" altLang="zh-CN" sz="1600" dirty="0">
                <a:solidFill>
                  <a:schemeClr val="tx1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appropriate information about the acceptable or rejected parts of the service area will be defined and provided in the response to the AF </a:t>
            </a:r>
            <a:r>
              <a:rPr lang="en-GB" altLang="zh-CN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such situations. </a:t>
            </a:r>
            <a:endParaRPr lang="zh-CN" altLang="zh-CN" sz="1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hangingPunct="0">
              <a:spcBef>
                <a:spcPts val="600"/>
              </a:spcBef>
              <a:spcAft>
                <a:spcPts val="600"/>
              </a:spcAft>
            </a:pPr>
            <a:r>
              <a:rPr lang="en-GB" altLang="zh-CN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SA2 intends to further refine the stage 2 TS 23.247 in future meetings to clarify this matter.</a:t>
            </a:r>
            <a:endParaRPr lang="zh-CN" altLang="zh-CN" sz="1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FB99529-34E3-4FB2-B6B2-92330536A2D1}"/>
              </a:ext>
            </a:extLst>
          </p:cNvPr>
          <p:cNvSpPr txBox="1"/>
          <p:nvPr/>
        </p:nvSpPr>
        <p:spPr>
          <a:xfrm>
            <a:off x="7753506" y="2758337"/>
            <a:ext cx="3914539" cy="2262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b="1" dirty="0">
                <a:latin typeface="+mn-lt"/>
              </a:rPr>
              <a:t>Highlights of the LS: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lt"/>
              </a:rPr>
              <a:t>TBD in SA2 that whether the request is to be rejected or accepted.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lt"/>
              </a:rPr>
              <a:t>Agreed that information containing service area (acceptable/rejected) provided to the AF. </a:t>
            </a:r>
          </a:p>
          <a:p>
            <a:pPr>
              <a:spcAft>
                <a:spcPts val="600"/>
              </a:spcAft>
            </a:pPr>
            <a:endParaRPr lang="en-US" altLang="zh-CN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20920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>
            <a:extLst>
              <a:ext uri="{FF2B5EF4-FFF2-40B4-BE49-F238E27FC236}">
                <a16:creationId xmlns:a16="http://schemas.microsoft.com/office/drawing/2014/main" id="{6043F737-0A1C-4E86-BEB3-DF9DC9A050D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z="3200" b="1" dirty="0">
                <a:latin typeface="Calibri" panose="020F0502020204030204" pitchFamily="34" charset="0"/>
                <a:cs typeface="Calibri" panose="020F0502020204030204" pitchFamily="34" charset="0"/>
              </a:rPr>
              <a:t>Problem statement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5F28FB6-5A8A-4F8E-9CD2-C463B9E66C65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725739" y="1512876"/>
            <a:ext cx="5833760" cy="4690459"/>
          </a:xfrm>
        </p:spPr>
        <p:txBody>
          <a:bodyPr/>
          <a:lstStyle/>
          <a:p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This scenario mainly happens for cross-domain case</a:t>
            </a:r>
          </a:p>
          <a:p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BDCC2F5-5D2D-437C-8B3A-1167DA0FCC11}"/>
              </a:ext>
            </a:extLst>
          </p:cNvPr>
          <p:cNvGrpSpPr/>
          <p:nvPr/>
        </p:nvGrpSpPr>
        <p:grpSpPr>
          <a:xfrm>
            <a:off x="868428" y="2057429"/>
            <a:ext cx="5357678" cy="3988191"/>
            <a:chOff x="838200" y="2510584"/>
            <a:chExt cx="5569550" cy="4145906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C8539E1-4F0E-4F25-ABA1-5BD3D981C3D8}"/>
                </a:ext>
              </a:extLst>
            </p:cNvPr>
            <p:cNvGrpSpPr/>
            <p:nvPr/>
          </p:nvGrpSpPr>
          <p:grpSpPr>
            <a:xfrm>
              <a:off x="838200" y="2510584"/>
              <a:ext cx="3026352" cy="1443317"/>
              <a:chOff x="838200" y="2510584"/>
              <a:chExt cx="3026352" cy="1443317"/>
            </a:xfrm>
          </p:grpSpPr>
          <p:sp>
            <p:nvSpPr>
              <p:cNvPr id="23" name="云形 22">
                <a:extLst>
                  <a:ext uri="{FF2B5EF4-FFF2-40B4-BE49-F238E27FC236}">
                    <a16:creationId xmlns:a16="http://schemas.microsoft.com/office/drawing/2014/main" id="{05E1077C-B676-45F3-B7AB-A5E553838F4F}"/>
                  </a:ext>
                </a:extLst>
              </p:cNvPr>
              <p:cNvSpPr/>
              <p:nvPr/>
            </p:nvSpPr>
            <p:spPr>
              <a:xfrm>
                <a:off x="838200" y="2510584"/>
                <a:ext cx="3026352" cy="1443317"/>
              </a:xfrm>
              <a:prstGeom prst="cloud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7C5C0196-2CD9-4CC1-8182-0F5EAF464231}"/>
                  </a:ext>
                </a:extLst>
              </p:cNvPr>
              <p:cNvSpPr/>
              <p:nvPr/>
            </p:nvSpPr>
            <p:spPr>
              <a:xfrm>
                <a:off x="1135770" y="3220587"/>
                <a:ext cx="1069542" cy="3834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b="1" dirty="0">
                    <a:solidFill>
                      <a:schemeClr val="tx1"/>
                    </a:solidFill>
                  </a:rPr>
                  <a:t>MB-SMF 1</a:t>
                </a:r>
                <a:endParaRPr lang="zh-CN" altLang="en-US" sz="14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6970678B-3992-4BCB-81A6-363222852CF4}"/>
                  </a:ext>
                </a:extLst>
              </p:cNvPr>
              <p:cNvSpPr/>
              <p:nvPr/>
            </p:nvSpPr>
            <p:spPr>
              <a:xfrm>
                <a:off x="1901381" y="2726364"/>
                <a:ext cx="1069542" cy="3834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b="1" dirty="0">
                    <a:solidFill>
                      <a:schemeClr val="tx1"/>
                    </a:solidFill>
                  </a:rPr>
                  <a:t>MB-SMF 2</a:t>
                </a:r>
                <a:endParaRPr lang="zh-CN" altLang="en-US" sz="14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E4158F34-E31C-454A-A6B4-67E9F2026000}"/>
                  </a:ext>
                </a:extLst>
              </p:cNvPr>
              <p:cNvSpPr/>
              <p:nvPr/>
            </p:nvSpPr>
            <p:spPr>
              <a:xfrm>
                <a:off x="2667081" y="3215626"/>
                <a:ext cx="1069542" cy="3834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b="1" dirty="0">
                    <a:solidFill>
                      <a:schemeClr val="tx1"/>
                    </a:solidFill>
                  </a:rPr>
                  <a:t>MB-SMF 3</a:t>
                </a:r>
                <a:endParaRPr lang="zh-CN" altLang="en-US" sz="1400" b="1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7A4BC6B5-AD62-40AD-9365-66041E7D0D9B}"/>
                </a:ext>
              </a:extLst>
            </p:cNvPr>
            <p:cNvSpPr/>
            <p:nvPr/>
          </p:nvSpPr>
          <p:spPr>
            <a:xfrm>
              <a:off x="968188" y="4957483"/>
              <a:ext cx="2768435" cy="1272988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05E69CCC-154A-4F91-AD05-90020CBB5E42}"/>
                </a:ext>
              </a:extLst>
            </p:cNvPr>
            <p:cNvSpPr txBox="1"/>
            <p:nvPr/>
          </p:nvSpPr>
          <p:spPr>
            <a:xfrm>
              <a:off x="1523103" y="5749250"/>
              <a:ext cx="16565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>
                  <a:highlight>
                    <a:srgbClr val="FFFF00"/>
                  </a:highlight>
                </a:rPr>
                <a:t>Same MB-SMF service area</a:t>
              </a:r>
              <a:endParaRPr lang="zh-CN" altLang="en-US" sz="1200" b="1" dirty="0">
                <a:highlight>
                  <a:srgbClr val="FFFF00"/>
                </a:highlight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CD88F084-95BC-422A-8D7B-00B2A6C8C9FB}"/>
                </a:ext>
              </a:extLst>
            </p:cNvPr>
            <p:cNvCxnSpPr>
              <a:cxnSpLocks/>
              <a:stCxn id="24" idx="2"/>
              <a:endCxn id="6" idx="0"/>
            </p:cNvCxnSpPr>
            <p:nvPr/>
          </p:nvCxnSpPr>
          <p:spPr>
            <a:xfrm>
              <a:off x="1670541" y="3604045"/>
              <a:ext cx="681865" cy="1353438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974A7CBA-9EA2-452F-9050-7DA586D98CBC}"/>
                </a:ext>
              </a:extLst>
            </p:cNvPr>
            <p:cNvCxnSpPr>
              <a:cxnSpLocks/>
              <a:stCxn id="25" idx="2"/>
              <a:endCxn id="6" idx="0"/>
            </p:cNvCxnSpPr>
            <p:nvPr/>
          </p:nvCxnSpPr>
          <p:spPr>
            <a:xfrm flipH="1">
              <a:off x="2352406" y="3109822"/>
              <a:ext cx="83746" cy="1847661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9D119CE5-0A84-4889-8058-9D08FB892E3A}"/>
                </a:ext>
              </a:extLst>
            </p:cNvPr>
            <p:cNvCxnSpPr>
              <a:cxnSpLocks/>
              <a:stCxn id="26" idx="2"/>
              <a:endCxn id="6" idx="0"/>
            </p:cNvCxnSpPr>
            <p:nvPr/>
          </p:nvCxnSpPr>
          <p:spPr>
            <a:xfrm flipH="1">
              <a:off x="2352406" y="3599084"/>
              <a:ext cx="849446" cy="1358399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41927DEA-ECFF-4459-8CD8-873A620E0F58}"/>
                </a:ext>
              </a:extLst>
            </p:cNvPr>
            <p:cNvSpPr/>
            <p:nvPr/>
          </p:nvSpPr>
          <p:spPr>
            <a:xfrm>
              <a:off x="1332998" y="5201787"/>
              <a:ext cx="1069542" cy="38345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</a:rPr>
                <a:t>MB-UPF 1</a:t>
              </a:r>
              <a:endParaRPr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E8519B9-6766-4322-9AF9-052259FA3C8F}"/>
                </a:ext>
              </a:extLst>
            </p:cNvPr>
            <p:cNvSpPr/>
            <p:nvPr/>
          </p:nvSpPr>
          <p:spPr>
            <a:xfrm>
              <a:off x="2572546" y="5308200"/>
              <a:ext cx="1069542" cy="38345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</a:rPr>
                <a:t>MB-UPF 2</a:t>
              </a:r>
              <a:endParaRPr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89857DCE-9E6B-4550-87BD-60F79C465F41}"/>
                </a:ext>
              </a:extLst>
            </p:cNvPr>
            <p:cNvSpPr/>
            <p:nvPr/>
          </p:nvSpPr>
          <p:spPr>
            <a:xfrm>
              <a:off x="968189" y="4794904"/>
              <a:ext cx="4240306" cy="1598146"/>
            </a:xfrm>
            <a:prstGeom prst="ellips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FBBCF7BF-889C-4289-992A-80F59AFDE6C9}"/>
                </a:ext>
              </a:extLst>
            </p:cNvPr>
            <p:cNvSpPr/>
            <p:nvPr/>
          </p:nvSpPr>
          <p:spPr>
            <a:xfrm>
              <a:off x="3874577" y="5345711"/>
              <a:ext cx="1069542" cy="38345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</a:rPr>
                <a:t>MB-UPF 3</a:t>
              </a:r>
              <a:endParaRPr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对话气泡: 矩形 14">
              <a:extLst>
                <a:ext uri="{FF2B5EF4-FFF2-40B4-BE49-F238E27FC236}">
                  <a16:creationId xmlns:a16="http://schemas.microsoft.com/office/drawing/2014/main" id="{CD9849BB-E83F-45D9-AD1E-7A48C7554FE4}"/>
                </a:ext>
              </a:extLst>
            </p:cNvPr>
            <p:cNvSpPr/>
            <p:nvPr/>
          </p:nvSpPr>
          <p:spPr>
            <a:xfrm>
              <a:off x="4575534" y="6074461"/>
              <a:ext cx="1572358" cy="457089"/>
            </a:xfrm>
            <a:prstGeom prst="wedgeRectCallout">
              <a:avLst>
                <a:gd name="adj1" fmla="val -49123"/>
                <a:gd name="adj2" fmla="val -11652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latin typeface="Calibri" panose="020F0502020204030204" pitchFamily="34" charset="0"/>
                  <a:cs typeface="Calibri" panose="020F0502020204030204" pitchFamily="34" charset="0"/>
                </a:rPr>
                <a:t>MB-UPF 3 is in the other domain</a:t>
              </a:r>
              <a:endParaRPr lang="zh-CN" altLang="en-US" sz="12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F2DD6491-42E0-4B7D-A673-9CAB40D64492}"/>
                </a:ext>
              </a:extLst>
            </p:cNvPr>
            <p:cNvGrpSpPr/>
            <p:nvPr/>
          </p:nvGrpSpPr>
          <p:grpSpPr>
            <a:xfrm>
              <a:off x="4105475" y="2728300"/>
              <a:ext cx="2302275" cy="1270671"/>
              <a:chOff x="909571" y="2555654"/>
              <a:chExt cx="2302275" cy="1270671"/>
            </a:xfrm>
          </p:grpSpPr>
          <p:sp>
            <p:nvSpPr>
              <p:cNvPr id="20" name="云形 19">
                <a:extLst>
                  <a:ext uri="{FF2B5EF4-FFF2-40B4-BE49-F238E27FC236}">
                    <a16:creationId xmlns:a16="http://schemas.microsoft.com/office/drawing/2014/main" id="{D6F33B93-42A6-4FE3-B4F8-9BB76024512F}"/>
                  </a:ext>
                </a:extLst>
              </p:cNvPr>
              <p:cNvSpPr/>
              <p:nvPr/>
            </p:nvSpPr>
            <p:spPr>
              <a:xfrm>
                <a:off x="909571" y="2555654"/>
                <a:ext cx="2302275" cy="1270671"/>
              </a:xfrm>
              <a:prstGeom prst="cloud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6C25AA20-AA17-478A-8898-D8ED36FC1AE4}"/>
                  </a:ext>
                </a:extLst>
              </p:cNvPr>
              <p:cNvSpPr/>
              <p:nvPr/>
            </p:nvSpPr>
            <p:spPr>
              <a:xfrm>
                <a:off x="991167" y="3165889"/>
                <a:ext cx="1069542" cy="3834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b="1" dirty="0">
                    <a:solidFill>
                      <a:schemeClr val="tx1"/>
                    </a:solidFill>
                  </a:rPr>
                  <a:t>MB-SMF 4</a:t>
                </a:r>
                <a:endParaRPr lang="zh-CN" altLang="en-US" sz="14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19BC272A-5C76-44FC-998C-D89F7149195C}"/>
                  </a:ext>
                </a:extLst>
              </p:cNvPr>
              <p:cNvSpPr/>
              <p:nvPr/>
            </p:nvSpPr>
            <p:spPr>
              <a:xfrm>
                <a:off x="1901381" y="2726364"/>
                <a:ext cx="1069542" cy="3834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b="1" dirty="0">
                    <a:solidFill>
                      <a:schemeClr val="tx1"/>
                    </a:solidFill>
                  </a:rPr>
                  <a:t>MB-SMF 5</a:t>
                </a:r>
                <a:endParaRPr lang="zh-CN" altLang="en-US" sz="1400" b="1" dirty="0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EAB54A7E-40CE-44B0-A55C-9DFFB8812211}"/>
                </a:ext>
              </a:extLst>
            </p:cNvPr>
            <p:cNvCxnSpPr>
              <a:cxnSpLocks/>
              <a:stCxn id="21" idx="2"/>
              <a:endCxn id="14" idx="0"/>
            </p:cNvCxnSpPr>
            <p:nvPr/>
          </p:nvCxnSpPr>
          <p:spPr>
            <a:xfrm flipH="1">
              <a:off x="4409348" y="3721993"/>
              <a:ext cx="312494" cy="1623718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96338E3E-A856-4A32-AD75-7B2A4DDD1231}"/>
                </a:ext>
              </a:extLst>
            </p:cNvPr>
            <p:cNvCxnSpPr>
              <a:cxnSpLocks/>
              <a:stCxn id="22" idx="2"/>
              <a:endCxn id="14" idx="0"/>
            </p:cNvCxnSpPr>
            <p:nvPr/>
          </p:nvCxnSpPr>
          <p:spPr>
            <a:xfrm flipH="1">
              <a:off x="4409348" y="3282468"/>
              <a:ext cx="1222708" cy="2063243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60C8B51-118B-4813-9806-D9DB0DC29D53}"/>
                </a:ext>
              </a:extLst>
            </p:cNvPr>
            <p:cNvSpPr txBox="1"/>
            <p:nvPr/>
          </p:nvSpPr>
          <p:spPr>
            <a:xfrm>
              <a:off x="2218220" y="6379491"/>
              <a:ext cx="177819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/>
                <a:t>AF requested area</a:t>
              </a:r>
              <a:endParaRPr lang="zh-CN" altLang="en-US" sz="1200" b="1" dirty="0"/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32ED798E-9B44-4223-AB47-2BDF9E8CBAA7}"/>
              </a:ext>
            </a:extLst>
          </p:cNvPr>
          <p:cNvSpPr txBox="1"/>
          <p:nvPr/>
        </p:nvSpPr>
        <p:spPr>
          <a:xfrm>
            <a:off x="6434000" y="1512876"/>
            <a:ext cx="5363651" cy="432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This case happens when the requested MBS service area from AF is crossing the domains.</a:t>
            </a:r>
          </a:p>
          <a:p>
            <a:pPr marL="742950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E.g., for the MBS Session, the serving MB-SMF is MB-SMF1, but AF requested MBS service area cannot be covered by MB-SMF1.</a:t>
            </a:r>
          </a:p>
          <a:p>
            <a:pPr marL="285750" lvl="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zh-CN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issues to be further discussed:</a:t>
            </a:r>
          </a:p>
          <a:p>
            <a:pPr marL="742950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 TMGI allocation/Session Creation/Session Update, use reject or accept message in the response?</a:t>
            </a:r>
          </a:p>
          <a:p>
            <a:pPr marL="1200150" lvl="2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Whether it should be NEF or MB-SMF to deal with the response?</a:t>
            </a:r>
          </a:p>
          <a:p>
            <a:pPr marL="1200150" lvl="2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Whether the request session can be partially established if part of the request MBS service area can be supported by the MB-SMF? </a:t>
            </a:r>
          </a:p>
          <a:p>
            <a:pPr marL="1200150" lvl="2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Should the returned MBS service area is the supported MBS service area, or non-supported one?</a:t>
            </a:r>
            <a:endParaRPr lang="en-US" altLang="zh-CN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0130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>
            <a:extLst>
              <a:ext uri="{FF2B5EF4-FFF2-40B4-BE49-F238E27FC236}">
                <a16:creationId xmlns:a16="http://schemas.microsoft.com/office/drawing/2014/main" id="{82D98BCC-4212-4229-A1ED-9DCB8BE3BF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z="3200" b="1" dirty="0">
                <a:latin typeface="Calibri" panose="020F0502020204030204" pitchFamily="34" charset="0"/>
                <a:cs typeface="Calibri" panose="020F0502020204030204" pitchFamily="34" charset="0"/>
              </a:rPr>
              <a:t>Consideration</a:t>
            </a:r>
            <a:endParaRPr lang="zh-CN" altLang="en-US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8B0004BB-6D68-42EA-83E6-AE29FBBC1AB8}"/>
              </a:ext>
            </a:extLst>
          </p:cNvPr>
          <p:cNvSpPr txBox="1">
            <a:spLocks/>
          </p:cNvSpPr>
          <p:nvPr/>
        </p:nvSpPr>
        <p:spPr bwMode="auto">
          <a:xfrm>
            <a:off x="845757" y="1697155"/>
            <a:ext cx="3593757" cy="543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>
            <a:lvl1pPr marL="0" indent="0" algn="l" rtl="0" eaLnBrk="0" fontAlgn="base" hangingPunct="0">
              <a:lnSpc>
                <a:spcPts val="3429"/>
              </a:lnSpc>
              <a:spcBef>
                <a:spcPts val="0"/>
              </a:spcBef>
              <a:spcAft>
                <a:spcPct val="0"/>
              </a:spcAft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</a:rPr>
              <a:t>TMGI allocation</a:t>
            </a:r>
          </a:p>
          <a:p>
            <a:endParaRPr lang="zh-CN" altLang="en-US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BD4391F8-A5B6-4967-8463-829E65CE1C0A}"/>
              </a:ext>
            </a:extLst>
          </p:cNvPr>
          <p:cNvSpPr txBox="1">
            <a:spLocks/>
          </p:cNvSpPr>
          <p:nvPr/>
        </p:nvSpPr>
        <p:spPr>
          <a:xfrm>
            <a:off x="4439514" y="1697155"/>
            <a:ext cx="3593757" cy="5433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MBS session creation</a:t>
            </a:r>
          </a:p>
          <a:p>
            <a:pPr algn="ctr"/>
            <a:endParaRPr lang="zh-CN" altLang="en-US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12747A39-3AB1-4596-B7B7-258C2A487FD4}"/>
              </a:ext>
            </a:extLst>
          </p:cNvPr>
          <p:cNvSpPr txBox="1">
            <a:spLocks/>
          </p:cNvSpPr>
          <p:nvPr/>
        </p:nvSpPr>
        <p:spPr>
          <a:xfrm>
            <a:off x="8033271" y="1697155"/>
            <a:ext cx="3593757" cy="6049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MBS session update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80EA7E27-2A89-4CEE-9C1B-1A39D5DC7DD0}"/>
              </a:ext>
            </a:extLst>
          </p:cNvPr>
          <p:cNvGrpSpPr/>
          <p:nvPr/>
        </p:nvGrpSpPr>
        <p:grpSpPr>
          <a:xfrm>
            <a:off x="633778" y="2503519"/>
            <a:ext cx="3480438" cy="3679911"/>
            <a:chOff x="626221" y="2631989"/>
            <a:chExt cx="3480438" cy="3679911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0D8787BF-0C64-4814-9291-76BC61D236BA}"/>
                </a:ext>
              </a:extLst>
            </p:cNvPr>
            <p:cNvGrpSpPr/>
            <p:nvPr/>
          </p:nvGrpSpPr>
          <p:grpSpPr>
            <a:xfrm>
              <a:off x="626221" y="2631989"/>
              <a:ext cx="634525" cy="3679911"/>
              <a:chOff x="500449" y="2475470"/>
              <a:chExt cx="792892" cy="4598356"/>
            </a:xfrm>
          </p:grpSpPr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FEAFFFD0-6C4B-479F-84BB-D98F2CCF80B6}"/>
                  </a:ext>
                </a:extLst>
              </p:cNvPr>
              <p:cNvSpPr/>
              <p:nvPr/>
            </p:nvSpPr>
            <p:spPr>
              <a:xfrm>
                <a:off x="500449" y="2475470"/>
                <a:ext cx="792892" cy="42013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200" b="1" dirty="0">
                    <a:solidFill>
                      <a:schemeClr val="tx1"/>
                    </a:solidFill>
                  </a:rPr>
                  <a:t>NRF</a:t>
                </a:r>
                <a:endParaRPr lang="zh-CN" altLang="en-US" sz="1200" b="1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7B5A2DE3-BC6E-46C0-87A6-73F7F490E2BA}"/>
                  </a:ext>
                </a:extLst>
              </p:cNvPr>
              <p:cNvCxnSpPr>
                <a:cxnSpLocks/>
                <a:stCxn id="24" idx="2"/>
              </p:cNvCxnSpPr>
              <p:nvPr/>
            </p:nvCxnSpPr>
            <p:spPr>
              <a:xfrm>
                <a:off x="896896" y="2895600"/>
                <a:ext cx="0" cy="417822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5557CBF6-5F22-4505-85EC-93A94E8D86FF}"/>
                </a:ext>
              </a:extLst>
            </p:cNvPr>
            <p:cNvSpPr/>
            <p:nvPr/>
          </p:nvSpPr>
          <p:spPr>
            <a:xfrm>
              <a:off x="1631238" y="2631989"/>
              <a:ext cx="634525" cy="33621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solidFill>
                    <a:schemeClr val="tx1"/>
                  </a:solidFill>
                </a:rPr>
                <a:t>NEF</a:t>
              </a:r>
              <a:endParaRPr lang="zh-CN" altLang="en-US" sz="1200" b="1" dirty="0">
                <a:solidFill>
                  <a:schemeClr val="tx1"/>
                </a:solidFill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F1BC5C4F-3EED-4087-9CEF-13843004F94B}"/>
                </a:ext>
              </a:extLst>
            </p:cNvPr>
            <p:cNvCxnSpPr>
              <a:cxnSpLocks/>
              <a:stCxn id="9" idx="2"/>
            </p:cNvCxnSpPr>
            <p:nvPr/>
          </p:nvCxnSpPr>
          <p:spPr>
            <a:xfrm flipH="1">
              <a:off x="1948500" y="2968205"/>
              <a:ext cx="1" cy="334369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0F225CDA-D0C3-490E-8014-776D07DEA98F}"/>
                </a:ext>
              </a:extLst>
            </p:cNvPr>
            <p:cNvSpPr/>
            <p:nvPr/>
          </p:nvSpPr>
          <p:spPr>
            <a:xfrm>
              <a:off x="1202213" y="3603110"/>
              <a:ext cx="1511553" cy="30146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50" b="1" dirty="0">
                  <a:solidFill>
                    <a:schemeClr val="tx1"/>
                  </a:solidFill>
                </a:rPr>
                <a:t>2. Search MB-SMF</a:t>
              </a:r>
              <a:endParaRPr lang="zh-CN" altLang="en-US" sz="1050" b="1" dirty="0">
                <a:solidFill>
                  <a:schemeClr val="tx1"/>
                </a:solidFill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ECB498EA-C091-4F40-BFA8-A1F181001372}"/>
                </a:ext>
              </a:extLst>
            </p:cNvPr>
            <p:cNvSpPr/>
            <p:nvPr/>
          </p:nvSpPr>
          <p:spPr>
            <a:xfrm>
              <a:off x="1212841" y="4837653"/>
              <a:ext cx="1511553" cy="3686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50" b="1" dirty="0">
                  <a:solidFill>
                    <a:schemeClr val="tx1"/>
                  </a:solidFill>
                </a:rPr>
                <a:t>5. Find the request cannot be fulfilled</a:t>
              </a:r>
              <a:endParaRPr lang="zh-CN" altLang="en-US" sz="1050" b="1" dirty="0">
                <a:solidFill>
                  <a:schemeClr val="tx1"/>
                </a:solidFill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500D210B-AF68-4F70-8E39-342782308491}"/>
                </a:ext>
              </a:extLst>
            </p:cNvPr>
            <p:cNvGrpSpPr/>
            <p:nvPr/>
          </p:nvGrpSpPr>
          <p:grpSpPr>
            <a:xfrm>
              <a:off x="2740362" y="2631989"/>
              <a:ext cx="634525" cy="3679911"/>
              <a:chOff x="500449" y="2475470"/>
              <a:chExt cx="792892" cy="4598356"/>
            </a:xfrm>
          </p:grpSpPr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56A19C5A-B77E-40AD-8FAD-B917C592964A}"/>
                  </a:ext>
                </a:extLst>
              </p:cNvPr>
              <p:cNvSpPr/>
              <p:nvPr/>
            </p:nvSpPr>
            <p:spPr>
              <a:xfrm>
                <a:off x="500449" y="2475470"/>
                <a:ext cx="792892" cy="42013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200" b="1" dirty="0">
                    <a:solidFill>
                      <a:schemeClr val="tx1"/>
                    </a:solidFill>
                  </a:rPr>
                  <a:t>AF</a:t>
                </a:r>
                <a:endParaRPr lang="zh-CN" altLang="en-US" sz="1200" b="1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2A8F7746-9A89-48C7-8F8E-ED7FDEA11B60}"/>
                  </a:ext>
                </a:extLst>
              </p:cNvPr>
              <p:cNvCxnSpPr>
                <a:cxnSpLocks/>
                <a:stCxn id="22" idx="2"/>
              </p:cNvCxnSpPr>
              <p:nvPr/>
            </p:nvCxnSpPr>
            <p:spPr>
              <a:xfrm flipH="1">
                <a:off x="896894" y="2895600"/>
                <a:ext cx="1" cy="417822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4" name="直接箭头连接符 13">
              <a:extLst>
                <a:ext uri="{FF2B5EF4-FFF2-40B4-BE49-F238E27FC236}">
                  <a16:creationId xmlns:a16="http://schemas.microsoft.com/office/drawing/2014/main" id="{CC3E4029-0F89-4A58-962C-E4A71A4F8779}"/>
                </a:ext>
              </a:extLst>
            </p:cNvPr>
            <p:cNvCxnSpPr/>
            <p:nvPr/>
          </p:nvCxnSpPr>
          <p:spPr>
            <a:xfrm flipH="1">
              <a:off x="1939641" y="3474612"/>
              <a:ext cx="1109124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4E47128-7770-4F54-A336-8A7945FAF7DD}"/>
                </a:ext>
              </a:extLst>
            </p:cNvPr>
            <p:cNvSpPr txBox="1"/>
            <p:nvPr/>
          </p:nvSpPr>
          <p:spPr>
            <a:xfrm>
              <a:off x="1970493" y="3042811"/>
              <a:ext cx="174477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b="1" dirty="0"/>
                <a:t>1. TMGI allocation request (Service area)</a:t>
              </a:r>
              <a:endParaRPr lang="zh-CN" altLang="en-US" sz="1050" b="1" dirty="0"/>
            </a:p>
          </p:txBody>
        </p:sp>
        <p:cxnSp>
          <p:nvCxnSpPr>
            <p:cNvPr id="16" name="直接箭头连接符 15">
              <a:extLst>
                <a:ext uri="{FF2B5EF4-FFF2-40B4-BE49-F238E27FC236}">
                  <a16:creationId xmlns:a16="http://schemas.microsoft.com/office/drawing/2014/main" id="{7F1B9A26-0187-4F22-B0EF-80A7627FFCE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33919" y="4272069"/>
              <a:ext cx="1005017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A5B498F-D38C-4F4C-A5D2-026FB4EA17AB}"/>
                </a:ext>
              </a:extLst>
            </p:cNvPr>
            <p:cNvSpPr txBox="1"/>
            <p:nvPr/>
          </p:nvSpPr>
          <p:spPr>
            <a:xfrm>
              <a:off x="1010553" y="4010459"/>
              <a:ext cx="28833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b="1" dirty="0"/>
                <a:t>3. </a:t>
              </a:r>
              <a:r>
                <a:rPr lang="en-US" altLang="zh-CN" sz="1050" b="1" dirty="0" err="1"/>
                <a:t>Nnrf_NFDiscovery_Request</a:t>
              </a:r>
              <a:r>
                <a:rPr lang="en-US" altLang="zh-CN" sz="1050" b="1" dirty="0"/>
                <a:t> request</a:t>
              </a:r>
              <a:r>
                <a:rPr lang="zh-CN" altLang="en-US" sz="1050" b="1" dirty="0"/>
                <a:t> </a:t>
              </a:r>
              <a:r>
                <a:rPr lang="en-US" altLang="zh-CN" sz="1050" b="1" dirty="0"/>
                <a:t>()</a:t>
              </a:r>
            </a:p>
          </p:txBody>
        </p:sp>
        <p:cxnSp>
          <p:nvCxnSpPr>
            <p:cNvPr id="18" name="直接箭头连接符 17">
              <a:extLst>
                <a:ext uri="{FF2B5EF4-FFF2-40B4-BE49-F238E27FC236}">
                  <a16:creationId xmlns:a16="http://schemas.microsoft.com/office/drawing/2014/main" id="{77C69B4C-3F89-4468-88B6-A583504CE1A7}"/>
                </a:ext>
              </a:extLst>
            </p:cNvPr>
            <p:cNvCxnSpPr>
              <a:cxnSpLocks/>
            </p:cNvCxnSpPr>
            <p:nvPr/>
          </p:nvCxnSpPr>
          <p:spPr>
            <a:xfrm>
              <a:off x="944360" y="4737507"/>
              <a:ext cx="1027010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AB1A7EB-B8B3-4F66-AC00-C0B83D43EEC1}"/>
                </a:ext>
              </a:extLst>
            </p:cNvPr>
            <p:cNvSpPr txBox="1"/>
            <p:nvPr/>
          </p:nvSpPr>
          <p:spPr>
            <a:xfrm>
              <a:off x="986215" y="4305278"/>
              <a:ext cx="312044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b="1" dirty="0"/>
                <a:t>4. </a:t>
              </a:r>
              <a:r>
                <a:rPr lang="en-US" altLang="zh-CN" sz="1050" b="1" dirty="0" err="1"/>
                <a:t>Nnrf_NFDiscovery_Request</a:t>
              </a:r>
              <a:r>
                <a:rPr lang="en-US" altLang="zh-CN" sz="1050" b="1" dirty="0"/>
                <a:t> response</a:t>
              </a:r>
              <a:r>
                <a:rPr lang="zh-CN" altLang="en-US" sz="1050" b="1" dirty="0"/>
                <a:t> </a:t>
              </a:r>
              <a:r>
                <a:rPr lang="en-US" altLang="zh-CN" sz="1050" b="1" dirty="0"/>
                <a:t>(Candidate MB-SMF, associated Service Area)</a:t>
              </a:r>
            </a:p>
          </p:txBody>
        </p:sp>
        <p:cxnSp>
          <p:nvCxnSpPr>
            <p:cNvPr id="20" name="直接箭头连接符 19">
              <a:extLst>
                <a:ext uri="{FF2B5EF4-FFF2-40B4-BE49-F238E27FC236}">
                  <a16:creationId xmlns:a16="http://schemas.microsoft.com/office/drawing/2014/main" id="{B458D776-2939-4B20-B5CE-0CB912AB3ADC}"/>
                </a:ext>
              </a:extLst>
            </p:cNvPr>
            <p:cNvCxnSpPr>
              <a:cxnSpLocks/>
            </p:cNvCxnSpPr>
            <p:nvPr/>
          </p:nvCxnSpPr>
          <p:spPr>
            <a:xfrm>
              <a:off x="1959661" y="6136442"/>
              <a:ext cx="1097963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6344ADA-F36E-4C85-B9E9-94435E404E21}"/>
                </a:ext>
              </a:extLst>
            </p:cNvPr>
            <p:cNvSpPr txBox="1"/>
            <p:nvPr/>
          </p:nvSpPr>
          <p:spPr>
            <a:xfrm>
              <a:off x="1981766" y="5206283"/>
              <a:ext cx="1791646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b="1" dirty="0"/>
                <a:t>6. TMGI allocation response (error information, MBS service area can be fulfilled by </a:t>
              </a:r>
              <a:r>
                <a:rPr lang="en-US" altLang="zh-CN" sz="1050" b="1" dirty="0">
                  <a:highlight>
                    <a:srgbClr val="FFFF00"/>
                  </a:highlight>
                </a:rPr>
                <a:t>one</a:t>
              </a:r>
              <a:r>
                <a:rPr lang="en-US" altLang="zh-CN" sz="1050" b="1" dirty="0"/>
                <a:t> MB-SMF)</a:t>
              </a:r>
              <a:endParaRPr lang="zh-CN" altLang="en-US" sz="1050" b="1" dirty="0"/>
            </a:p>
          </p:txBody>
        </p: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id="{DA5118E3-2AD9-457C-9006-8B9A882CB3AA}"/>
              </a:ext>
            </a:extLst>
          </p:cNvPr>
          <p:cNvSpPr/>
          <p:nvPr/>
        </p:nvSpPr>
        <p:spPr>
          <a:xfrm>
            <a:off x="4609492" y="2503519"/>
            <a:ext cx="634525" cy="3362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b="1" dirty="0">
                <a:solidFill>
                  <a:schemeClr val="tx1"/>
                </a:solidFill>
              </a:rPr>
              <a:t>MB-SMF</a:t>
            </a:r>
            <a:endParaRPr lang="zh-CN" altLang="en-US" sz="1050" b="1" dirty="0">
              <a:solidFill>
                <a:schemeClr val="tx1"/>
              </a:solidFill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D5FD7755-2077-4B1D-BE06-1848FC6CD3E3}"/>
              </a:ext>
            </a:extLst>
          </p:cNvPr>
          <p:cNvSpPr/>
          <p:nvPr/>
        </p:nvSpPr>
        <p:spPr>
          <a:xfrm>
            <a:off x="5614508" y="2503519"/>
            <a:ext cx="634525" cy="3362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tx1"/>
                </a:solidFill>
              </a:rPr>
              <a:t>NEF</a:t>
            </a:r>
            <a:endParaRPr lang="zh-CN" altLang="en-US" sz="1400" b="1" dirty="0">
              <a:solidFill>
                <a:schemeClr val="tx1"/>
              </a:solidFill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170B3E9D-039B-4EE8-B7A2-D7E962DA42DC}"/>
              </a:ext>
            </a:extLst>
          </p:cNvPr>
          <p:cNvSpPr/>
          <p:nvPr/>
        </p:nvSpPr>
        <p:spPr>
          <a:xfrm>
            <a:off x="6723633" y="2503519"/>
            <a:ext cx="634525" cy="3362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tx1"/>
                </a:solidFill>
              </a:rPr>
              <a:t>AF</a:t>
            </a:r>
            <a:endParaRPr lang="zh-CN" altLang="en-US" sz="1400" b="1" dirty="0">
              <a:solidFill>
                <a:schemeClr val="tx1"/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F4E21DE-0AF2-4DBF-B837-A1819F86B941}"/>
              </a:ext>
            </a:extLst>
          </p:cNvPr>
          <p:cNvGrpSpPr/>
          <p:nvPr/>
        </p:nvGrpSpPr>
        <p:grpSpPr>
          <a:xfrm>
            <a:off x="4926755" y="2839735"/>
            <a:ext cx="2114141" cy="3176798"/>
            <a:chOff x="4926755" y="2832986"/>
            <a:chExt cx="2114141" cy="3343696"/>
          </a:xfrm>
        </p:grpSpPr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79A58DA6-7E20-466F-BC43-D42950652B7B}"/>
                </a:ext>
              </a:extLst>
            </p:cNvPr>
            <p:cNvCxnSpPr>
              <a:cxnSpLocks/>
              <a:stCxn id="26" idx="2"/>
            </p:cNvCxnSpPr>
            <p:nvPr/>
          </p:nvCxnSpPr>
          <p:spPr>
            <a:xfrm>
              <a:off x="4926755" y="2832987"/>
              <a:ext cx="0" cy="334369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74AE37DA-57CC-48B4-B823-A6BCE1BCAC34}"/>
                </a:ext>
              </a:extLst>
            </p:cNvPr>
            <p:cNvCxnSpPr>
              <a:cxnSpLocks/>
              <a:stCxn id="27" idx="2"/>
            </p:cNvCxnSpPr>
            <p:nvPr/>
          </p:nvCxnSpPr>
          <p:spPr>
            <a:xfrm flipH="1">
              <a:off x="5931771" y="2832986"/>
              <a:ext cx="1" cy="334369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BE468D2C-3CAD-4985-9BB0-B687234B9246}"/>
                </a:ext>
              </a:extLst>
            </p:cNvPr>
            <p:cNvCxnSpPr>
              <a:cxnSpLocks/>
              <a:stCxn id="28" idx="2"/>
            </p:cNvCxnSpPr>
            <p:nvPr/>
          </p:nvCxnSpPr>
          <p:spPr>
            <a:xfrm flipH="1">
              <a:off x="7040895" y="2832986"/>
              <a:ext cx="1" cy="334369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3" name="直接箭头连接符 32">
            <a:extLst>
              <a:ext uri="{FF2B5EF4-FFF2-40B4-BE49-F238E27FC236}">
                <a16:creationId xmlns:a16="http://schemas.microsoft.com/office/drawing/2014/main" id="{86C2F547-DA88-4ACB-A0D4-B556FD0533AC}"/>
              </a:ext>
            </a:extLst>
          </p:cNvPr>
          <p:cNvCxnSpPr/>
          <p:nvPr/>
        </p:nvCxnSpPr>
        <p:spPr>
          <a:xfrm flipH="1">
            <a:off x="5922207" y="3283673"/>
            <a:ext cx="1109124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>
            <a:extLst>
              <a:ext uri="{FF2B5EF4-FFF2-40B4-BE49-F238E27FC236}">
                <a16:creationId xmlns:a16="http://schemas.microsoft.com/office/drawing/2014/main" id="{08E1984A-CF53-4BBD-A423-4B38F7587BD8}"/>
              </a:ext>
            </a:extLst>
          </p:cNvPr>
          <p:cNvSpPr txBox="1"/>
          <p:nvPr/>
        </p:nvSpPr>
        <p:spPr>
          <a:xfrm>
            <a:off x="5953763" y="2914341"/>
            <a:ext cx="20343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/>
              <a:t>1. MBS session Creation (</a:t>
            </a:r>
            <a:r>
              <a:rPr lang="en-US" altLang="zh-CN" sz="900" b="1" dirty="0">
                <a:highlight>
                  <a:srgbClr val="FFFF00"/>
                </a:highlight>
              </a:rPr>
              <a:t>Case #1: MBS Session ID not included</a:t>
            </a:r>
            <a:r>
              <a:rPr lang="en-US" altLang="zh-CN" sz="900" b="1" dirty="0"/>
              <a:t>)</a:t>
            </a:r>
            <a:endParaRPr lang="zh-CN" altLang="en-US" sz="900" b="1" dirty="0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D1965D66-2628-45A4-A54F-66A2EAB6FC4A}"/>
              </a:ext>
            </a:extLst>
          </p:cNvPr>
          <p:cNvSpPr/>
          <p:nvPr/>
        </p:nvSpPr>
        <p:spPr>
          <a:xfrm>
            <a:off x="8358569" y="2503519"/>
            <a:ext cx="634525" cy="3362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tx1"/>
                </a:solidFill>
              </a:rPr>
              <a:t>NRF</a:t>
            </a:r>
            <a:endParaRPr lang="zh-CN" altLang="en-US" sz="1400" b="1" dirty="0">
              <a:solidFill>
                <a:schemeClr val="tx1"/>
              </a:solidFill>
            </a:endParaRP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F1F0292D-1EDC-47DA-B9A6-90E986A5A980}"/>
              </a:ext>
            </a:extLst>
          </p:cNvPr>
          <p:cNvCxnSpPr>
            <a:cxnSpLocks/>
            <a:stCxn id="35" idx="2"/>
          </p:cNvCxnSpPr>
          <p:nvPr/>
        </p:nvCxnSpPr>
        <p:spPr>
          <a:xfrm>
            <a:off x="8675832" y="2839735"/>
            <a:ext cx="0" cy="33436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>
            <a:extLst>
              <a:ext uri="{FF2B5EF4-FFF2-40B4-BE49-F238E27FC236}">
                <a16:creationId xmlns:a16="http://schemas.microsoft.com/office/drawing/2014/main" id="{C2E8CB5B-FD08-4595-A82A-1DE6FA8A1D39}"/>
              </a:ext>
            </a:extLst>
          </p:cNvPr>
          <p:cNvSpPr/>
          <p:nvPr/>
        </p:nvSpPr>
        <p:spPr>
          <a:xfrm>
            <a:off x="9363586" y="2503519"/>
            <a:ext cx="634525" cy="3362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tx1"/>
                </a:solidFill>
              </a:rPr>
              <a:t>NEF</a:t>
            </a:r>
            <a:endParaRPr lang="zh-CN" altLang="en-US" sz="1400" b="1" dirty="0">
              <a:solidFill>
                <a:schemeClr val="tx1"/>
              </a:solidFill>
            </a:endParaRP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A6F3F83E-3F22-40A1-A104-758D751BE395}"/>
              </a:ext>
            </a:extLst>
          </p:cNvPr>
          <p:cNvCxnSpPr>
            <a:cxnSpLocks/>
            <a:stCxn id="37" idx="2"/>
          </p:cNvCxnSpPr>
          <p:nvPr/>
        </p:nvCxnSpPr>
        <p:spPr>
          <a:xfrm flipH="1">
            <a:off x="9680848" y="2839735"/>
            <a:ext cx="1" cy="33436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>
            <a:extLst>
              <a:ext uri="{FF2B5EF4-FFF2-40B4-BE49-F238E27FC236}">
                <a16:creationId xmlns:a16="http://schemas.microsoft.com/office/drawing/2014/main" id="{049B67EA-E4C7-4422-A476-2DAD5A30D8F5}"/>
              </a:ext>
            </a:extLst>
          </p:cNvPr>
          <p:cNvSpPr/>
          <p:nvPr/>
        </p:nvSpPr>
        <p:spPr>
          <a:xfrm>
            <a:off x="10472710" y="2503519"/>
            <a:ext cx="634525" cy="3362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tx1"/>
                </a:solidFill>
              </a:rPr>
              <a:t>AF</a:t>
            </a:r>
            <a:endParaRPr lang="zh-CN" altLang="en-US" sz="1400" b="1" dirty="0">
              <a:solidFill>
                <a:schemeClr val="tx1"/>
              </a:solidFill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B020AF67-5758-4112-B24B-C1227C32DCCA}"/>
              </a:ext>
            </a:extLst>
          </p:cNvPr>
          <p:cNvCxnSpPr>
            <a:cxnSpLocks/>
            <a:stCxn id="39" idx="2"/>
          </p:cNvCxnSpPr>
          <p:nvPr/>
        </p:nvCxnSpPr>
        <p:spPr>
          <a:xfrm flipH="1">
            <a:off x="10789972" y="2839735"/>
            <a:ext cx="1" cy="33436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>
            <a:extLst>
              <a:ext uri="{FF2B5EF4-FFF2-40B4-BE49-F238E27FC236}">
                <a16:creationId xmlns:a16="http://schemas.microsoft.com/office/drawing/2014/main" id="{2646A94A-3CD3-4228-9DA6-A9334975E4F6}"/>
              </a:ext>
            </a:extLst>
          </p:cNvPr>
          <p:cNvSpPr/>
          <p:nvPr/>
        </p:nvSpPr>
        <p:spPr>
          <a:xfrm>
            <a:off x="4644205" y="3355307"/>
            <a:ext cx="2731428" cy="22752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00" b="1" dirty="0">
                <a:solidFill>
                  <a:schemeClr val="tx1"/>
                </a:solidFill>
              </a:rPr>
              <a:t>See TMGI allocation part.</a:t>
            </a:r>
            <a:endParaRPr lang="zh-CN" altLang="en-US" sz="900" b="1" dirty="0">
              <a:solidFill>
                <a:schemeClr val="tx1"/>
              </a:solidFill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B9945440-6CDE-4501-81B0-1C76231B8D28}"/>
              </a:ext>
            </a:extLst>
          </p:cNvPr>
          <p:cNvSpPr txBox="1"/>
          <p:nvPr/>
        </p:nvSpPr>
        <p:spPr>
          <a:xfrm>
            <a:off x="5965695" y="3632165"/>
            <a:ext cx="20343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/>
              <a:t>1. MBS session Creation (</a:t>
            </a:r>
            <a:r>
              <a:rPr lang="en-US" altLang="zh-CN" sz="900" b="1" dirty="0">
                <a:highlight>
                  <a:srgbClr val="FFFF00"/>
                </a:highlight>
              </a:rPr>
              <a:t>Case #2: MBS Session ID determined</a:t>
            </a:r>
            <a:r>
              <a:rPr lang="en-US" altLang="zh-CN" sz="900" b="1" dirty="0"/>
              <a:t>)</a:t>
            </a:r>
            <a:endParaRPr lang="zh-CN" altLang="en-US" sz="900" b="1" dirty="0"/>
          </a:p>
        </p:txBody>
      </p:sp>
      <p:cxnSp>
        <p:nvCxnSpPr>
          <p:cNvPr id="43" name="直接箭头连接符 42">
            <a:extLst>
              <a:ext uri="{FF2B5EF4-FFF2-40B4-BE49-F238E27FC236}">
                <a16:creationId xmlns:a16="http://schemas.microsoft.com/office/drawing/2014/main" id="{A16F480C-A1A6-4679-9E18-159F6D217D5E}"/>
              </a:ext>
            </a:extLst>
          </p:cNvPr>
          <p:cNvCxnSpPr/>
          <p:nvPr/>
        </p:nvCxnSpPr>
        <p:spPr>
          <a:xfrm flipH="1">
            <a:off x="5931770" y="4013827"/>
            <a:ext cx="1109124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箭头连接符 43">
            <a:extLst>
              <a:ext uri="{FF2B5EF4-FFF2-40B4-BE49-F238E27FC236}">
                <a16:creationId xmlns:a16="http://schemas.microsoft.com/office/drawing/2014/main" id="{55985A58-EB59-4A09-9715-40ED23D95EA5}"/>
              </a:ext>
            </a:extLst>
          </p:cNvPr>
          <p:cNvCxnSpPr>
            <a:cxnSpLocks/>
          </p:cNvCxnSpPr>
          <p:nvPr/>
        </p:nvCxnSpPr>
        <p:spPr>
          <a:xfrm flipH="1">
            <a:off x="4928330" y="4407898"/>
            <a:ext cx="995452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>
            <a:extLst>
              <a:ext uri="{FF2B5EF4-FFF2-40B4-BE49-F238E27FC236}">
                <a16:creationId xmlns:a16="http://schemas.microsoft.com/office/drawing/2014/main" id="{DD4AC1B8-EEE0-4E0A-9B8D-37E8AD626CA4}"/>
              </a:ext>
            </a:extLst>
          </p:cNvPr>
          <p:cNvSpPr txBox="1"/>
          <p:nvPr/>
        </p:nvSpPr>
        <p:spPr>
          <a:xfrm>
            <a:off x="4987668" y="4021018"/>
            <a:ext cx="23647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/>
              <a:t>2. MBS session Creation request (MBS Session ID, MBS service area)</a:t>
            </a:r>
            <a:endParaRPr lang="zh-CN" altLang="en-US" sz="900" b="1" dirty="0"/>
          </a:p>
        </p:txBody>
      </p:sp>
      <p:cxnSp>
        <p:nvCxnSpPr>
          <p:cNvPr id="46" name="直接箭头连接符 45">
            <a:extLst>
              <a:ext uri="{FF2B5EF4-FFF2-40B4-BE49-F238E27FC236}">
                <a16:creationId xmlns:a16="http://schemas.microsoft.com/office/drawing/2014/main" id="{45C745B7-613D-4453-9FE1-B4BFCD213FEA}"/>
              </a:ext>
            </a:extLst>
          </p:cNvPr>
          <p:cNvCxnSpPr>
            <a:cxnSpLocks/>
          </p:cNvCxnSpPr>
          <p:nvPr/>
        </p:nvCxnSpPr>
        <p:spPr>
          <a:xfrm>
            <a:off x="4935740" y="5406677"/>
            <a:ext cx="1005015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>
            <a:extLst>
              <a:ext uri="{FF2B5EF4-FFF2-40B4-BE49-F238E27FC236}">
                <a16:creationId xmlns:a16="http://schemas.microsoft.com/office/drawing/2014/main" id="{E0D46F12-C681-407D-835C-9E8669009C1A}"/>
              </a:ext>
            </a:extLst>
          </p:cNvPr>
          <p:cNvSpPr/>
          <p:nvPr/>
        </p:nvSpPr>
        <p:spPr>
          <a:xfrm>
            <a:off x="4316822" y="4493751"/>
            <a:ext cx="1341692" cy="43086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00" b="1" dirty="0">
                <a:solidFill>
                  <a:schemeClr val="tx1"/>
                </a:solidFill>
              </a:rPr>
              <a:t>3. Find current MB-SMF cannot fulfill the request</a:t>
            </a:r>
            <a:endParaRPr lang="zh-CN" altLang="en-US" sz="900" b="1" dirty="0">
              <a:solidFill>
                <a:schemeClr val="tx1"/>
              </a:solidFill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F6374317-5038-43A1-8FF2-6BD63CA157E2}"/>
              </a:ext>
            </a:extLst>
          </p:cNvPr>
          <p:cNvSpPr txBox="1"/>
          <p:nvPr/>
        </p:nvSpPr>
        <p:spPr>
          <a:xfrm>
            <a:off x="4923171" y="5017543"/>
            <a:ext cx="2914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900" b="1"/>
            </a:lvl1pPr>
          </a:lstStyle>
          <a:p>
            <a:r>
              <a:rPr lang="en-US" altLang="zh-CN" dirty="0"/>
              <a:t>4. MBS session Creation response (error information, MBS service area can be fulfilled by </a:t>
            </a:r>
            <a:r>
              <a:rPr lang="en-US" altLang="zh-CN" dirty="0">
                <a:highlight>
                  <a:srgbClr val="FFFF00"/>
                </a:highlight>
              </a:rPr>
              <a:t>the</a:t>
            </a:r>
            <a:r>
              <a:rPr lang="en-US" altLang="zh-CN" dirty="0"/>
              <a:t> MB-SMF)</a:t>
            </a:r>
            <a:endParaRPr lang="zh-CN" altLang="en-US" dirty="0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DC33BEF4-6D1F-4CF6-99D3-C56A4D0510D1}"/>
              </a:ext>
            </a:extLst>
          </p:cNvPr>
          <p:cNvSpPr txBox="1"/>
          <p:nvPr/>
        </p:nvSpPr>
        <p:spPr>
          <a:xfrm>
            <a:off x="9707909" y="3004653"/>
            <a:ext cx="20343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/>
              <a:t>1. MBS session Update (</a:t>
            </a:r>
            <a:r>
              <a:rPr lang="en-US" altLang="zh-CN" sz="900" b="1" dirty="0">
                <a:highlight>
                  <a:srgbClr val="FFFF00"/>
                </a:highlight>
              </a:rPr>
              <a:t>Case #2: MBS Session ID determined</a:t>
            </a:r>
            <a:r>
              <a:rPr lang="en-US" altLang="zh-CN" sz="900" b="1" dirty="0"/>
              <a:t>)</a:t>
            </a:r>
            <a:endParaRPr lang="zh-CN" altLang="en-US" sz="900" b="1" dirty="0"/>
          </a:p>
        </p:txBody>
      </p:sp>
      <p:cxnSp>
        <p:nvCxnSpPr>
          <p:cNvPr id="50" name="直接箭头连接符 49">
            <a:extLst>
              <a:ext uri="{FF2B5EF4-FFF2-40B4-BE49-F238E27FC236}">
                <a16:creationId xmlns:a16="http://schemas.microsoft.com/office/drawing/2014/main" id="{A72F68D1-9CF0-4AD2-A911-2F2A4DF20030}"/>
              </a:ext>
            </a:extLst>
          </p:cNvPr>
          <p:cNvCxnSpPr/>
          <p:nvPr/>
        </p:nvCxnSpPr>
        <p:spPr>
          <a:xfrm flipH="1">
            <a:off x="9673984" y="3386315"/>
            <a:ext cx="1109124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箭头连接符 50">
            <a:extLst>
              <a:ext uri="{FF2B5EF4-FFF2-40B4-BE49-F238E27FC236}">
                <a16:creationId xmlns:a16="http://schemas.microsoft.com/office/drawing/2014/main" id="{A3FDCD3F-5F09-403C-91AE-DBF008AFBD20}"/>
              </a:ext>
            </a:extLst>
          </p:cNvPr>
          <p:cNvCxnSpPr>
            <a:cxnSpLocks/>
          </p:cNvCxnSpPr>
          <p:nvPr/>
        </p:nvCxnSpPr>
        <p:spPr>
          <a:xfrm flipH="1">
            <a:off x="8668969" y="3628718"/>
            <a:ext cx="995452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>
            <a:extLst>
              <a:ext uri="{FF2B5EF4-FFF2-40B4-BE49-F238E27FC236}">
                <a16:creationId xmlns:a16="http://schemas.microsoft.com/office/drawing/2014/main" id="{F0A6B51A-D3F5-4338-A20F-D42944624DA9}"/>
              </a:ext>
            </a:extLst>
          </p:cNvPr>
          <p:cNvSpPr txBox="1"/>
          <p:nvPr/>
        </p:nvSpPr>
        <p:spPr>
          <a:xfrm>
            <a:off x="8442929" y="3393506"/>
            <a:ext cx="330527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/>
              <a:t>2. MBS session Update (MBS Session ID, MBS service area)</a:t>
            </a:r>
            <a:endParaRPr lang="zh-CN" altLang="en-US" sz="900" b="1" dirty="0"/>
          </a:p>
        </p:txBody>
      </p:sp>
      <p:cxnSp>
        <p:nvCxnSpPr>
          <p:cNvPr id="53" name="直接箭头连接符 52">
            <a:extLst>
              <a:ext uri="{FF2B5EF4-FFF2-40B4-BE49-F238E27FC236}">
                <a16:creationId xmlns:a16="http://schemas.microsoft.com/office/drawing/2014/main" id="{2E7B65A7-9268-401C-82B4-728DEA952F31}"/>
              </a:ext>
            </a:extLst>
          </p:cNvPr>
          <p:cNvCxnSpPr>
            <a:cxnSpLocks/>
          </p:cNvCxnSpPr>
          <p:nvPr/>
        </p:nvCxnSpPr>
        <p:spPr>
          <a:xfrm>
            <a:off x="8676379" y="4627497"/>
            <a:ext cx="1005015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>
            <a:extLst>
              <a:ext uri="{FF2B5EF4-FFF2-40B4-BE49-F238E27FC236}">
                <a16:creationId xmlns:a16="http://schemas.microsoft.com/office/drawing/2014/main" id="{247558FE-94C1-4572-9299-7476CEF1A903}"/>
              </a:ext>
            </a:extLst>
          </p:cNvPr>
          <p:cNvSpPr/>
          <p:nvPr/>
        </p:nvSpPr>
        <p:spPr>
          <a:xfrm>
            <a:off x="8060808" y="3733024"/>
            <a:ext cx="1341692" cy="43086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00" b="1" dirty="0">
                <a:solidFill>
                  <a:schemeClr val="tx1"/>
                </a:solidFill>
              </a:rPr>
              <a:t>3. Find current MB-SMF cannot fulfill the request</a:t>
            </a:r>
            <a:endParaRPr lang="zh-CN" altLang="en-US" sz="900" b="1" dirty="0">
              <a:solidFill>
                <a:schemeClr val="tx1"/>
              </a:solidFill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1F27B9F3-9E7B-4239-A262-860C63B7692B}"/>
              </a:ext>
            </a:extLst>
          </p:cNvPr>
          <p:cNvSpPr txBox="1"/>
          <p:nvPr/>
        </p:nvSpPr>
        <p:spPr>
          <a:xfrm>
            <a:off x="8663810" y="4238363"/>
            <a:ext cx="2914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900" b="1"/>
            </a:lvl1pPr>
          </a:lstStyle>
          <a:p>
            <a:r>
              <a:rPr lang="en-US" altLang="zh-CN" dirty="0"/>
              <a:t>4. MBS session Update response (error information, MBS service area can be fulfilled by </a:t>
            </a:r>
            <a:r>
              <a:rPr lang="en-US" altLang="zh-CN" dirty="0">
                <a:highlight>
                  <a:srgbClr val="FFFF00"/>
                </a:highlight>
              </a:rPr>
              <a:t>the</a:t>
            </a:r>
            <a:r>
              <a:rPr lang="en-US" altLang="zh-CN" dirty="0"/>
              <a:t> MB-SMF)</a:t>
            </a:r>
            <a:endParaRPr lang="zh-CN" altLang="en-US" dirty="0"/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A2D59EBA-4CEA-45EE-A53C-F429BE2B39FD}"/>
              </a:ext>
            </a:extLst>
          </p:cNvPr>
          <p:cNvSpPr/>
          <p:nvPr/>
        </p:nvSpPr>
        <p:spPr>
          <a:xfrm>
            <a:off x="4301815" y="5527462"/>
            <a:ext cx="1341692" cy="43086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00" b="1" dirty="0">
                <a:solidFill>
                  <a:schemeClr val="tx1"/>
                </a:solidFill>
              </a:rPr>
              <a:t>5. For the MBS service area can be covered, start</a:t>
            </a:r>
            <a:endParaRPr lang="zh-CN" altLang="en-US" sz="9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4019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>
            <a:extLst>
              <a:ext uri="{FF2B5EF4-FFF2-40B4-BE49-F238E27FC236}">
                <a16:creationId xmlns:a16="http://schemas.microsoft.com/office/drawing/2014/main" id="{EE021701-F846-4922-A331-9A4B50BBF2F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z="3200" b="1" dirty="0">
                <a:latin typeface="Calibri" panose="020F0502020204030204" pitchFamily="34" charset="0"/>
                <a:cs typeface="Calibri" panose="020F0502020204030204" pitchFamily="34" charset="0"/>
              </a:rPr>
              <a:t>Proposal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41C2570-574C-44A9-A4CC-A7EF246047FF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For the case when MBS session ID has not been determined:</a:t>
            </a:r>
          </a:p>
          <a:p>
            <a:pPr lvl="1">
              <a:spcBef>
                <a:spcPts val="600"/>
              </a:spcBef>
            </a:pP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AF/NEF based on NRF’s feedback (including Candidate MB-SMFs and their associating service areas), to judge whether the request can be satisfied or not, </a:t>
            </a:r>
          </a:p>
          <a:p>
            <a:pPr lvl="2">
              <a:spcBef>
                <a:spcPts val="600"/>
              </a:spcBef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No TMGI is allocated (i.e. procedure failed);</a:t>
            </a:r>
          </a:p>
          <a:p>
            <a:pPr lvl="2">
              <a:spcBef>
                <a:spcPts val="600"/>
              </a:spcBef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Returned information include error information, MBS service area is fulfilled by one MB-SMF;</a:t>
            </a:r>
          </a:p>
          <a:p>
            <a:pPr lvl="0">
              <a:spcBef>
                <a:spcPts val="600"/>
              </a:spcBef>
            </a:pPr>
            <a:r>
              <a:rPr lang="en-US" altLang="zh-CN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 the case when MBS session ID has been determined:</a:t>
            </a:r>
            <a:endParaRPr lang="en-US" altLang="zh-CN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spcBef>
                <a:spcPts val="600"/>
              </a:spcBef>
            </a:pP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MB-SMF based on its service area and the requested MBS service area, to justify whether the request can be satisfied or not. </a:t>
            </a:r>
          </a:p>
          <a:p>
            <a:pPr lvl="2">
              <a:spcBef>
                <a:spcPts val="600"/>
              </a:spcBef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Procedure should be successful, and partial broadcast session established (i.e., established within the area can be supported);</a:t>
            </a:r>
          </a:p>
          <a:p>
            <a:pPr lvl="2">
              <a:spcBef>
                <a:spcPts val="600"/>
              </a:spcBef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Error information would be provided;</a:t>
            </a:r>
          </a:p>
          <a:p>
            <a:pPr lvl="2">
              <a:spcBef>
                <a:spcPts val="600"/>
              </a:spcBef>
            </a:pPr>
            <a:r>
              <a:rPr lang="en-US" altLang="zh-CN" sz="1600" dirty="0">
                <a:latin typeface="Calibri" panose="020F0502020204030204" pitchFamily="34" charset="0"/>
                <a:cs typeface="Calibri" panose="020F0502020204030204" pitchFamily="34" charset="0"/>
              </a:rPr>
              <a:t>Supported area from MB-SMF will be provided.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5920075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84925" y="3302908"/>
            <a:ext cx="10736446" cy="497567"/>
          </a:xfrm>
        </p:spPr>
        <p:txBody>
          <a:bodyPr/>
          <a:lstStyle/>
          <a:p>
            <a:pPr algn="ctr"/>
            <a:r>
              <a:rPr lang="en-US" altLang="zh-CN" dirty="0"/>
              <a:t>Thanks!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1564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purl.org/dc/elements/1.1/"/>
    <ds:schemaRef ds:uri="http://schemas.microsoft.com/office/2006/documentManagement/types"/>
    <ds:schemaRef ds:uri="http://purl.org/dc/dcmitype/"/>
    <ds:schemaRef ds:uri="http://schemas.microsoft.com/office/2006/metadata/properties"/>
    <ds:schemaRef ds:uri="280d8efa-eff2-4910-88d2-79ca146720c4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679a257e-872f-4c98-9e8a-0a9c104f72cd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24013</TotalTime>
  <Words>764</Words>
  <Application>Microsoft Office PowerPoint</Application>
  <PresentationFormat>宽屏</PresentationFormat>
  <Paragraphs>76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.AppleSystemUIFont</vt:lpstr>
      <vt:lpstr>Arial </vt:lpstr>
      <vt:lpstr>宋体</vt:lpstr>
      <vt:lpstr>Microsoft YaHei</vt:lpstr>
      <vt:lpstr>Arial</vt:lpstr>
      <vt:lpstr>Calibri</vt:lpstr>
      <vt:lpstr>Calibri Light</vt:lpstr>
      <vt:lpstr>Times New Roman</vt:lpstr>
      <vt:lpstr>Office Theme</vt:lpstr>
      <vt:lpstr>Discussion on MBS service area update issue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 user r2</cp:lastModifiedBy>
  <cp:revision>1028</cp:revision>
  <dcterms:created xsi:type="dcterms:W3CDTF">2010-02-05T13:52:04Z</dcterms:created>
  <dcterms:modified xsi:type="dcterms:W3CDTF">2023-09-28T07:20:21Z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(3)bFiXQBYw+R5o0hmG/X2cY1u5QaSoZTFaPP7HD8dOW0ZnWHxp8deYNkvKOsEqO5Cx5OWuv1J4
cPrYGXBTBflTw8o3rz+O2vu6uGinsGO71vyiYGDylWuGHUqm2FJ6ezaDsIDLIM6LdTduY+KG
oRLAdobpIJX9ucMub337B7/Tgkfvu/E4zgaHyc8bzqDNiTaVv4wFcKw1atO8v4cKsvMpvKh9
1MVQ54qUM2wwAgeTlF</vt:lpwstr>
  </property>
  <property fmtid="{D5CDD505-2E9C-101B-9397-08002B2CF9AE}" pid="4" name="_2015_ms_pID_7253431">
    <vt:lpwstr>JjsJeNUboxCnnRBwfs73I4XK9KMSFnJDMT7fnxfK1Hayj5ezhTbfDa
JaafYfpvVDkKKmtCGrQDGJZj2mBLSyyQJ2k7dOLkbx+1Y48nA65lzPHZzDRRQjBdg6+iORQw
yKi4KcRNRDOQ3PK4S/x3Vsofn5KwsyCRRtfeRfQnpNtYiLwGzbcmiqpvs4tS4SQ248iLZ/Ct
BxV94kiCzesukBu/SHvMDvs3B2ruKarOTi/f</vt:lpwstr>
  </property>
  <property fmtid="{D5CDD505-2E9C-101B-9397-08002B2CF9AE}" pid="5" name="_2015_ms_pID_7253432">
    <vt:lpwstr>hQ==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1680482415</vt:lpwstr>
  </property>
</Properties>
</file>