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4"/>
  </p:notesMasterIdLst>
  <p:handoutMasterIdLst>
    <p:handoutMasterId r:id="rId15"/>
  </p:handoutMasterIdLst>
  <p:sldIdLst>
    <p:sldId id="341" r:id="rId6"/>
    <p:sldId id="363" r:id="rId7"/>
    <p:sldId id="364" r:id="rId8"/>
    <p:sldId id="376" r:id="rId9"/>
    <p:sldId id="377" r:id="rId10"/>
    <p:sldId id="378" r:id="rId11"/>
    <p:sldId id="2147470996" r:id="rId12"/>
    <p:sldId id="2147470988"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1908" autoAdjust="0"/>
  </p:normalViewPr>
  <p:slideViewPr>
    <p:cSldViewPr snapToGrid="0">
      <p:cViewPr varScale="1">
        <p:scale>
          <a:sx n="109" d="100"/>
          <a:sy n="109" d="100"/>
        </p:scale>
        <p:origin x="522"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2" d="100"/>
          <a:sy n="82" d="100"/>
        </p:scale>
        <p:origin x="3942" y="10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Global RFID Market Volume Forecast (Million Units)</a:t>
            </a:r>
          </a:p>
        </c:rich>
      </c:tx>
      <c:layout>
        <c:manualLayout>
          <c:xMode val="edge"/>
          <c:yMode val="edge"/>
          <c:x val="0.14273600174978127"/>
          <c:y val="2.033188361931498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stacked"/>
        <c:varyColors val="0"/>
        <c:ser>
          <c:idx val="0"/>
          <c:order val="0"/>
          <c:tx>
            <c:strRef>
              <c:f>'sensor RFID'!$A$54</c:f>
              <c:strCache>
                <c:ptCount val="1"/>
                <c:pt idx="0">
                  <c:v>LF</c:v>
                </c:pt>
              </c:strCache>
            </c:strRef>
          </c:tx>
          <c:spPr>
            <a:solidFill>
              <a:schemeClr val="accent1"/>
            </a:solidFill>
            <a:ln>
              <a:noFill/>
            </a:ln>
            <a:effectLst/>
          </c:spPr>
          <c:invertIfNegative val="0"/>
          <c:cat>
            <c:strRef>
              <c:f>'sensor RFID'!$B$53:$G$53</c:f>
              <c:strCache>
                <c:ptCount val="6"/>
                <c:pt idx="0">
                  <c:v>2017</c:v>
                </c:pt>
                <c:pt idx="1">
                  <c:v>2020</c:v>
                </c:pt>
                <c:pt idx="2">
                  <c:v>2022</c:v>
                </c:pt>
                <c:pt idx="3">
                  <c:v>2025</c:v>
                </c:pt>
                <c:pt idx="4">
                  <c:v>2028</c:v>
                </c:pt>
                <c:pt idx="5">
                  <c:v>2031</c:v>
                </c:pt>
              </c:strCache>
            </c:strRef>
          </c:cat>
          <c:val>
            <c:numRef>
              <c:f>'sensor RFID'!$B$54:$G$54</c:f>
              <c:numCache>
                <c:formatCode>General</c:formatCode>
                <c:ptCount val="6"/>
                <c:pt idx="0">
                  <c:v>1746.3</c:v>
                </c:pt>
                <c:pt idx="1">
                  <c:v>1828.7</c:v>
                </c:pt>
                <c:pt idx="2">
                  <c:v>1851.9</c:v>
                </c:pt>
                <c:pt idx="3">
                  <c:v>2096.1999999999998</c:v>
                </c:pt>
                <c:pt idx="4">
                  <c:v>2655.1</c:v>
                </c:pt>
                <c:pt idx="5">
                  <c:v>3745.5</c:v>
                </c:pt>
              </c:numCache>
            </c:numRef>
          </c:val>
          <c:extLst>
            <c:ext xmlns:c16="http://schemas.microsoft.com/office/drawing/2014/chart" uri="{C3380CC4-5D6E-409C-BE32-E72D297353CC}">
              <c16:uniqueId val="{00000000-BDA6-4B52-B3A1-E4E78BB6E4B3}"/>
            </c:ext>
          </c:extLst>
        </c:ser>
        <c:ser>
          <c:idx val="1"/>
          <c:order val="1"/>
          <c:tx>
            <c:strRef>
              <c:f>'sensor RFID'!$A$55</c:f>
              <c:strCache>
                <c:ptCount val="1"/>
                <c:pt idx="0">
                  <c:v>HF</c:v>
                </c:pt>
              </c:strCache>
            </c:strRef>
          </c:tx>
          <c:spPr>
            <a:solidFill>
              <a:schemeClr val="accent2"/>
            </a:solidFill>
            <a:ln>
              <a:noFill/>
            </a:ln>
            <a:effectLst/>
          </c:spPr>
          <c:invertIfNegative val="0"/>
          <c:cat>
            <c:strRef>
              <c:f>'sensor RFID'!$B$53:$G$53</c:f>
              <c:strCache>
                <c:ptCount val="6"/>
                <c:pt idx="0">
                  <c:v>2017</c:v>
                </c:pt>
                <c:pt idx="1">
                  <c:v>2020</c:v>
                </c:pt>
                <c:pt idx="2">
                  <c:v>2022</c:v>
                </c:pt>
                <c:pt idx="3">
                  <c:v>2025</c:v>
                </c:pt>
                <c:pt idx="4">
                  <c:v>2028</c:v>
                </c:pt>
                <c:pt idx="5">
                  <c:v>2031</c:v>
                </c:pt>
              </c:strCache>
            </c:strRef>
          </c:cat>
          <c:val>
            <c:numRef>
              <c:f>'sensor RFID'!$B$55:$G$55</c:f>
              <c:numCache>
                <c:formatCode>General</c:formatCode>
                <c:ptCount val="6"/>
                <c:pt idx="0">
                  <c:v>4661.5</c:v>
                </c:pt>
                <c:pt idx="1">
                  <c:v>5155</c:v>
                </c:pt>
                <c:pt idx="2">
                  <c:v>5421.2</c:v>
                </c:pt>
                <c:pt idx="3">
                  <c:v>6506.1</c:v>
                </c:pt>
                <c:pt idx="4">
                  <c:v>8761.7000000000007</c:v>
                </c:pt>
                <c:pt idx="5">
                  <c:v>13183.9</c:v>
                </c:pt>
              </c:numCache>
            </c:numRef>
          </c:val>
          <c:extLst>
            <c:ext xmlns:c16="http://schemas.microsoft.com/office/drawing/2014/chart" uri="{C3380CC4-5D6E-409C-BE32-E72D297353CC}">
              <c16:uniqueId val="{00000001-BDA6-4B52-B3A1-E4E78BB6E4B3}"/>
            </c:ext>
          </c:extLst>
        </c:ser>
        <c:ser>
          <c:idx val="2"/>
          <c:order val="2"/>
          <c:tx>
            <c:strRef>
              <c:f>'sensor RFID'!$A$56</c:f>
              <c:strCache>
                <c:ptCount val="1"/>
                <c:pt idx="0">
                  <c:v>UHF</c:v>
                </c:pt>
              </c:strCache>
            </c:strRef>
          </c:tx>
          <c:spPr>
            <a:solidFill>
              <a:schemeClr val="accent3"/>
            </a:solidFill>
            <a:ln>
              <a:noFill/>
            </a:ln>
            <a:effectLst/>
          </c:spPr>
          <c:invertIfNegative val="0"/>
          <c:cat>
            <c:strRef>
              <c:f>'sensor RFID'!$B$53:$G$53</c:f>
              <c:strCache>
                <c:ptCount val="6"/>
                <c:pt idx="0">
                  <c:v>2017</c:v>
                </c:pt>
                <c:pt idx="1">
                  <c:v>2020</c:v>
                </c:pt>
                <c:pt idx="2">
                  <c:v>2022</c:v>
                </c:pt>
                <c:pt idx="3">
                  <c:v>2025</c:v>
                </c:pt>
                <c:pt idx="4">
                  <c:v>2028</c:v>
                </c:pt>
                <c:pt idx="5">
                  <c:v>2031</c:v>
                </c:pt>
              </c:strCache>
            </c:strRef>
          </c:cat>
          <c:val>
            <c:numRef>
              <c:f>'sensor RFID'!$B$56:$G$56</c:f>
              <c:numCache>
                <c:formatCode>General</c:formatCode>
                <c:ptCount val="6"/>
                <c:pt idx="0">
                  <c:v>10143.5</c:v>
                </c:pt>
                <c:pt idx="1">
                  <c:v>11494.9</c:v>
                </c:pt>
                <c:pt idx="2">
                  <c:v>12287.6</c:v>
                </c:pt>
                <c:pt idx="3">
                  <c:v>15114.3</c:v>
                </c:pt>
                <c:pt idx="4">
                  <c:v>20864.599999999999</c:v>
                </c:pt>
                <c:pt idx="5">
                  <c:v>32187</c:v>
                </c:pt>
              </c:numCache>
            </c:numRef>
          </c:val>
          <c:extLst>
            <c:ext xmlns:c16="http://schemas.microsoft.com/office/drawing/2014/chart" uri="{C3380CC4-5D6E-409C-BE32-E72D297353CC}">
              <c16:uniqueId val="{00000002-BDA6-4B52-B3A1-E4E78BB6E4B3}"/>
            </c:ext>
          </c:extLst>
        </c:ser>
        <c:ser>
          <c:idx val="3"/>
          <c:order val="3"/>
          <c:tx>
            <c:strRef>
              <c:f>'sensor RFID'!$A$57</c:f>
              <c:strCache>
                <c:ptCount val="1"/>
                <c:pt idx="0">
                  <c:v>2.4G</c:v>
                </c:pt>
              </c:strCache>
            </c:strRef>
          </c:tx>
          <c:spPr>
            <a:solidFill>
              <a:schemeClr val="accent4"/>
            </a:solidFill>
            <a:ln>
              <a:noFill/>
            </a:ln>
            <a:effectLst/>
          </c:spPr>
          <c:invertIfNegative val="0"/>
          <c:cat>
            <c:strRef>
              <c:f>'sensor RFID'!$B$53:$G$53</c:f>
              <c:strCache>
                <c:ptCount val="6"/>
                <c:pt idx="0">
                  <c:v>2017</c:v>
                </c:pt>
                <c:pt idx="1">
                  <c:v>2020</c:v>
                </c:pt>
                <c:pt idx="2">
                  <c:v>2022</c:v>
                </c:pt>
                <c:pt idx="3">
                  <c:v>2025</c:v>
                </c:pt>
                <c:pt idx="4">
                  <c:v>2028</c:v>
                </c:pt>
                <c:pt idx="5">
                  <c:v>2031</c:v>
                </c:pt>
              </c:strCache>
            </c:strRef>
          </c:cat>
          <c:val>
            <c:numRef>
              <c:f>'sensor RFID'!$B$57:$G$57</c:f>
              <c:numCache>
                <c:formatCode>General</c:formatCode>
                <c:ptCount val="6"/>
                <c:pt idx="0">
                  <c:v>138.30000000000001</c:v>
                </c:pt>
                <c:pt idx="1">
                  <c:v>147.9</c:v>
                </c:pt>
                <c:pt idx="2">
                  <c:v>153.6</c:v>
                </c:pt>
                <c:pt idx="3">
                  <c:v>170.1</c:v>
                </c:pt>
                <c:pt idx="4">
                  <c:v>196.9</c:v>
                </c:pt>
                <c:pt idx="5">
                  <c:v>234.3</c:v>
                </c:pt>
              </c:numCache>
            </c:numRef>
          </c:val>
          <c:extLst>
            <c:ext xmlns:c16="http://schemas.microsoft.com/office/drawing/2014/chart" uri="{C3380CC4-5D6E-409C-BE32-E72D297353CC}">
              <c16:uniqueId val="{00000003-BDA6-4B52-B3A1-E4E78BB6E4B3}"/>
            </c:ext>
          </c:extLst>
        </c:ser>
        <c:dLbls>
          <c:showLegendKey val="0"/>
          <c:showVal val="0"/>
          <c:showCatName val="0"/>
          <c:showSerName val="0"/>
          <c:showPercent val="0"/>
          <c:showBubbleSize val="0"/>
        </c:dLbls>
        <c:gapWidth val="150"/>
        <c:overlap val="100"/>
        <c:axId val="1643630688"/>
        <c:axId val="1643633408"/>
      </c:barChart>
      <c:catAx>
        <c:axId val="1643630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43633408"/>
        <c:crosses val="autoZero"/>
        <c:auto val="1"/>
        <c:lblAlgn val="ctr"/>
        <c:lblOffset val="100"/>
        <c:noMultiLvlLbl val="0"/>
      </c:catAx>
      <c:valAx>
        <c:axId val="1643633408"/>
        <c:scaling>
          <c:orientation val="minMax"/>
          <c:max val="50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436306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400" b="0" i="0" baseline="0" dirty="0">
                <a:effectLst/>
              </a:rPr>
              <a:t>Global RFID Market Revenue Forecast (Million $)</a:t>
            </a:r>
            <a:endParaRPr lang="zh-CN" altLang="zh-CN" sz="1400" dirty="0">
              <a:effectLst/>
            </a:endParaRPr>
          </a:p>
        </c:rich>
      </c:tx>
      <c:layout>
        <c:manualLayout>
          <c:xMode val="edge"/>
          <c:yMode val="edge"/>
          <c:x val="0.24472689607565001"/>
          <c:y val="3.6265728441181942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stacked"/>
        <c:varyColors val="0"/>
        <c:ser>
          <c:idx val="0"/>
          <c:order val="0"/>
          <c:tx>
            <c:strRef>
              <c:f>'sensor RFID'!$B$30</c:f>
              <c:strCache>
                <c:ptCount val="1"/>
                <c:pt idx="0">
                  <c:v>2017</c:v>
                </c:pt>
              </c:strCache>
            </c:strRef>
          </c:tx>
          <c:spPr>
            <a:solidFill>
              <a:schemeClr val="accent1"/>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RFID'!$B$31:$B$38</c:f>
              <c:numCache>
                <c:formatCode>General</c:formatCode>
                <c:ptCount val="8"/>
                <c:pt idx="0">
                  <c:v>869.2</c:v>
                </c:pt>
                <c:pt idx="1">
                  <c:v>967</c:v>
                </c:pt>
                <c:pt idx="2">
                  <c:v>541.6</c:v>
                </c:pt>
                <c:pt idx="3">
                  <c:v>1783.7</c:v>
                </c:pt>
                <c:pt idx="4">
                  <c:v>735.2</c:v>
                </c:pt>
                <c:pt idx="5">
                  <c:v>497.7</c:v>
                </c:pt>
                <c:pt idx="6">
                  <c:v>587.1</c:v>
                </c:pt>
                <c:pt idx="7">
                  <c:v>1919.7</c:v>
                </c:pt>
              </c:numCache>
            </c:numRef>
          </c:val>
          <c:extLst>
            <c:ext xmlns:c16="http://schemas.microsoft.com/office/drawing/2014/chart" uri="{C3380CC4-5D6E-409C-BE32-E72D297353CC}">
              <c16:uniqueId val="{00000000-EF80-4845-A07A-3904EBD5A595}"/>
            </c:ext>
          </c:extLst>
        </c:ser>
        <c:ser>
          <c:idx val="1"/>
          <c:order val="1"/>
          <c:tx>
            <c:strRef>
              <c:f>'sensor RFID'!$C$30</c:f>
              <c:strCache>
                <c:ptCount val="1"/>
                <c:pt idx="0">
                  <c:v>2020</c:v>
                </c:pt>
              </c:strCache>
            </c:strRef>
          </c:tx>
          <c:spPr>
            <a:solidFill>
              <a:schemeClr val="accent2"/>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RFID'!$C$31:$C$38</c:f>
              <c:numCache>
                <c:formatCode>General</c:formatCode>
                <c:ptCount val="8"/>
                <c:pt idx="0">
                  <c:v>937.4</c:v>
                </c:pt>
                <c:pt idx="1">
                  <c:v>1055.8</c:v>
                </c:pt>
                <c:pt idx="2">
                  <c:v>586</c:v>
                </c:pt>
                <c:pt idx="3">
                  <c:v>1912.3</c:v>
                </c:pt>
                <c:pt idx="4">
                  <c:v>794.3</c:v>
                </c:pt>
                <c:pt idx="5">
                  <c:v>534.9</c:v>
                </c:pt>
                <c:pt idx="6">
                  <c:v>634.5</c:v>
                </c:pt>
                <c:pt idx="7">
                  <c:v>2034.5</c:v>
                </c:pt>
              </c:numCache>
            </c:numRef>
          </c:val>
          <c:extLst>
            <c:ext xmlns:c16="http://schemas.microsoft.com/office/drawing/2014/chart" uri="{C3380CC4-5D6E-409C-BE32-E72D297353CC}">
              <c16:uniqueId val="{00000001-EF80-4845-A07A-3904EBD5A595}"/>
            </c:ext>
          </c:extLst>
        </c:ser>
        <c:ser>
          <c:idx val="2"/>
          <c:order val="2"/>
          <c:tx>
            <c:strRef>
              <c:f>'sensor RFID'!$D$30</c:f>
              <c:strCache>
                <c:ptCount val="1"/>
                <c:pt idx="0">
                  <c:v>2022</c:v>
                </c:pt>
              </c:strCache>
            </c:strRef>
          </c:tx>
          <c:spPr>
            <a:solidFill>
              <a:schemeClr val="accent3"/>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RFID'!$D$31:$D$38</c:f>
              <c:numCache>
                <c:formatCode>General</c:formatCode>
                <c:ptCount val="8"/>
                <c:pt idx="0">
                  <c:v>975</c:v>
                </c:pt>
                <c:pt idx="1">
                  <c:v>1107.7</c:v>
                </c:pt>
                <c:pt idx="2">
                  <c:v>610.79999999999995</c:v>
                </c:pt>
                <c:pt idx="3">
                  <c:v>1980.8</c:v>
                </c:pt>
                <c:pt idx="4">
                  <c:v>827.2</c:v>
                </c:pt>
                <c:pt idx="5">
                  <c:v>555.29999999999995</c:v>
                </c:pt>
                <c:pt idx="6">
                  <c:v>661</c:v>
                </c:pt>
                <c:pt idx="7">
                  <c:v>2090.9</c:v>
                </c:pt>
              </c:numCache>
            </c:numRef>
          </c:val>
          <c:extLst>
            <c:ext xmlns:c16="http://schemas.microsoft.com/office/drawing/2014/chart" uri="{C3380CC4-5D6E-409C-BE32-E72D297353CC}">
              <c16:uniqueId val="{00000002-EF80-4845-A07A-3904EBD5A595}"/>
            </c:ext>
          </c:extLst>
        </c:ser>
        <c:ser>
          <c:idx val="3"/>
          <c:order val="3"/>
          <c:tx>
            <c:strRef>
              <c:f>'sensor RFID'!$E$30</c:f>
              <c:strCache>
                <c:ptCount val="1"/>
                <c:pt idx="0">
                  <c:v>2025</c:v>
                </c:pt>
              </c:strCache>
            </c:strRef>
          </c:tx>
          <c:spPr>
            <a:solidFill>
              <a:schemeClr val="accent4"/>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RFID'!$E$31:$E$38</c:f>
              <c:numCache>
                <c:formatCode>General</c:formatCode>
                <c:ptCount val="8"/>
                <c:pt idx="0">
                  <c:v>1134.3</c:v>
                </c:pt>
                <c:pt idx="1">
                  <c:v>1305.8</c:v>
                </c:pt>
                <c:pt idx="2">
                  <c:v>712.8</c:v>
                </c:pt>
                <c:pt idx="3">
                  <c:v>2290.1</c:v>
                </c:pt>
                <c:pt idx="4">
                  <c:v>964.1</c:v>
                </c:pt>
                <c:pt idx="5">
                  <c:v>644.6</c:v>
                </c:pt>
                <c:pt idx="6">
                  <c:v>770.8</c:v>
                </c:pt>
                <c:pt idx="7">
                  <c:v>2388.6999999999998</c:v>
                </c:pt>
              </c:numCache>
            </c:numRef>
          </c:val>
          <c:extLst>
            <c:ext xmlns:c16="http://schemas.microsoft.com/office/drawing/2014/chart" uri="{C3380CC4-5D6E-409C-BE32-E72D297353CC}">
              <c16:uniqueId val="{00000003-EF80-4845-A07A-3904EBD5A595}"/>
            </c:ext>
          </c:extLst>
        </c:ser>
        <c:ser>
          <c:idx val="4"/>
          <c:order val="4"/>
          <c:tx>
            <c:strRef>
              <c:f>'sensor RFID'!$F$30</c:f>
              <c:strCache>
                <c:ptCount val="1"/>
                <c:pt idx="0">
                  <c:v>2028</c:v>
                </c:pt>
              </c:strCache>
            </c:strRef>
          </c:tx>
          <c:spPr>
            <a:solidFill>
              <a:schemeClr val="accent5"/>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RFID'!$F$31:$F$38</c:f>
              <c:numCache>
                <c:formatCode>General</c:formatCode>
                <c:ptCount val="8"/>
                <c:pt idx="0">
                  <c:v>1459.1</c:v>
                </c:pt>
                <c:pt idx="1">
                  <c:v>1702.5</c:v>
                </c:pt>
                <c:pt idx="2">
                  <c:v>919.6</c:v>
                </c:pt>
                <c:pt idx="3">
                  <c:v>2927.1</c:v>
                </c:pt>
                <c:pt idx="4">
                  <c:v>1242.3</c:v>
                </c:pt>
                <c:pt idx="5">
                  <c:v>828</c:v>
                </c:pt>
                <c:pt idx="6">
                  <c:v>993.6</c:v>
                </c:pt>
                <c:pt idx="7">
                  <c:v>3016.7</c:v>
                </c:pt>
              </c:numCache>
            </c:numRef>
          </c:val>
          <c:extLst>
            <c:ext xmlns:c16="http://schemas.microsoft.com/office/drawing/2014/chart" uri="{C3380CC4-5D6E-409C-BE32-E72D297353CC}">
              <c16:uniqueId val="{00000004-EF80-4845-A07A-3904EBD5A595}"/>
            </c:ext>
          </c:extLst>
        </c:ser>
        <c:ser>
          <c:idx val="5"/>
          <c:order val="5"/>
          <c:tx>
            <c:strRef>
              <c:f>'sensor RFID'!$G$30</c:f>
              <c:strCache>
                <c:ptCount val="1"/>
                <c:pt idx="0">
                  <c:v>2031</c:v>
                </c:pt>
              </c:strCache>
            </c:strRef>
          </c:tx>
          <c:spPr>
            <a:solidFill>
              <a:schemeClr val="accent6"/>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RFID'!$G$31:$G$38</c:f>
              <c:numCache>
                <c:formatCode>General</c:formatCode>
                <c:ptCount val="8"/>
                <c:pt idx="0">
                  <c:v>2072.1999999999998</c:v>
                </c:pt>
                <c:pt idx="1">
                  <c:v>2451.1999999999998</c:v>
                </c:pt>
                <c:pt idx="2">
                  <c:v>1309.7</c:v>
                </c:pt>
                <c:pt idx="3">
                  <c:v>4130.3999999999996</c:v>
                </c:pt>
                <c:pt idx="4">
                  <c:v>1767.3</c:v>
                </c:pt>
                <c:pt idx="5">
                  <c:v>1174.5999999999999</c:v>
                </c:pt>
                <c:pt idx="6">
                  <c:v>1414.1</c:v>
                </c:pt>
                <c:pt idx="7">
                  <c:v>4205.5</c:v>
                </c:pt>
              </c:numCache>
            </c:numRef>
          </c:val>
          <c:extLst>
            <c:ext xmlns:c16="http://schemas.microsoft.com/office/drawing/2014/chart" uri="{C3380CC4-5D6E-409C-BE32-E72D297353CC}">
              <c16:uniqueId val="{00000005-EF80-4845-A07A-3904EBD5A595}"/>
            </c:ext>
          </c:extLst>
        </c:ser>
        <c:dLbls>
          <c:showLegendKey val="0"/>
          <c:showVal val="0"/>
          <c:showCatName val="0"/>
          <c:showSerName val="0"/>
          <c:showPercent val="0"/>
          <c:showBubbleSize val="0"/>
        </c:dLbls>
        <c:gapWidth val="100"/>
        <c:overlap val="100"/>
        <c:axId val="1643632320"/>
        <c:axId val="1643633952"/>
      </c:barChart>
      <c:catAx>
        <c:axId val="16436323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1643633952"/>
        <c:crosses val="autoZero"/>
        <c:auto val="1"/>
        <c:lblAlgn val="ctr"/>
        <c:lblOffset val="100"/>
        <c:noMultiLvlLbl val="0"/>
      </c:catAx>
      <c:valAx>
        <c:axId val="16436339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43632320"/>
        <c:crosses val="autoZero"/>
        <c:crossBetween val="between"/>
      </c:valAx>
      <c:spPr>
        <a:noFill/>
        <a:ln>
          <a:noFill/>
        </a:ln>
        <a:effectLst/>
      </c:spPr>
    </c:plotArea>
    <c:legend>
      <c:legendPos val="r"/>
      <c:layout>
        <c:manualLayout>
          <c:xMode val="edge"/>
          <c:yMode val="edge"/>
          <c:x val="0.8625125374369621"/>
          <c:y val="0.24987618137724507"/>
          <c:w val="0.11002489665528351"/>
          <c:h val="0.6144180556686327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DA0E3E1E-4948-49FA-8C99-B2A3E31211C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78"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140251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1"/>
            <a:ext cx="12201373" cy="5594695"/>
          </a:xfrm>
          <a:prstGeom prst="rect">
            <a:avLst/>
          </a:prstGeom>
        </p:spPr>
      </p:pic>
      <p:sp>
        <p:nvSpPr>
          <p:cNvPr id="7" name="L 形 6"/>
          <p:cNvSpPr/>
          <p:nvPr userDrawn="1"/>
        </p:nvSpPr>
        <p:spPr>
          <a:xfrm rot="5400000">
            <a:off x="7850738" y="2130702"/>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646" y="907093"/>
            <a:ext cx="6557247" cy="690255"/>
          </a:xfrm>
          <a:prstGeom prst="rect">
            <a:avLst/>
          </a:prstGeom>
          <a:ln>
            <a:noFill/>
            <a:prstDash val="dash"/>
          </a:ln>
        </p:spPr>
        <p:txBody>
          <a:bodyPr lIns="0" tIns="0" rIns="0" bIns="0" anchor="t">
            <a:normAutofit/>
          </a:bodyPr>
          <a:lstStyle>
            <a:lvl1pPr algn="l">
              <a:defRPr sz="3199"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8897" y="1949372"/>
            <a:ext cx="6533290" cy="643926"/>
          </a:xfrm>
          <a:prstGeom prst="rect">
            <a:avLst/>
          </a:prstGeom>
        </p:spPr>
        <p:txBody>
          <a:bodyPr lIns="0" tIns="0" rIns="0" bIns="0"/>
          <a:lstStyle>
            <a:lvl1pPr>
              <a:defRPr sz="1399">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751978830"/>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8"/>
              </a:lnSpc>
              <a:spcBef>
                <a:spcPct val="0"/>
              </a:spcBef>
              <a:buNone/>
              <a:defRPr sz="3198"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425" indent="0" algn="ctr">
              <a:buNone/>
              <a:defRPr sz="2596"/>
            </a:lvl2pPr>
            <a:lvl3pPr marL="1186848" indent="0" algn="ctr">
              <a:buNone/>
              <a:defRPr sz="2336"/>
            </a:lvl3pPr>
            <a:lvl4pPr marL="1780274" indent="0" algn="ctr">
              <a:buNone/>
              <a:defRPr sz="2077"/>
            </a:lvl4pPr>
            <a:lvl5pPr marL="2373698" indent="0" algn="ctr">
              <a:buNone/>
              <a:defRPr sz="2077"/>
            </a:lvl5pPr>
            <a:lvl6pPr marL="2967122" indent="0" algn="ctr">
              <a:buNone/>
              <a:defRPr sz="2077"/>
            </a:lvl6pPr>
            <a:lvl7pPr marL="3560546" indent="0" algn="ctr">
              <a:buNone/>
              <a:defRPr sz="2077"/>
            </a:lvl7pPr>
            <a:lvl8pPr marL="4153972" indent="0" algn="ctr">
              <a:buNone/>
              <a:defRPr sz="2077"/>
            </a:lvl8pPr>
            <a:lvl9pPr marL="4747395" indent="0" algn="ctr">
              <a:buNone/>
              <a:defRPr sz="2077"/>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9" y="1512878"/>
            <a:ext cx="10729365" cy="4690459"/>
          </a:xfrm>
          <a:prstGeom prst="rect">
            <a:avLst/>
          </a:prstGeom>
        </p:spPr>
        <p:txBody>
          <a:bodyPr lIns="0" tIns="0" rIns="0" bIns="0"/>
          <a:lstStyle>
            <a:lvl1pPr marL="179244" marR="0" indent="-168141" algn="l" defTabSz="1186848" rtl="0" eaLnBrk="1" fontAlgn="auto" latinLnBrk="0" hangingPunct="1">
              <a:lnSpc>
                <a:spcPct val="100000"/>
              </a:lnSpc>
              <a:spcBef>
                <a:spcPct val="0"/>
              </a:spcBef>
              <a:spcAft>
                <a:spcPts val="600"/>
              </a:spcAft>
              <a:buClr>
                <a:srgbClr val="000000"/>
              </a:buClr>
              <a:buSzTx/>
              <a:buFont typeface="Arial" pitchFamily="34" charset="0"/>
              <a:buChar char="•"/>
              <a:tabLst>
                <a:tab pos="1207122" algn="ctr"/>
              </a:tabLst>
              <a:defRPr sz="1798"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762" marR="0" indent="-168141" algn="l" defTabSz="1186848" rtl="0" eaLnBrk="1" fontAlgn="auto" latinLnBrk="0" hangingPunct="1">
              <a:lnSpc>
                <a:spcPct val="100000"/>
              </a:lnSpc>
              <a:spcBef>
                <a:spcPct val="0"/>
              </a:spcBef>
              <a:spcAft>
                <a:spcPts val="600"/>
              </a:spcAft>
              <a:buClr>
                <a:schemeClr val="tx1"/>
              </a:buClr>
              <a:buSzTx/>
              <a:buFont typeface=".AppleSystemUIFont"/>
              <a:buChar char="&gt;"/>
              <a:tabLst>
                <a:tab pos="1207122" algn="ctr"/>
              </a:tabLst>
              <a:defRPr sz="1598" baseline="0">
                <a:latin typeface="Calibri" panose="020F0502020204030204" pitchFamily="34" charset="0"/>
                <a:ea typeface="Microsoft YaHei" panose="020B0503020204020204" pitchFamily="34" charset="-122"/>
                <a:cs typeface="Calibri" panose="020F0502020204030204" pitchFamily="34" charset="0"/>
              </a:defRPr>
            </a:lvl2pPr>
            <a:lvl3pPr marL="1097697" marR="0" indent="-168141" algn="l" defTabSz="1186848" rtl="0" eaLnBrk="1" fontAlgn="auto" latinLnBrk="0" hangingPunct="1">
              <a:lnSpc>
                <a:spcPct val="100000"/>
              </a:lnSpc>
              <a:spcBef>
                <a:spcPct val="0"/>
              </a:spcBef>
              <a:spcAft>
                <a:spcPts val="600"/>
              </a:spcAft>
              <a:buClr>
                <a:schemeClr val="tx1"/>
              </a:buClr>
              <a:buSzTx/>
              <a:buFont typeface=".AppleSystemUIFont"/>
              <a:buChar char="-"/>
              <a:tabLst>
                <a:tab pos="1207122" algn="ctr"/>
              </a:tabLst>
              <a:defRPr sz="1297" baseline="0">
                <a:latin typeface="Calibri" panose="020F0502020204030204" pitchFamily="34" charset="0"/>
                <a:ea typeface="Microsoft YaHei" panose="020B0503020204020204" pitchFamily="34" charset="-122"/>
                <a:cs typeface="Calibri" panose="020F0502020204030204" pitchFamily="34" charset="0"/>
              </a:defRPr>
            </a:lvl3pPr>
            <a:lvl4pPr marL="525430" indent="-171023">
              <a:buFont typeface="Arial" pitchFamily="34" charset="0"/>
              <a:buChar char="•"/>
              <a:tabLst>
                <a:tab pos="1207454" algn="ctr"/>
              </a:tabLst>
              <a:defRPr sz="1297" baseline="0"/>
            </a:lvl4pPr>
            <a:lvl5pPr marL="525430" indent="-171023">
              <a:buFont typeface="Arial" pitchFamily="34" charset="0"/>
              <a:buChar char="•"/>
              <a:tabLst>
                <a:tab pos="1207454" algn="ctr"/>
              </a:tabLst>
              <a:defRPr sz="1297" baseline="0"/>
            </a:lvl5pPr>
          </a:lstStyle>
          <a:p>
            <a:pPr lvl="0"/>
            <a:r>
              <a:rPr lang="zh-CN" altLang="en-US" dirty="0"/>
              <a:t>单击此处添加文本</a:t>
            </a:r>
            <a:endParaRPr lang="en-US" dirty="0"/>
          </a:p>
          <a:p>
            <a:pPr marL="328762" marR="0" lvl="1"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dirty="0"/>
              <a:t>单击此处添加文本</a:t>
            </a:r>
            <a:endParaRPr lang="en-US" dirty="0"/>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dirty="0"/>
              <a:t>单击此处添加文本</a:t>
            </a:r>
            <a:endParaRPr lang="en-US" dirty="0"/>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endParaRPr lang="en-US" altLang="zh-CN" dirty="0"/>
          </a:p>
        </p:txBody>
      </p:sp>
    </p:spTree>
    <p:extLst>
      <p:ext uri="{BB962C8B-B14F-4D97-AF65-F5344CB8AC3E}">
        <p14:creationId xmlns:p14="http://schemas.microsoft.com/office/powerpoint/2010/main" val="696758299"/>
      </p:ext>
    </p:extLst>
  </p:cSld>
  <p:clrMapOvr>
    <a:masterClrMapping/>
  </p:clrMapOvr>
  <p:transition/>
  <p:extLst mod="1">
    <p:ext uri="{DCECCB84-F9BA-43D5-87BE-67443E8EF086}">
      <p15:sldGuideLst xmlns:p15="http://schemas.microsoft.com/office/powerpoint/2012/main">
        <p15:guide id="1" pos="384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0501" y="218019"/>
            <a:ext cx="10972800" cy="429682"/>
          </a:xfrm>
          <a:prstGeom prst="rect">
            <a:avLst/>
          </a:prstGeom>
        </p:spPr>
        <p:txBody>
          <a:bodyPr/>
          <a:lstStyle>
            <a:lvl1pPr>
              <a:defRPr sz="2799">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内容占位符 2"/>
          <p:cNvSpPr>
            <a:spLocks noGrp="1"/>
          </p:cNvSpPr>
          <p:nvPr>
            <p:ph idx="1"/>
          </p:nvPr>
        </p:nvSpPr>
        <p:spPr>
          <a:xfrm>
            <a:off x="609601" y="1600205"/>
            <a:ext cx="10972800" cy="4525433"/>
          </a:xfrm>
          <a:prstGeom prst="rect">
            <a:avLst/>
          </a:prstGeom>
        </p:spPr>
        <p:txBody>
          <a:bodyPr/>
          <a:lstStyle>
            <a:lvl1pPr>
              <a:defRPr sz="3199">
                <a:latin typeface="微软雅黑" panose="020B0503020204020204" pitchFamily="34" charset="-122"/>
                <a:ea typeface="微软雅黑" panose="020B0503020204020204" pitchFamily="34" charset="-122"/>
              </a:defRPr>
            </a:lvl1pPr>
            <a:lvl2pPr>
              <a:defRPr sz="2399">
                <a:latin typeface="微软雅黑" panose="020B0503020204020204" pitchFamily="34" charset="-122"/>
                <a:ea typeface="微软雅黑" panose="020B0503020204020204" pitchFamily="34" charset="-122"/>
              </a:defRPr>
            </a:lvl2pPr>
            <a:lvl3pPr>
              <a:defRPr sz="1999">
                <a:latin typeface="微软雅黑" panose="020B0503020204020204" pitchFamily="34" charset="-122"/>
                <a:ea typeface="微软雅黑" panose="020B0503020204020204" pitchFamily="34" charset="-122"/>
              </a:defRPr>
            </a:lvl3pPr>
            <a:lvl4pPr>
              <a:defRPr sz="1799">
                <a:latin typeface="微软雅黑" panose="020B0503020204020204" pitchFamily="34" charset="-122"/>
                <a:ea typeface="微软雅黑" panose="020B0503020204020204" pitchFamily="34" charset="-122"/>
              </a:defRPr>
            </a:lvl4pPr>
            <a:lvl5pPr>
              <a:defRPr sz="1799">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10"/>
          <p:cNvSpPr>
            <a:spLocks noGrp="1" noChangeArrowheads="1"/>
          </p:cNvSpPr>
          <p:nvPr>
            <p:ph type="dt" sz="half" idx="10"/>
          </p:nvPr>
        </p:nvSpPr>
        <p:spPr>
          <a:xfrm>
            <a:off x="609602" y="6356353"/>
            <a:ext cx="2844801" cy="366182"/>
          </a:xfrm>
          <a:prstGeom prst="rect">
            <a:avLst/>
          </a:prstGeom>
          <a:ln/>
        </p:spPr>
        <p:txBody>
          <a:bodyPr/>
          <a:lstStyle>
            <a:lvl1pPr>
              <a:defRPr/>
            </a:lvl1pPr>
          </a:lstStyle>
          <a:p>
            <a:pPr defTabSz="913746">
              <a:defRPr/>
            </a:pPr>
            <a:fld id="{50885813-81B7-4417-9D80-AD8BBBE4984B}" type="slidenum">
              <a:rPr lang="de-DE" altLang="zh-CN" smtClean="0">
                <a:solidFill>
                  <a:prstClr val="black"/>
                </a:solidFill>
              </a:rPr>
              <a:pPr defTabSz="913746">
                <a:defRPr/>
              </a:pPr>
              <a:t>‹#›</a:t>
            </a:fld>
            <a:endParaRPr lang="en-GB" altLang="zh-CN" dirty="0">
              <a:solidFill>
                <a:prstClr val="black"/>
              </a:solidFill>
            </a:endParaRPr>
          </a:p>
        </p:txBody>
      </p:sp>
    </p:spTree>
    <p:extLst>
      <p:ext uri="{BB962C8B-B14F-4D97-AF65-F5344CB8AC3E}">
        <p14:creationId xmlns:p14="http://schemas.microsoft.com/office/powerpoint/2010/main" val="2249844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249" y="1402065"/>
            <a:ext cx="3919503" cy="854717"/>
          </a:xfrm>
          <a:prstGeom prst="rect">
            <a:avLst/>
          </a:prstGeom>
          <a:noFill/>
        </p:spPr>
        <p:txBody>
          <a:bodyPr wrap="square" rtlCol="0">
            <a:spAutoFit/>
          </a:bodyPr>
          <a:lstStyle/>
          <a:p>
            <a:r>
              <a:rPr lang="en-US" sz="4798" dirty="0">
                <a:solidFill>
                  <a:srgbClr val="1D1D1A"/>
                </a:solidFill>
              </a:rPr>
              <a:t>Annex</a:t>
            </a:r>
          </a:p>
        </p:txBody>
      </p:sp>
    </p:spTree>
    <p:extLst>
      <p:ext uri="{BB962C8B-B14F-4D97-AF65-F5344CB8AC3E}">
        <p14:creationId xmlns:p14="http://schemas.microsoft.com/office/powerpoint/2010/main" val="32556102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3.jpe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714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TSG-WG SA2 Meeting #158	</a:t>
            </a:r>
          </a:p>
          <a:p>
            <a:pPr eaLnBrk="1" hangingPunct="1">
              <a:defRPr/>
            </a:pPr>
            <a:r>
              <a:rPr lang="sv-SE" altLang="en-US" sz="1200" b="1" dirty="0">
                <a:latin typeface="Arial "/>
              </a:rPr>
              <a:t>Goteborg, Sweden, August 21-25,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S2-230xxxx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4"/>
            <a:ext cx="12192000"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192017" y="6321130"/>
            <a:ext cx="1268579" cy="277546"/>
          </a:xfrm>
          <a:prstGeom prst="rect">
            <a:avLst/>
          </a:prstGeom>
        </p:spPr>
      </p:pic>
    </p:spTree>
    <p:extLst>
      <p:ext uri="{BB962C8B-B14F-4D97-AF65-F5344CB8AC3E}">
        <p14:creationId xmlns:p14="http://schemas.microsoft.com/office/powerpoint/2010/main" val="2605287113"/>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Lst>
  <p:hf hdr="0" ftr="0" dt="0"/>
  <p:txStyles>
    <p:titleStyle>
      <a:lvl1pPr algn="l" defTabSz="914034" rtl="0" eaLnBrk="1" latinLnBrk="0" hangingPunct="1">
        <a:lnSpc>
          <a:spcPts val="3439"/>
        </a:lnSpc>
        <a:spcBef>
          <a:spcPct val="0"/>
        </a:spcBef>
        <a:buNone/>
        <a:defRPr sz="3199"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034"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017"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034"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051"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068" indent="0" algn="l" defTabSz="914034"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en-US"/>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chart" Target="../charts/chart1.xml"/><Relationship Id="rId7"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image" Target="../media/image10.png"/><Relationship Id="rId10" Type="http://schemas.openxmlformats.org/officeDocument/2006/relationships/image" Target="../media/image15.jpeg"/><Relationship Id="rId4" Type="http://schemas.openxmlformats.org/officeDocument/2006/relationships/chart" Target="../charts/chart2.xml"/><Relationship Id="rId9"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5.xml"/><Relationship Id="rId5" Type="http://schemas.openxmlformats.org/officeDocument/2006/relationships/hyperlink" Target="http://www.iotadda.com/disposable-lora-enabled-nano-tag-for-iot-applications/" TargetMode="External"/><Relationship Id="rId4" Type="http://schemas.openxmlformats.org/officeDocument/2006/relationships/hyperlink" Target="https://www.ieee802.org/11/Reports/amp_update.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2165683"/>
            <a:ext cx="7886700" cy="1860885"/>
          </a:xfrm>
        </p:spPr>
        <p:txBody>
          <a:bodyPr/>
          <a:lstStyle/>
          <a:p>
            <a:pPr eaLnBrk="1" hangingPunct="1"/>
            <a:r>
              <a:rPr lang="fr-FR" altLang="en-US" dirty="0"/>
              <a:t>R19 SA2 Ambient IoT workplan proposal</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endParaRPr lang="en-GB" altLang="en-US" dirty="0"/>
          </a:p>
          <a:p>
            <a:pPr marL="0" indent="0" eaLnBrk="1" hangingPunct="1">
              <a:buFontTx/>
              <a:buNone/>
            </a:pPr>
            <a:r>
              <a:rPr lang="en-GB" altLang="en-US" dirty="0"/>
              <a:t>Huawei</a:t>
            </a:r>
            <a:r>
              <a:rPr lang="en-US" altLang="en-US" dirty="0"/>
              <a:t>,</a:t>
            </a:r>
            <a:r>
              <a:rPr lang="zh-CN" altLang="en-US" dirty="0"/>
              <a:t> </a:t>
            </a:r>
            <a:r>
              <a:rPr lang="en-US" altLang="zh-CN" dirty="0" err="1"/>
              <a:t>HiSilicon</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697832"/>
            <a:ext cx="10515600" cy="721894"/>
          </a:xfrm>
        </p:spPr>
        <p:txBody>
          <a:bodyPr/>
          <a:lstStyle/>
          <a:p>
            <a:r>
              <a:rPr lang="en-GB" altLang="en-US" sz="3600"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25625"/>
            <a:ext cx="10515600" cy="2714291"/>
          </a:xfrm>
        </p:spPr>
        <p:txBody>
          <a:bodyPr/>
          <a:lstStyle/>
          <a:p>
            <a:pPr marL="228600" lvl="1">
              <a:lnSpc>
                <a:spcPct val="150000"/>
              </a:lnSpc>
              <a:spcBef>
                <a:spcPts val="1000"/>
              </a:spcBef>
              <a:buBlip>
                <a:blip r:embed="rId2"/>
              </a:buBlip>
            </a:pPr>
            <a:r>
              <a:rPr lang="en-US" altLang="en-US" sz="2800" dirty="0"/>
              <a:t>Work Task and TU consideration</a:t>
            </a:r>
          </a:p>
          <a:p>
            <a:pPr marL="228600" lvl="1">
              <a:lnSpc>
                <a:spcPct val="150000"/>
              </a:lnSpc>
              <a:spcBef>
                <a:spcPts val="1000"/>
              </a:spcBef>
              <a:buBlip>
                <a:blip r:embed="rId2"/>
              </a:buBlip>
            </a:pPr>
            <a:r>
              <a:rPr lang="en-US" altLang="en-US" dirty="0"/>
              <a:t>Study item and normative work timeline</a:t>
            </a:r>
          </a:p>
          <a:p>
            <a:pPr marL="228600" lvl="1">
              <a:lnSpc>
                <a:spcPct val="150000"/>
              </a:lnSpc>
              <a:spcBef>
                <a:spcPts val="1000"/>
              </a:spcBef>
              <a:buBlip>
                <a:blip r:embed="rId2"/>
              </a:buBlip>
            </a:pPr>
            <a:r>
              <a:rPr lang="en-US" altLang="en-US" dirty="0"/>
              <a:t>Device types and Connectivity topologies consideration</a:t>
            </a:r>
          </a:p>
          <a:p>
            <a:pPr marL="228600" lvl="1">
              <a:lnSpc>
                <a:spcPct val="150000"/>
              </a:lnSpc>
              <a:spcBef>
                <a:spcPts val="1000"/>
              </a:spcBef>
              <a:buBlip>
                <a:blip r:embed="rId2"/>
              </a:buBlip>
            </a:pPr>
            <a:r>
              <a:rPr lang="en-US" altLang="zh-CN" dirty="0"/>
              <a:t>Annex</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34434"/>
            <a:ext cx="8907379" cy="833424"/>
          </a:xfrm>
        </p:spPr>
        <p:txBody>
          <a:bodyPr/>
          <a:lstStyle/>
          <a:p>
            <a:r>
              <a:rPr lang="en-US" altLang="en-US" sz="3600" dirty="0"/>
              <a:t>Work Task and TU consideration</a:t>
            </a:r>
          </a:p>
        </p:txBody>
      </p:sp>
      <p:sp>
        <p:nvSpPr>
          <p:cNvPr id="17" name="矩形 16">
            <a:extLst>
              <a:ext uri="{FF2B5EF4-FFF2-40B4-BE49-F238E27FC236}">
                <a16:creationId xmlns:a16="http://schemas.microsoft.com/office/drawing/2014/main" id="{D314DABD-E8B6-4D6E-96C1-88C7DF50512D}"/>
              </a:ext>
            </a:extLst>
          </p:cNvPr>
          <p:cNvSpPr/>
          <p:nvPr/>
        </p:nvSpPr>
        <p:spPr>
          <a:xfrm>
            <a:off x="77177" y="1800831"/>
            <a:ext cx="5417244" cy="4608954"/>
          </a:xfrm>
          <a:prstGeom prst="rect">
            <a:avLst/>
          </a:prstGeom>
          <a:ln>
            <a:solidFill>
              <a:schemeClr val="tx1"/>
            </a:solidFill>
          </a:ln>
        </p:spPr>
        <p:txBody>
          <a:bodyPr wrap="square">
            <a:spAutoFit/>
          </a:bodyPr>
          <a:lstStyle/>
          <a:p>
            <a:r>
              <a:rPr lang="en-US" altLang="zh-CN" sz="1000" dirty="0">
                <a:solidFill>
                  <a:srgbClr val="FF0000"/>
                </a:solidFill>
              </a:rPr>
              <a:t>S2-2308447 Ambient IOT draft SID v2, includes following WTs:</a:t>
            </a:r>
          </a:p>
          <a:p>
            <a:r>
              <a:rPr lang="en-US" altLang="zh-CN" sz="1000" dirty="0"/>
              <a:t>NOTE 1: Coordination between RAN and SA is required to determine which types of the ambient IoT devices and which connectivity topologies as defined in TR38.848 will be in the scope of this study for all work tasks.</a:t>
            </a:r>
          </a:p>
          <a:p>
            <a:r>
              <a:rPr lang="en-US" altLang="zh-CN" sz="1100" b="1" dirty="0"/>
              <a:t>WT#1 Architecture enhancements to support Ambient IoT</a:t>
            </a:r>
            <a:endParaRPr lang="en-US" altLang="zh-CN" sz="1000" dirty="0"/>
          </a:p>
          <a:p>
            <a:r>
              <a:rPr lang="en-US" altLang="zh-CN" sz="1100" b="1" dirty="0"/>
              <a:t>WT#2 Void </a:t>
            </a:r>
          </a:p>
          <a:p>
            <a:r>
              <a:rPr lang="en-US" altLang="zh-CN" sz="1100" b="1" dirty="0"/>
              <a:t>WT#3 Identification, Subscription, Registration and Connection management to support Ambient IoT</a:t>
            </a:r>
          </a:p>
          <a:p>
            <a:pPr marL="171450" indent="-171450">
              <a:buFont typeface="Arial" panose="020B0604020202020204" pitchFamily="34" charset="0"/>
              <a:buChar char="•"/>
            </a:pPr>
            <a:r>
              <a:rPr lang="en-US" altLang="zh-CN" sz="1050" dirty="0"/>
              <a:t>WT#3.1 Study whether subscription management, registration management and/or connection management are necessary, and if so identify the necessary state machine(s), procedures and functionality considering the ambient IoT devices capability and characteristics;</a:t>
            </a:r>
          </a:p>
          <a:p>
            <a:pPr marL="171450" indent="-171450">
              <a:buFont typeface="Arial" panose="020B0604020202020204" pitchFamily="34" charset="0"/>
              <a:buChar char="•"/>
            </a:pPr>
            <a:r>
              <a:rPr lang="en-US" altLang="zh-CN" sz="1050" dirty="0"/>
              <a:t>WT#3.2 Study whether and how reachability and paging apply to Ambient IoT device considering the ambient IoT devices capability and characteristics, and if so, what are the impacts?</a:t>
            </a:r>
          </a:p>
          <a:p>
            <a:pPr marL="171450" indent="-171450">
              <a:buFont typeface="Arial" panose="020B0604020202020204" pitchFamily="34" charset="0"/>
              <a:buChar char="•"/>
            </a:pPr>
            <a:r>
              <a:rPr lang="en-US" altLang="zh-CN" sz="1050" dirty="0"/>
              <a:t>WT#3.3 Study how to identify Ambient IoT device or group of devices and how to format the identifier.</a:t>
            </a:r>
            <a:r>
              <a:rPr lang="en-US" altLang="zh-CN" sz="1000" dirty="0"/>
              <a:t> </a:t>
            </a:r>
          </a:p>
          <a:p>
            <a:r>
              <a:rPr lang="en-US" altLang="zh-CN" sz="1100" b="1" dirty="0"/>
              <a:t>WT#4 Ambient IoT Services </a:t>
            </a:r>
          </a:p>
          <a:p>
            <a:pPr marL="171450" indent="-171450">
              <a:buFont typeface="Arial" panose="020B0604020202020204" pitchFamily="34" charset="0"/>
              <a:buChar char="•"/>
            </a:pPr>
            <a:r>
              <a:rPr lang="en-US" altLang="zh-CN" sz="1050" dirty="0"/>
              <a:t>WT#4.1 Study how to support data transmission to and from the Ambient IoT devices.</a:t>
            </a:r>
          </a:p>
          <a:p>
            <a:pPr marL="171450" indent="-171450">
              <a:buFont typeface="Arial" panose="020B0604020202020204" pitchFamily="34" charset="0"/>
              <a:buChar char="•"/>
            </a:pPr>
            <a:r>
              <a:rPr lang="en-US" altLang="zh-CN" sz="1050" dirty="0"/>
              <a:t>WT#4.2 Determine what Ambient IoT services to be exposed to a 3rd party and how.</a:t>
            </a:r>
            <a:r>
              <a:rPr lang="en-US" altLang="zh-CN" sz="1000" dirty="0"/>
              <a:t> </a:t>
            </a:r>
          </a:p>
          <a:p>
            <a:r>
              <a:rPr lang="en-US" altLang="zh-CN" sz="1000" dirty="0"/>
              <a:t>NOTE 2: This WT also includes how the identifiers and subscription data is used.</a:t>
            </a:r>
          </a:p>
          <a:p>
            <a:r>
              <a:rPr lang="en-US" altLang="zh-CN" sz="1100" b="1" dirty="0"/>
              <a:t>WT#5 Support of Security aspects</a:t>
            </a:r>
          </a:p>
          <a:p>
            <a:pPr marL="171450" indent="-171450">
              <a:buFont typeface="Arial" panose="020B0604020202020204" pitchFamily="34" charset="0"/>
              <a:buChar char="•"/>
            </a:pPr>
            <a:r>
              <a:rPr lang="en-US" altLang="zh-CN" sz="1050" dirty="0"/>
              <a:t>Study architecture aspects to support authentication and authorization and privacy for the Ambient IoT devices (detailed authentication mechanism will be defined in SA3), in particular the validation of the device’s ID and the secure disabling of devices. </a:t>
            </a:r>
          </a:p>
          <a:p>
            <a:r>
              <a:rPr lang="en-US" altLang="zh-CN" sz="1000" dirty="0"/>
              <a:t>NOTE 3: This WT is led by SA3.</a:t>
            </a:r>
          </a:p>
          <a:p>
            <a:r>
              <a:rPr lang="en-US" altLang="zh-CN" sz="1000" dirty="0"/>
              <a:t>NOTE 4: Charging aspects for Ambient IoT will be studied by SA5</a:t>
            </a:r>
          </a:p>
        </p:txBody>
      </p:sp>
      <p:graphicFrame>
        <p:nvGraphicFramePr>
          <p:cNvPr id="18" name="表格 17">
            <a:extLst>
              <a:ext uri="{FF2B5EF4-FFF2-40B4-BE49-F238E27FC236}">
                <a16:creationId xmlns:a16="http://schemas.microsoft.com/office/drawing/2014/main" id="{BA3D4022-8C52-4AA7-8871-B95FF465F922}"/>
              </a:ext>
            </a:extLst>
          </p:cNvPr>
          <p:cNvGraphicFramePr>
            <a:graphicFrameLocks noGrp="1"/>
          </p:cNvGraphicFramePr>
          <p:nvPr>
            <p:extLst>
              <p:ext uri="{D42A27DB-BD31-4B8C-83A1-F6EECF244321}">
                <p14:modId xmlns:p14="http://schemas.microsoft.com/office/powerpoint/2010/main" val="4160280814"/>
              </p:ext>
            </p:extLst>
          </p:nvPr>
        </p:nvGraphicFramePr>
        <p:xfrm>
          <a:off x="5582652" y="1800831"/>
          <a:ext cx="6532171" cy="1981200"/>
        </p:xfrm>
        <a:graphic>
          <a:graphicData uri="http://schemas.openxmlformats.org/drawingml/2006/table">
            <a:tbl>
              <a:tblPr firstRow="1" firstCol="1" bandRow="1"/>
              <a:tblGrid>
                <a:gridCol w="625642">
                  <a:extLst>
                    <a:ext uri="{9D8B030D-6E8A-4147-A177-3AD203B41FA5}">
                      <a16:colId xmlns:a16="http://schemas.microsoft.com/office/drawing/2014/main" val="1968305763"/>
                    </a:ext>
                  </a:extLst>
                </a:gridCol>
                <a:gridCol w="641684">
                  <a:extLst>
                    <a:ext uri="{9D8B030D-6E8A-4147-A177-3AD203B41FA5}">
                      <a16:colId xmlns:a16="http://schemas.microsoft.com/office/drawing/2014/main" val="1503948513"/>
                    </a:ext>
                  </a:extLst>
                </a:gridCol>
                <a:gridCol w="826168">
                  <a:extLst>
                    <a:ext uri="{9D8B030D-6E8A-4147-A177-3AD203B41FA5}">
                      <a16:colId xmlns:a16="http://schemas.microsoft.com/office/drawing/2014/main" val="2758135733"/>
                    </a:ext>
                  </a:extLst>
                </a:gridCol>
                <a:gridCol w="1066800">
                  <a:extLst>
                    <a:ext uri="{9D8B030D-6E8A-4147-A177-3AD203B41FA5}">
                      <a16:colId xmlns:a16="http://schemas.microsoft.com/office/drawing/2014/main" val="3512087559"/>
                    </a:ext>
                  </a:extLst>
                </a:gridCol>
                <a:gridCol w="1187116">
                  <a:extLst>
                    <a:ext uri="{9D8B030D-6E8A-4147-A177-3AD203B41FA5}">
                      <a16:colId xmlns:a16="http://schemas.microsoft.com/office/drawing/2014/main" val="1972882358"/>
                    </a:ext>
                  </a:extLst>
                </a:gridCol>
                <a:gridCol w="962526">
                  <a:extLst>
                    <a:ext uri="{9D8B030D-6E8A-4147-A177-3AD203B41FA5}">
                      <a16:colId xmlns:a16="http://schemas.microsoft.com/office/drawing/2014/main" val="3705372650"/>
                    </a:ext>
                  </a:extLst>
                </a:gridCol>
                <a:gridCol w="1222235">
                  <a:extLst>
                    <a:ext uri="{9D8B030D-6E8A-4147-A177-3AD203B41FA5}">
                      <a16:colId xmlns:a16="http://schemas.microsoft.com/office/drawing/2014/main" val="2214195859"/>
                    </a:ext>
                  </a:extLst>
                </a:gridCol>
              </a:tblGrid>
              <a:tr h="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b="1" dirty="0">
                          <a:effectLst/>
                          <a:latin typeface="Times New Roman" panose="02020603050405020304" pitchFamily="18" charset="0"/>
                          <a:ea typeface="等线" panose="02010600030101010101" pitchFamily="2" charset="-122"/>
                        </a:rPr>
                        <a:t>Work Task ID</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b="1" dirty="0">
                          <a:effectLst/>
                          <a:latin typeface="Times New Roman" panose="02020603050405020304" pitchFamily="18" charset="0"/>
                          <a:ea typeface="等线" panose="02010600030101010101" pitchFamily="2" charset="-122"/>
                        </a:rPr>
                        <a:t>TU Estimate</a:t>
                      </a:r>
                      <a:endParaRPr lang="zh-CN" sz="1000" dirty="0">
                        <a:effectLst/>
                        <a:latin typeface="Times New Roman" panose="02020603050405020304" pitchFamily="18" charset="0"/>
                        <a:ea typeface="等线" panose="02010600030101010101" pitchFamily="2" charset="-122"/>
                      </a:endParaRPr>
                    </a:p>
                    <a:p>
                      <a:pPr>
                        <a:spcAft>
                          <a:spcPts val="0"/>
                        </a:spcAft>
                      </a:pPr>
                      <a:r>
                        <a:rPr lang="en-GB" sz="1000" b="1" dirty="0">
                          <a:effectLst/>
                          <a:latin typeface="Times New Roman" panose="02020603050405020304" pitchFamily="18" charset="0"/>
                          <a:ea typeface="等线" panose="02010600030101010101" pitchFamily="2" charset="-122"/>
                        </a:rPr>
                        <a:t>(Study)</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b="1" dirty="0">
                          <a:effectLst/>
                          <a:latin typeface="Times New Roman" panose="02020603050405020304" pitchFamily="18" charset="0"/>
                          <a:ea typeface="等线" panose="02010600030101010101" pitchFamily="2" charset="-122"/>
                        </a:rPr>
                        <a:t>TU Estimate</a:t>
                      </a:r>
                      <a:endParaRPr lang="zh-CN" sz="1000" dirty="0">
                        <a:effectLst/>
                        <a:latin typeface="Times New Roman" panose="02020603050405020304" pitchFamily="18" charset="0"/>
                        <a:ea typeface="等线" panose="02010600030101010101" pitchFamily="2" charset="-122"/>
                      </a:endParaRPr>
                    </a:p>
                    <a:p>
                      <a:pPr>
                        <a:spcAft>
                          <a:spcPts val="0"/>
                        </a:spcAft>
                      </a:pPr>
                      <a:r>
                        <a:rPr lang="en-GB" sz="1000" b="1" dirty="0">
                          <a:effectLst/>
                          <a:latin typeface="Times New Roman" panose="02020603050405020304" pitchFamily="18" charset="0"/>
                          <a:ea typeface="等线" panose="02010600030101010101" pitchFamily="2" charset="-122"/>
                        </a:rPr>
                        <a:t>(Normative)</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b="1" dirty="0">
                          <a:effectLst/>
                          <a:latin typeface="Times New Roman" panose="02020603050405020304" pitchFamily="18" charset="0"/>
                          <a:ea typeface="等线" panose="02010600030101010101" pitchFamily="2" charset="-122"/>
                        </a:rPr>
                        <a:t>RAN Dependency</a:t>
                      </a:r>
                      <a:endParaRPr lang="zh-CN" sz="1000" dirty="0">
                        <a:effectLst/>
                        <a:latin typeface="Times New Roman" panose="02020603050405020304" pitchFamily="18" charset="0"/>
                        <a:ea typeface="等线" panose="02010600030101010101" pitchFamily="2" charset="-122"/>
                      </a:endParaRPr>
                    </a:p>
                    <a:p>
                      <a:pPr>
                        <a:spcAft>
                          <a:spcPts val="0"/>
                        </a:spcAft>
                      </a:pPr>
                      <a:r>
                        <a:rPr lang="en-GB" sz="1000" b="1" dirty="0">
                          <a:effectLst/>
                          <a:latin typeface="Times New Roman" panose="02020603050405020304" pitchFamily="18" charset="0"/>
                          <a:ea typeface="等线" panose="02010600030101010101" pitchFamily="2" charset="-122"/>
                        </a:rPr>
                        <a:t>(Yes/No/Maybe) </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b="1" dirty="0">
                          <a:effectLst/>
                          <a:latin typeface="Times New Roman" panose="02020603050405020304" pitchFamily="18" charset="0"/>
                          <a:ea typeface="等线" panose="02010600030101010101" pitchFamily="2" charset="-122"/>
                        </a:rPr>
                        <a:t>Inter Work Tasks Dependency </a:t>
                      </a:r>
                      <a:endParaRPr lang="zh-CN" sz="1000" dirty="0">
                        <a:effectLst/>
                        <a:latin typeface="Times New Roman" panose="02020603050405020304" pitchFamily="18" charset="0"/>
                        <a:ea typeface="等线" panose="02010600030101010101" pitchFamily="2" charset="-122"/>
                      </a:endParaRPr>
                    </a:p>
                    <a:p>
                      <a:pPr>
                        <a:spcAft>
                          <a:spcPts val="0"/>
                        </a:spcAft>
                      </a:pPr>
                      <a:r>
                        <a:rPr lang="en-GB" sz="1000" b="1" dirty="0">
                          <a:effectLst/>
                          <a:latin typeface="Times New Roman" panose="02020603050405020304" pitchFamily="18" charset="0"/>
                          <a:ea typeface="等线" panose="02010600030101010101" pitchFamily="2" charset="-122"/>
                        </a:rPr>
                        <a:t> </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a:spcAft>
                          <a:spcPts val="0"/>
                        </a:spcAft>
                      </a:pPr>
                      <a:r>
                        <a:rPr lang="en-US" altLang="zh-CN" sz="1000" b="1" dirty="0">
                          <a:effectLst/>
                          <a:highlight>
                            <a:srgbClr val="FFFF00"/>
                          </a:highlight>
                          <a:latin typeface="Times New Roman" panose="02020603050405020304" pitchFamily="18" charset="0"/>
                          <a:ea typeface="等线" panose="02010600030101010101" pitchFamily="2" charset="-122"/>
                        </a:rPr>
                        <a:t>Huawei proposal on TU</a:t>
                      </a:r>
                    </a:p>
                    <a:p>
                      <a:pPr algn="l">
                        <a:spcAft>
                          <a:spcPts val="0"/>
                        </a:spcAft>
                      </a:pPr>
                      <a:r>
                        <a:rPr lang="en-US" altLang="zh-CN" sz="1000" b="1" dirty="0">
                          <a:effectLst/>
                          <a:highlight>
                            <a:srgbClr val="FFFF00"/>
                          </a:highlight>
                          <a:latin typeface="Times New Roman" panose="02020603050405020304" pitchFamily="18" charset="0"/>
                          <a:ea typeface="等线" panose="02010600030101010101" pitchFamily="2" charset="-122"/>
                        </a:rPr>
                        <a:t>Total study TU: 8</a:t>
                      </a:r>
                    </a:p>
                    <a:p>
                      <a:pPr algn="l">
                        <a:spcAft>
                          <a:spcPts val="0"/>
                        </a:spcAft>
                      </a:pPr>
                      <a:r>
                        <a:rPr lang="en-US" altLang="zh-CN" sz="1000" b="1" dirty="0">
                          <a:effectLst/>
                          <a:highlight>
                            <a:srgbClr val="FFFF00"/>
                          </a:highlight>
                          <a:latin typeface="Times New Roman" panose="02020603050405020304" pitchFamily="18" charset="0"/>
                          <a:ea typeface="等线" panose="02010600030101010101" pitchFamily="2" charset="-122"/>
                        </a:rPr>
                        <a:t>Total normative TU: 8</a:t>
                      </a:r>
                    </a:p>
                    <a:p>
                      <a:pPr algn="ctr">
                        <a:spcAft>
                          <a:spcPts val="0"/>
                        </a:spcAft>
                      </a:pPr>
                      <a:endParaRPr lang="zh-CN" sz="1000" b="1"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spcAft>
                          <a:spcPts val="0"/>
                        </a:spcAft>
                      </a:pPr>
                      <a:endParaRPr lang="zh-CN" sz="1000" b="1"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8323627"/>
                  </a:ext>
                </a:extLst>
              </a:tr>
              <a:tr h="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dirty="0">
                          <a:effectLst/>
                          <a:latin typeface="Times New Roman" panose="02020603050405020304" pitchFamily="18" charset="0"/>
                          <a:ea typeface="等线" panose="02010600030101010101" pitchFamily="2" charset="-122"/>
                        </a:rPr>
                        <a:t>WT#1</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dirty="0">
                          <a:effectLst/>
                          <a:latin typeface="Times New Roman" panose="02020603050405020304" pitchFamily="18" charset="0"/>
                          <a:ea typeface="等线" panose="02010600030101010101" pitchFamily="2" charset="-122"/>
                        </a:rPr>
                        <a:t>1.5</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altLang="zh-CN" sz="1000" dirty="0">
                          <a:effectLst/>
                          <a:latin typeface="Times New Roman" panose="02020603050405020304" pitchFamily="18" charset="0"/>
                          <a:ea typeface="等线" panose="02010600030101010101" pitchFamily="2" charset="-122"/>
                        </a:rPr>
                        <a:t>1.5</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dirty="0">
                          <a:effectLst/>
                          <a:latin typeface="Times New Roman" panose="02020603050405020304" pitchFamily="18" charset="0"/>
                          <a:ea typeface="等线" panose="02010600030101010101" pitchFamily="2" charset="-122"/>
                        </a:rPr>
                        <a:t>Yes</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dirty="0">
                          <a:effectLst/>
                          <a:latin typeface="Times New Roman" panose="02020603050405020304" pitchFamily="18" charset="0"/>
                          <a:ea typeface="等线" panose="02010600030101010101" pitchFamily="2" charset="-122"/>
                        </a:rPr>
                        <a:t>WT#1 </a:t>
                      </a:r>
                      <a:r>
                        <a:rPr lang="en-US" sz="1000" dirty="0">
                          <a:effectLst/>
                          <a:latin typeface="Times New Roman" panose="02020603050405020304" pitchFamily="18" charset="0"/>
                          <a:ea typeface="等线" panose="02010600030101010101" pitchFamily="2" charset="-122"/>
                        </a:rPr>
                        <a:t>depends on WT#3 and WT#4</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altLang="zh-CN" sz="1000" dirty="0">
                          <a:effectLst/>
                          <a:highlight>
                            <a:srgbClr val="FFFF00"/>
                          </a:highlight>
                          <a:latin typeface="Times New Roman" panose="02020603050405020304" pitchFamily="18" charset="0"/>
                          <a:ea typeface="等线" panose="02010600030101010101" pitchFamily="2" charset="-122"/>
                        </a:rPr>
                        <a:t>Study TU: 0.5</a:t>
                      </a:r>
                      <a:endParaRPr 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altLang="zh-CN" sz="1000" dirty="0">
                          <a:effectLst/>
                          <a:highlight>
                            <a:srgbClr val="FFFF00"/>
                          </a:highlight>
                          <a:latin typeface="Times New Roman" panose="02020603050405020304" pitchFamily="18" charset="0"/>
                          <a:ea typeface="等线" panose="02010600030101010101" pitchFamily="2" charset="-122"/>
                        </a:rPr>
                        <a:t>Normative TU: 0.5</a:t>
                      </a:r>
                      <a:endParaRPr 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4069265"/>
                  </a:ext>
                </a:extLst>
              </a:tr>
              <a:tr h="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a:effectLst/>
                          <a:latin typeface="Times New Roman" panose="02020603050405020304" pitchFamily="18" charset="0"/>
                          <a:ea typeface="等线" panose="02010600030101010101" pitchFamily="2" charset="-122"/>
                        </a:rPr>
                        <a:t>WT#2</a:t>
                      </a:r>
                      <a:endParaRPr lang="zh-CN" sz="10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a:effectLst/>
                          <a:latin typeface="Times New Roman" panose="02020603050405020304" pitchFamily="18" charset="0"/>
                          <a:ea typeface="等线" panose="02010600030101010101" pitchFamily="2" charset="-122"/>
                        </a:rPr>
                        <a:t>void</a:t>
                      </a:r>
                      <a:endParaRPr lang="zh-CN" sz="10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sz="1000" dirty="0">
                          <a:effectLst/>
                          <a:latin typeface="Times New Roman" panose="02020603050405020304" pitchFamily="18" charset="0"/>
                          <a:ea typeface="等线" panose="02010600030101010101" pitchFamily="2" charset="-122"/>
                        </a:rPr>
                        <a:t> </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dirty="0">
                          <a:effectLst/>
                          <a:latin typeface="Times New Roman" panose="02020603050405020304" pitchFamily="18" charset="0"/>
                          <a:ea typeface="等线" panose="02010600030101010101" pitchFamily="2" charset="-122"/>
                        </a:rPr>
                        <a:t> </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endParaRPr 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endParaRPr 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5843068"/>
                  </a:ext>
                </a:extLst>
              </a:tr>
              <a:tr h="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dirty="0">
                          <a:effectLst/>
                          <a:latin typeface="Times New Roman" panose="02020603050405020304" pitchFamily="18" charset="0"/>
                          <a:ea typeface="等线" panose="02010600030101010101" pitchFamily="2" charset="-122"/>
                        </a:rPr>
                        <a:t>WT#3</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dirty="0">
                          <a:effectLst/>
                          <a:latin typeface="Times New Roman" panose="02020603050405020304" pitchFamily="18" charset="0"/>
                          <a:ea typeface="等线" panose="02010600030101010101" pitchFamily="2" charset="-122"/>
                        </a:rPr>
                        <a:t>5</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altLang="zh-CN" sz="1000" dirty="0">
                          <a:effectLst/>
                          <a:latin typeface="Times New Roman" panose="02020603050405020304" pitchFamily="18" charset="0"/>
                          <a:ea typeface="等线" panose="02010600030101010101" pitchFamily="2" charset="-122"/>
                        </a:rPr>
                        <a:t>5</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sz="1000" dirty="0">
                          <a:effectLst/>
                          <a:latin typeface="Times New Roman" panose="02020603050405020304" pitchFamily="18" charset="0"/>
                          <a:ea typeface="等线" panose="02010600030101010101" pitchFamily="2" charset="-122"/>
                        </a:rPr>
                        <a:t>Maybe</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dirty="0">
                          <a:effectLst/>
                          <a:latin typeface="Times New Roman" panose="02020603050405020304" pitchFamily="18" charset="0"/>
                          <a:ea typeface="等线" panose="02010600030101010101" pitchFamily="2" charset="-122"/>
                        </a:rPr>
                        <a:t>WT#3 depend on WT#1 and WT#5;</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altLang="zh-CN" sz="1000" dirty="0">
                          <a:effectLst/>
                          <a:highlight>
                            <a:srgbClr val="FFFF00"/>
                          </a:highlight>
                          <a:latin typeface="Times New Roman" panose="02020603050405020304" pitchFamily="18" charset="0"/>
                          <a:ea typeface="等线" panose="02010600030101010101" pitchFamily="2" charset="-122"/>
                        </a:rPr>
                        <a:t>Study TU: 4</a:t>
                      </a:r>
                      <a:endParaRPr 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effectLst/>
                          <a:highlight>
                            <a:srgbClr val="FFFF00"/>
                          </a:highlight>
                          <a:latin typeface="Times New Roman" panose="02020603050405020304" pitchFamily="18" charset="0"/>
                          <a:ea typeface="等线" panose="02010600030101010101" pitchFamily="2" charset="-122"/>
                        </a:rPr>
                        <a:t>Normative TU: 4</a:t>
                      </a:r>
                      <a:endParaRPr lang="zh-CN" alt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993841"/>
                  </a:ext>
                </a:extLst>
              </a:tr>
              <a:tr h="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a:effectLst/>
                          <a:latin typeface="Times New Roman" panose="02020603050405020304" pitchFamily="18" charset="0"/>
                          <a:ea typeface="等线" panose="02010600030101010101" pitchFamily="2" charset="-122"/>
                        </a:rPr>
                        <a:t>WT#4</a:t>
                      </a:r>
                      <a:endParaRPr lang="zh-CN" sz="10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a:effectLst/>
                          <a:latin typeface="Times New Roman" panose="02020603050405020304" pitchFamily="18" charset="0"/>
                          <a:ea typeface="等线" panose="02010600030101010101" pitchFamily="2" charset="-122"/>
                        </a:rPr>
                        <a:t>4</a:t>
                      </a:r>
                      <a:endParaRPr lang="zh-CN" sz="10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altLang="zh-CN" sz="1000" dirty="0">
                          <a:effectLst/>
                          <a:latin typeface="Times New Roman" panose="02020603050405020304" pitchFamily="18" charset="0"/>
                          <a:ea typeface="等线" panose="02010600030101010101" pitchFamily="2" charset="-122"/>
                        </a:rPr>
                        <a:t>4</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sz="1000" dirty="0">
                          <a:effectLst/>
                          <a:latin typeface="Times New Roman" panose="02020603050405020304" pitchFamily="18" charset="0"/>
                          <a:ea typeface="等线" panose="02010600030101010101" pitchFamily="2" charset="-122"/>
                        </a:rPr>
                        <a:t>Maybe</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dirty="0">
                          <a:effectLst/>
                          <a:latin typeface="Times New Roman" panose="02020603050405020304" pitchFamily="18" charset="0"/>
                          <a:ea typeface="等线" panose="02010600030101010101" pitchFamily="2" charset="-122"/>
                        </a:rPr>
                        <a:t>WT#4 depend on WT#1 and WT#3;</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effectLst/>
                          <a:highlight>
                            <a:srgbClr val="FFFF00"/>
                          </a:highlight>
                          <a:latin typeface="Times New Roman" panose="02020603050405020304" pitchFamily="18" charset="0"/>
                          <a:ea typeface="等线" panose="02010600030101010101" pitchFamily="2" charset="-122"/>
                        </a:rPr>
                        <a:t>Study TU: 3</a:t>
                      </a:r>
                      <a:endParaRPr lang="zh-CN" alt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effectLst/>
                          <a:highlight>
                            <a:srgbClr val="FFFF00"/>
                          </a:highlight>
                          <a:latin typeface="Times New Roman" panose="02020603050405020304" pitchFamily="18" charset="0"/>
                          <a:ea typeface="等线" panose="02010600030101010101" pitchFamily="2" charset="-122"/>
                        </a:rPr>
                        <a:t>Normative TU: 3</a:t>
                      </a:r>
                      <a:endParaRPr lang="zh-CN" alt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7686077"/>
                  </a:ext>
                </a:extLst>
              </a:tr>
              <a:tr h="58575">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a:effectLst/>
                          <a:latin typeface="Times New Roman" panose="02020603050405020304" pitchFamily="18" charset="0"/>
                          <a:ea typeface="等线" panose="02010600030101010101" pitchFamily="2" charset="-122"/>
                        </a:rPr>
                        <a:t>WT#5</a:t>
                      </a:r>
                      <a:endParaRPr lang="zh-CN" sz="100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dirty="0">
                          <a:effectLst/>
                          <a:latin typeface="Times New Roman" panose="02020603050405020304" pitchFamily="18" charset="0"/>
                          <a:ea typeface="等线" panose="02010600030101010101" pitchFamily="2" charset="-122"/>
                        </a:rPr>
                        <a:t>1.5</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altLang="zh-CN" sz="1000" dirty="0">
                          <a:effectLst/>
                          <a:latin typeface="Times New Roman" panose="02020603050405020304" pitchFamily="18" charset="0"/>
                          <a:ea typeface="等线" panose="02010600030101010101" pitchFamily="2" charset="-122"/>
                        </a:rPr>
                        <a:t>1.5</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dirty="0">
                          <a:effectLst/>
                          <a:latin typeface="Times New Roman" panose="02020603050405020304" pitchFamily="18" charset="0"/>
                          <a:ea typeface="等线" panose="02010600030101010101" pitchFamily="2" charset="-122"/>
                        </a:rPr>
                        <a:t>No</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GB" sz="1000" dirty="0">
                          <a:effectLst/>
                          <a:latin typeface="Times New Roman" panose="02020603050405020304" pitchFamily="18" charset="0"/>
                          <a:ea typeface="等线" panose="02010600030101010101" pitchFamily="2" charset="-122"/>
                        </a:rPr>
                        <a:t>WT#5 depend on WT#1 and WT#3;</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effectLst/>
                          <a:highlight>
                            <a:srgbClr val="FFFF00"/>
                          </a:highlight>
                          <a:latin typeface="Times New Roman" panose="02020603050405020304" pitchFamily="18" charset="0"/>
                          <a:ea typeface="等线" panose="02010600030101010101" pitchFamily="2" charset="-122"/>
                        </a:rPr>
                        <a:t>Study TU: 0.5</a:t>
                      </a:r>
                      <a:endParaRPr lang="zh-CN" alt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effectLst/>
                          <a:highlight>
                            <a:srgbClr val="FFFF00"/>
                          </a:highlight>
                          <a:latin typeface="Times New Roman" panose="02020603050405020304" pitchFamily="18" charset="0"/>
                          <a:ea typeface="等线" panose="02010600030101010101" pitchFamily="2" charset="-122"/>
                        </a:rPr>
                        <a:t>Normative TU: 0.5</a:t>
                      </a:r>
                      <a:endParaRPr lang="zh-CN" alt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5251932"/>
                  </a:ext>
                </a:extLst>
              </a:tr>
            </a:tbl>
          </a:graphicData>
        </a:graphic>
      </p:graphicFrame>
      <p:graphicFrame>
        <p:nvGraphicFramePr>
          <p:cNvPr id="19" name="表格 18">
            <a:extLst>
              <a:ext uri="{FF2B5EF4-FFF2-40B4-BE49-F238E27FC236}">
                <a16:creationId xmlns:a16="http://schemas.microsoft.com/office/drawing/2014/main" id="{0611A581-6EC5-40C3-963D-8769B7F0A550}"/>
              </a:ext>
            </a:extLst>
          </p:cNvPr>
          <p:cNvGraphicFramePr>
            <a:graphicFrameLocks noGrp="1"/>
          </p:cNvGraphicFramePr>
          <p:nvPr>
            <p:extLst>
              <p:ext uri="{D42A27DB-BD31-4B8C-83A1-F6EECF244321}">
                <p14:modId xmlns:p14="http://schemas.microsoft.com/office/powerpoint/2010/main" val="2587080174"/>
              </p:ext>
            </p:extLst>
          </p:nvPr>
        </p:nvGraphicFramePr>
        <p:xfrm>
          <a:off x="5582652" y="4137200"/>
          <a:ext cx="6532171" cy="2286000"/>
        </p:xfrm>
        <a:graphic>
          <a:graphicData uri="http://schemas.openxmlformats.org/drawingml/2006/table">
            <a:tbl>
              <a:tblPr firstRow="1" firstCol="1" bandRow="1"/>
              <a:tblGrid>
                <a:gridCol w="1030059">
                  <a:extLst>
                    <a:ext uri="{9D8B030D-6E8A-4147-A177-3AD203B41FA5}">
                      <a16:colId xmlns:a16="http://schemas.microsoft.com/office/drawing/2014/main" val="2837173533"/>
                    </a:ext>
                  </a:extLst>
                </a:gridCol>
                <a:gridCol w="5502112">
                  <a:extLst>
                    <a:ext uri="{9D8B030D-6E8A-4147-A177-3AD203B41FA5}">
                      <a16:colId xmlns:a16="http://schemas.microsoft.com/office/drawing/2014/main" val="2831734008"/>
                    </a:ext>
                  </a:extLst>
                </a:gridCol>
              </a:tblGrid>
              <a:tr h="0">
                <a:tc>
                  <a:txBody>
                    <a:bodyPr/>
                    <a:lstStyle/>
                    <a:p>
                      <a:pPr>
                        <a:spcAft>
                          <a:spcPts val="0"/>
                        </a:spcAft>
                      </a:pPr>
                      <a:r>
                        <a:rPr lang="en-GB" sz="1000" b="1" dirty="0">
                          <a:effectLst/>
                          <a:latin typeface="Times New Roman" panose="02020603050405020304" pitchFamily="18" charset="0"/>
                          <a:ea typeface="等线" panose="02010600030101010101" pitchFamily="2" charset="-122"/>
                        </a:rPr>
                        <a:t>Work Task ID</a:t>
                      </a:r>
                    </a:p>
                    <a:p>
                      <a:pPr>
                        <a:spcAft>
                          <a:spcPts val="0"/>
                        </a:spcAft>
                      </a:pPr>
                      <a:r>
                        <a:rPr lang="en-GB" altLang="zh-CN" sz="1000" b="1" dirty="0">
                          <a:effectLst/>
                          <a:highlight>
                            <a:srgbClr val="FFFF00"/>
                          </a:highlight>
                          <a:latin typeface="Times New Roman" panose="02020603050405020304" pitchFamily="18" charset="0"/>
                          <a:ea typeface="等线" panose="02010600030101010101" pitchFamily="2" charset="-122"/>
                        </a:rPr>
                        <a:t>Proposed TU modification</a:t>
                      </a:r>
                      <a:endParaRPr 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altLang="zh-CN" sz="1000" b="1" dirty="0">
                          <a:effectLst/>
                          <a:latin typeface="Times New Roman" panose="02020603050405020304" pitchFamily="18" charset="0"/>
                          <a:ea typeface="等线" panose="02010600030101010101" pitchFamily="2" charset="-122"/>
                        </a:rPr>
                        <a:t>Justification </a:t>
                      </a:r>
                      <a:endParaRPr lang="zh-CN" sz="1000" b="1" dirty="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1860197"/>
                  </a:ext>
                </a:extLst>
              </a:tr>
              <a:tr h="0">
                <a:tc>
                  <a:txBody>
                    <a:bodyPr/>
                    <a:lstStyle/>
                    <a:p>
                      <a:pPr>
                        <a:spcAft>
                          <a:spcPts val="0"/>
                        </a:spcAft>
                      </a:pPr>
                      <a:r>
                        <a:rPr lang="en-GB" sz="1000" dirty="0">
                          <a:effectLst/>
                          <a:latin typeface="Times New Roman" panose="02020603050405020304" pitchFamily="18" charset="0"/>
                          <a:ea typeface="等线" panose="02010600030101010101" pitchFamily="2" charset="-122"/>
                        </a:rPr>
                        <a:t>WT#1</a:t>
                      </a:r>
                    </a:p>
                    <a:p>
                      <a:pPr>
                        <a:spcAft>
                          <a:spcPts val="0"/>
                        </a:spcAft>
                      </a:pPr>
                      <a:r>
                        <a:rPr lang="en-GB" altLang="zh-CN" sz="1000" dirty="0">
                          <a:effectLst/>
                          <a:highlight>
                            <a:srgbClr val="FFFF00"/>
                          </a:highlight>
                          <a:latin typeface="Times New Roman" panose="02020603050405020304" pitchFamily="18" charset="0"/>
                          <a:ea typeface="等线" panose="02010600030101010101" pitchFamily="2" charset="-122"/>
                        </a:rPr>
                        <a:t>1.5--</a:t>
                      </a:r>
                      <a:r>
                        <a:rPr lang="en-US" altLang="zh-CN" sz="1000" dirty="0">
                          <a:effectLst/>
                          <a:highlight>
                            <a:srgbClr val="FFFF00"/>
                          </a:highlight>
                          <a:latin typeface="Times New Roman" panose="02020603050405020304" pitchFamily="18" charset="0"/>
                          <a:ea typeface="等线" panose="02010600030101010101" pitchFamily="2" charset="-122"/>
                        </a:rPr>
                        <a:t>&gt;0.5</a:t>
                      </a:r>
                      <a:endParaRPr 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altLang="zh-CN" sz="1000" dirty="0">
                          <a:effectLst/>
                          <a:latin typeface="Times New Roman" panose="02020603050405020304" pitchFamily="18" charset="0"/>
                          <a:ea typeface="等线" panose="02010600030101010101" pitchFamily="2" charset="-122"/>
                        </a:rPr>
                        <a:t>Architecture enhancement should be the result of the study, based on the conclusion of each key issue. In general, the whole study should focus on technical issues listed in WT 3 and WT 4.  </a:t>
                      </a:r>
                    </a:p>
                    <a:p>
                      <a:pPr>
                        <a:spcAft>
                          <a:spcPts val="0"/>
                        </a:spcAft>
                      </a:pPr>
                      <a:r>
                        <a:rPr lang="en-US" altLang="zh-CN" sz="1000" dirty="0">
                          <a:effectLst/>
                          <a:latin typeface="Times New Roman" panose="02020603050405020304" pitchFamily="18" charset="0"/>
                          <a:ea typeface="等线" panose="02010600030101010101" pitchFamily="2" charset="-122"/>
                        </a:rPr>
                        <a:t>Keeping 0.5 TU is for proposal like study scope, architecture requirement/assumption, in the TR.</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0010046"/>
                  </a:ext>
                </a:extLst>
              </a:tr>
              <a:tr h="0">
                <a:tc>
                  <a:txBody>
                    <a:bodyPr/>
                    <a:lstStyle/>
                    <a:p>
                      <a:pPr>
                        <a:spcAft>
                          <a:spcPts val="0"/>
                        </a:spcAft>
                      </a:pPr>
                      <a:r>
                        <a:rPr lang="en-GB" sz="1000" dirty="0">
                          <a:effectLst/>
                          <a:latin typeface="Times New Roman" panose="02020603050405020304" pitchFamily="18" charset="0"/>
                          <a:ea typeface="等线" panose="02010600030101010101" pitchFamily="2" charset="-122"/>
                        </a:rPr>
                        <a:t>WT#3</a:t>
                      </a:r>
                    </a:p>
                    <a:p>
                      <a:pPr>
                        <a:spcAft>
                          <a:spcPts val="0"/>
                        </a:spcAft>
                      </a:pPr>
                      <a:r>
                        <a:rPr lang="en-GB" altLang="zh-CN" sz="1000" dirty="0">
                          <a:effectLst/>
                          <a:highlight>
                            <a:srgbClr val="FFFF00"/>
                          </a:highlight>
                          <a:latin typeface="Times New Roman" panose="02020603050405020304" pitchFamily="18" charset="0"/>
                          <a:ea typeface="等线" panose="02010600030101010101" pitchFamily="2" charset="-122"/>
                        </a:rPr>
                        <a:t>5--&gt;4</a:t>
                      </a:r>
                      <a:endParaRPr 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altLang="zh-CN" sz="1000" dirty="0">
                          <a:effectLst/>
                          <a:latin typeface="Times New Roman" panose="02020603050405020304" pitchFamily="18" charset="0"/>
                          <a:ea typeface="等线" panose="02010600030101010101" pitchFamily="2" charset="-122"/>
                        </a:rPr>
                        <a:t>We don’t need to study whether, we can assume there needs to be some reachability / getting hold of a device (i.e. paging) – this is clear from the SA1 use cases. The question is how it is done, as it will be different from existing mechanism. Reducing 1 TU for this reason.</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3254501"/>
                  </a:ext>
                </a:extLst>
              </a:tr>
              <a:tr h="0">
                <a:tc>
                  <a:txBody>
                    <a:bodyPr/>
                    <a:lstStyle/>
                    <a:p>
                      <a:pPr>
                        <a:spcAft>
                          <a:spcPts val="0"/>
                        </a:spcAft>
                      </a:pPr>
                      <a:r>
                        <a:rPr lang="en-GB" sz="1000" dirty="0">
                          <a:effectLst/>
                          <a:latin typeface="Times New Roman" panose="02020603050405020304" pitchFamily="18" charset="0"/>
                          <a:ea typeface="等线" panose="02010600030101010101" pitchFamily="2" charset="-122"/>
                        </a:rPr>
                        <a:t>WT#4</a:t>
                      </a:r>
                    </a:p>
                    <a:p>
                      <a:pPr>
                        <a:spcAft>
                          <a:spcPts val="0"/>
                        </a:spcAft>
                      </a:pPr>
                      <a:r>
                        <a:rPr lang="en-GB" altLang="zh-CN" sz="1000" dirty="0">
                          <a:effectLst/>
                          <a:highlight>
                            <a:srgbClr val="FFFF00"/>
                          </a:highlight>
                          <a:latin typeface="Times New Roman" panose="02020603050405020304" pitchFamily="18" charset="0"/>
                          <a:ea typeface="等线" panose="02010600030101010101" pitchFamily="2" charset="-122"/>
                        </a:rPr>
                        <a:t>4-&gt;3</a:t>
                      </a:r>
                      <a:endParaRPr 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altLang="zh-CN" sz="1000" dirty="0">
                          <a:effectLst/>
                          <a:latin typeface="Times New Roman" panose="02020603050405020304" pitchFamily="18" charset="0"/>
                          <a:ea typeface="等线" panose="02010600030101010101" pitchFamily="2" charset="-122"/>
                        </a:rPr>
                        <a:t>WT#4.2 “be exposed to a 3rd party” can leverage existing NEF exposure framework as a baseline. NOTE 2 is not needed,  we can assume all solutions will includes the device ID description. Reducing 1 TU for this reason.</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8872978"/>
                  </a:ext>
                </a:extLst>
              </a:tr>
              <a:tr h="58575">
                <a:tc>
                  <a:txBody>
                    <a:bodyPr/>
                    <a:lstStyle/>
                    <a:p>
                      <a:pPr>
                        <a:spcAft>
                          <a:spcPts val="0"/>
                        </a:spcAft>
                      </a:pPr>
                      <a:r>
                        <a:rPr lang="en-GB" sz="1000" dirty="0">
                          <a:effectLst/>
                          <a:latin typeface="Times New Roman" panose="02020603050405020304" pitchFamily="18" charset="0"/>
                          <a:ea typeface="等线" panose="02010600030101010101" pitchFamily="2" charset="-122"/>
                        </a:rPr>
                        <a:t>WT#5</a:t>
                      </a:r>
                    </a:p>
                    <a:p>
                      <a:pPr>
                        <a:spcAft>
                          <a:spcPts val="0"/>
                        </a:spcAft>
                      </a:pPr>
                      <a:r>
                        <a:rPr lang="en-GB" altLang="zh-CN" sz="1000" dirty="0">
                          <a:effectLst/>
                          <a:highlight>
                            <a:srgbClr val="FFFF00"/>
                          </a:highlight>
                          <a:latin typeface="Times New Roman" panose="02020603050405020304" pitchFamily="18" charset="0"/>
                          <a:ea typeface="等线" panose="02010600030101010101" pitchFamily="2" charset="-122"/>
                        </a:rPr>
                        <a:t>1.5-&gt;0.5</a:t>
                      </a:r>
                      <a:endParaRPr lang="zh-CN" sz="10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altLang="zh-CN" sz="1000" dirty="0">
                          <a:effectLst/>
                          <a:latin typeface="Times New Roman" panose="02020603050405020304" pitchFamily="18" charset="0"/>
                          <a:ea typeface="等线" panose="02010600030101010101" pitchFamily="2" charset="-122"/>
                        </a:rPr>
                        <a:t>Keeping 0.5 TU for study “Secure disabling of devices”, the only technical issue for the WT and will possibly have exposure aspects. Other issues like “authentication and authorization and privacy” are SA3 led discussion. </a:t>
                      </a:r>
                      <a:endParaRPr lang="zh-CN" sz="10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2160932"/>
                  </a:ext>
                </a:extLst>
              </a:tr>
            </a:tbl>
          </a:graphicData>
        </a:graphic>
      </p:graphicFrame>
      <p:sp>
        <p:nvSpPr>
          <p:cNvPr id="20" name="矩形 19">
            <a:extLst>
              <a:ext uri="{FF2B5EF4-FFF2-40B4-BE49-F238E27FC236}">
                <a16:creationId xmlns:a16="http://schemas.microsoft.com/office/drawing/2014/main" id="{732602C7-35B5-41F7-96A1-FE0F836D0AAD}"/>
              </a:ext>
            </a:extLst>
          </p:cNvPr>
          <p:cNvSpPr/>
          <p:nvPr/>
        </p:nvSpPr>
        <p:spPr>
          <a:xfrm>
            <a:off x="7134541" y="3821872"/>
            <a:ext cx="3822520" cy="369332"/>
          </a:xfrm>
          <a:prstGeom prst="rect">
            <a:avLst/>
          </a:prstGeom>
        </p:spPr>
        <p:txBody>
          <a:bodyPr wrap="none">
            <a:spAutoFit/>
          </a:bodyPr>
          <a:lstStyle/>
          <a:p>
            <a:pPr algn="r"/>
            <a:r>
              <a:rPr lang="en-US" altLang="zh-CN" dirty="0"/>
              <a:t>Justification on the TU modification </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34434"/>
            <a:ext cx="8907379" cy="833424"/>
          </a:xfrm>
        </p:spPr>
        <p:txBody>
          <a:bodyPr/>
          <a:lstStyle/>
          <a:p>
            <a:r>
              <a:rPr lang="en-US" altLang="en-US" sz="3600" dirty="0"/>
              <a:t>Study item and normative work timeline</a:t>
            </a:r>
          </a:p>
        </p:txBody>
      </p:sp>
      <p:sp>
        <p:nvSpPr>
          <p:cNvPr id="3" name="内容占位符 2">
            <a:extLst>
              <a:ext uri="{FF2B5EF4-FFF2-40B4-BE49-F238E27FC236}">
                <a16:creationId xmlns:a16="http://schemas.microsoft.com/office/drawing/2014/main" id="{97FD716C-AA59-4DD8-ACCF-1E5C70D0499A}"/>
              </a:ext>
            </a:extLst>
          </p:cNvPr>
          <p:cNvSpPr txBox="1">
            <a:spLocks/>
          </p:cNvSpPr>
          <p:nvPr/>
        </p:nvSpPr>
        <p:spPr>
          <a:xfrm>
            <a:off x="480804" y="1762289"/>
            <a:ext cx="10860964" cy="2071773"/>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3pPr>
            <a:lvl4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4pPr>
            <a:lvl5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108" marR="0" lvl="0" indent="0" algn="l" defTabSz="1187323" rtl="0" eaLnBrk="1" fontAlgn="auto" latinLnBrk="0" hangingPunct="1">
              <a:lnSpc>
                <a:spcPct val="100000"/>
              </a:lnSpc>
              <a:spcBef>
                <a:spcPct val="0"/>
              </a:spcBef>
              <a:spcAft>
                <a:spcPts val="600"/>
              </a:spcAft>
              <a:buClr>
                <a:srgbClr val="000000"/>
              </a:buClr>
              <a:buSzTx/>
              <a:buFont typeface="Arial" pitchFamily="34" charset="0"/>
              <a:buNone/>
              <a:tabLst>
                <a:tab pos="1207605" algn="ctr"/>
              </a:tabLst>
              <a:defRPr/>
            </a:pPr>
            <a:r>
              <a:rPr kumimoji="0" lang="en-US" altLang="zh-CN" sz="1800" b="1" i="0" u="none" strike="noStrike" kern="1200" cap="none" spc="0" normalizeH="0" baseline="0" noProof="0" dirty="0">
                <a:ln>
                  <a:noFill/>
                </a:ln>
                <a:effectLst/>
                <a:uLnTx/>
                <a:uFillTx/>
                <a:latin typeface="Arial" panose="020B0604020202020204"/>
                <a:ea typeface="Microsoft YaHei" panose="020B0503020204020204" pitchFamily="34" charset="-122"/>
                <a:cs typeface="Calibri" panose="020F0502020204030204" pitchFamily="34" charset="0"/>
              </a:rPr>
              <a:t>Observations</a:t>
            </a:r>
          </a:p>
          <a:p>
            <a:pPr marL="179316" marR="0" lvl="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a:pPr>
            <a:r>
              <a:rPr kumimoji="0" lang="en-US" altLang="zh-CN" sz="1800" b="0" i="0" u="none" strike="noStrike" kern="1200" cap="none" spc="0" normalizeH="0" baseline="0" noProof="0" dirty="0">
                <a:ln>
                  <a:noFill/>
                </a:ln>
                <a:solidFill>
                  <a:srgbClr val="1D1D1A"/>
                </a:solidFill>
                <a:effectLst/>
                <a:uLnTx/>
                <a:uFillTx/>
                <a:latin typeface="Calibri" panose="020F0502020204030204" pitchFamily="34" charset="0"/>
                <a:ea typeface="Microsoft YaHei" panose="020B0503020204020204" pitchFamily="34" charset="-122"/>
                <a:cs typeface="Calibri" panose="020F0502020204030204" pitchFamily="34" charset="0"/>
              </a:rPr>
              <a:t>Normative work is necessary considering majority support in NWM discussion and pre-meeting call</a:t>
            </a:r>
          </a:p>
          <a:p>
            <a:pPr lvl="1">
              <a:buClr>
                <a:srgbClr val="1D1D1A"/>
              </a:buClr>
            </a:pPr>
            <a:r>
              <a:rPr lang="en-US" altLang="zh-CN" sz="1600" dirty="0">
                <a:solidFill>
                  <a:srgbClr val="1D1D1A"/>
                </a:solidFill>
              </a:rPr>
              <a:t>Timeline(TU) permits(see table below), and more importantly demand of fast-growing market (see annex slides) </a:t>
            </a:r>
          </a:p>
          <a:p>
            <a:pPr marL="179316" marR="0" lvl="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a:pPr>
            <a:r>
              <a:rPr kumimoji="0" lang="en-US" altLang="zh-CN" sz="1800" b="0" i="0" u="none" strike="noStrike" kern="1200" cap="none" spc="0" normalizeH="0" baseline="0" noProof="0" dirty="0">
                <a:ln>
                  <a:noFill/>
                </a:ln>
                <a:solidFill>
                  <a:srgbClr val="1D1D1A"/>
                </a:solidFill>
                <a:effectLst/>
                <a:uLnTx/>
                <a:uFillTx/>
                <a:latin typeface="Calibri" panose="020F0502020204030204" pitchFamily="34" charset="0"/>
                <a:ea typeface="Microsoft YaHei" panose="020B0503020204020204" pitchFamily="34" charset="-122"/>
                <a:cs typeface="Calibri" panose="020F0502020204030204" pitchFamily="34" charset="0"/>
              </a:rPr>
              <a:t>Agreed SA2 Rel-19 timeline (SP-230390) indicates 15 months (Start Sep 2023, End Dec 2024)</a:t>
            </a:r>
          </a:p>
          <a:p>
            <a:pPr marL="179316" marR="0" lvl="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a:pPr>
            <a:r>
              <a:rPr kumimoji="0" lang="en-US" altLang="zh-CN" sz="1800" b="0" i="0" u="none" strike="noStrike" kern="1200" cap="none" spc="0" normalizeH="0" baseline="0" noProof="0" dirty="0">
                <a:ln>
                  <a:noFill/>
                </a:ln>
                <a:solidFill>
                  <a:srgbClr val="1D1D1A"/>
                </a:solidFill>
                <a:effectLst/>
                <a:uLnTx/>
                <a:uFillTx/>
                <a:latin typeface="Calibri" panose="020F0502020204030204" pitchFamily="34" charset="0"/>
                <a:ea typeface="Microsoft YaHei" panose="020B0503020204020204" pitchFamily="34" charset="-122"/>
                <a:cs typeface="Calibri" panose="020F0502020204030204" pitchFamily="34" charset="0"/>
              </a:rPr>
              <a:t>If Ambient study can start in 23Q4, i.e. October meeting, the TR will be completed by June 2024</a:t>
            </a:r>
          </a:p>
          <a:p>
            <a:pPr marL="328894" marR="0" lvl="1" indent="-168208" algn="l" defTabSz="1187323" rtl="0" eaLnBrk="1" fontAlgn="auto" latinLnBrk="0" hangingPunct="1">
              <a:lnSpc>
                <a:spcPct val="100000"/>
              </a:lnSpc>
              <a:spcBef>
                <a:spcPct val="0"/>
              </a:spcBef>
              <a:spcAft>
                <a:spcPts val="600"/>
              </a:spcAft>
              <a:buClr>
                <a:srgbClr val="1D1D1A"/>
              </a:buClr>
              <a:buSzTx/>
              <a:buFont typeface=".AppleSystemUIFont"/>
              <a:buChar char="&gt;"/>
              <a:tabLst>
                <a:tab pos="1207605" algn="ctr"/>
              </a:tabLst>
              <a:defRPr/>
            </a:pPr>
            <a:r>
              <a:rPr kumimoji="0" lang="en-US" altLang="zh-CN" sz="1600" b="0" i="0" u="none" strike="noStrike" kern="1200" cap="none" spc="0" normalizeH="0" baseline="0" noProof="0" dirty="0">
                <a:ln>
                  <a:noFill/>
                </a:ln>
                <a:solidFill>
                  <a:srgbClr val="1D1D1A"/>
                </a:solidFill>
                <a:effectLst/>
                <a:uLnTx/>
                <a:uFillTx/>
                <a:latin typeface="Calibri" panose="020F0502020204030204" pitchFamily="34" charset="0"/>
                <a:ea typeface="Microsoft YaHei" panose="020B0503020204020204" pitchFamily="34" charset="-122"/>
                <a:cs typeface="Calibri" panose="020F0502020204030204" pitchFamily="34" charset="0"/>
              </a:rPr>
              <a:t>Assuming for each meeting 2 TUs will be allocated</a:t>
            </a:r>
          </a:p>
        </p:txBody>
      </p:sp>
      <p:graphicFrame>
        <p:nvGraphicFramePr>
          <p:cNvPr id="4" name="表格 3">
            <a:extLst>
              <a:ext uri="{FF2B5EF4-FFF2-40B4-BE49-F238E27FC236}">
                <a16:creationId xmlns:a16="http://schemas.microsoft.com/office/drawing/2014/main" id="{618DFD01-A9B1-4254-82B4-330A0A587694}"/>
              </a:ext>
            </a:extLst>
          </p:cNvPr>
          <p:cNvGraphicFramePr>
            <a:graphicFrameLocks noGrp="1"/>
          </p:cNvGraphicFramePr>
          <p:nvPr>
            <p:extLst>
              <p:ext uri="{D42A27DB-BD31-4B8C-83A1-F6EECF244321}">
                <p14:modId xmlns:p14="http://schemas.microsoft.com/office/powerpoint/2010/main" val="2794147357"/>
              </p:ext>
            </p:extLst>
          </p:nvPr>
        </p:nvGraphicFramePr>
        <p:xfrm>
          <a:off x="462200" y="3968030"/>
          <a:ext cx="10879568" cy="2286000"/>
        </p:xfrm>
        <a:graphic>
          <a:graphicData uri="http://schemas.openxmlformats.org/drawingml/2006/table">
            <a:tbl>
              <a:tblPr firstRow="1" bandRow="1"/>
              <a:tblGrid>
                <a:gridCol w="2579938">
                  <a:extLst>
                    <a:ext uri="{9D8B030D-6E8A-4147-A177-3AD203B41FA5}">
                      <a16:colId xmlns:a16="http://schemas.microsoft.com/office/drawing/2014/main" val="2600937385"/>
                    </a:ext>
                  </a:extLst>
                </a:gridCol>
                <a:gridCol w="2859846">
                  <a:extLst>
                    <a:ext uri="{9D8B030D-6E8A-4147-A177-3AD203B41FA5}">
                      <a16:colId xmlns:a16="http://schemas.microsoft.com/office/drawing/2014/main" val="1468995426"/>
                    </a:ext>
                  </a:extLst>
                </a:gridCol>
                <a:gridCol w="2719892">
                  <a:extLst>
                    <a:ext uri="{9D8B030D-6E8A-4147-A177-3AD203B41FA5}">
                      <a16:colId xmlns:a16="http://schemas.microsoft.com/office/drawing/2014/main" val="3230837166"/>
                    </a:ext>
                  </a:extLst>
                </a:gridCol>
                <a:gridCol w="2719892">
                  <a:extLst>
                    <a:ext uri="{9D8B030D-6E8A-4147-A177-3AD203B41FA5}">
                      <a16:colId xmlns:a16="http://schemas.microsoft.com/office/drawing/2014/main" val="2543222937"/>
                    </a:ext>
                  </a:extLst>
                </a:gridCol>
              </a:tblGrid>
              <a:tr h="370840">
                <a:tc>
                  <a:txBody>
                    <a:bodyPr/>
                    <a:lstStyle>
                      <a:lvl1pPr marL="0" algn="l" defTabSz="914400" rtl="0" eaLnBrk="1" latinLnBrk="0" hangingPunct="1">
                        <a:defRPr sz="1800" b="1" kern="1200">
                          <a:solidFill>
                            <a:schemeClr val="tx1"/>
                          </a:solidFill>
                          <a:latin typeface="Calibri" panose="020F0502020204030204"/>
                        </a:defRPr>
                      </a:lvl1pPr>
                      <a:lvl2pPr marL="457200" algn="l" defTabSz="914400" rtl="0" eaLnBrk="1" latinLnBrk="0" hangingPunct="1">
                        <a:defRPr sz="1800" b="1" kern="1200">
                          <a:solidFill>
                            <a:schemeClr val="tx1"/>
                          </a:solidFill>
                          <a:latin typeface="Calibri" panose="020F0502020204030204"/>
                        </a:defRPr>
                      </a:lvl2pPr>
                      <a:lvl3pPr marL="914400" algn="l" defTabSz="914400" rtl="0" eaLnBrk="1" latinLnBrk="0" hangingPunct="1">
                        <a:defRPr sz="1800" b="1" kern="1200">
                          <a:solidFill>
                            <a:schemeClr val="tx1"/>
                          </a:solidFill>
                          <a:latin typeface="Calibri" panose="020F0502020204030204"/>
                        </a:defRPr>
                      </a:lvl3pPr>
                      <a:lvl4pPr marL="1371600" algn="l" defTabSz="914400" rtl="0" eaLnBrk="1" latinLnBrk="0" hangingPunct="1">
                        <a:defRPr sz="1800" b="1" kern="1200">
                          <a:solidFill>
                            <a:schemeClr val="tx1"/>
                          </a:solidFill>
                          <a:latin typeface="Calibri" panose="020F0502020204030204"/>
                        </a:defRPr>
                      </a:lvl4pPr>
                      <a:lvl5pPr marL="1828800" algn="l" defTabSz="914400" rtl="0" eaLnBrk="1" latinLnBrk="0" hangingPunct="1">
                        <a:defRPr sz="1800" b="1" kern="1200">
                          <a:solidFill>
                            <a:schemeClr val="tx1"/>
                          </a:solidFill>
                          <a:latin typeface="Calibri" panose="020F0502020204030204"/>
                        </a:defRPr>
                      </a:lvl5pPr>
                      <a:lvl6pPr marL="2286000" algn="l" defTabSz="914400" rtl="0" eaLnBrk="1" latinLnBrk="0" hangingPunct="1">
                        <a:defRPr sz="1800" b="1" kern="1200">
                          <a:solidFill>
                            <a:schemeClr val="tx1"/>
                          </a:solidFill>
                          <a:latin typeface="Calibri" panose="020F0502020204030204"/>
                        </a:defRPr>
                      </a:lvl6pPr>
                      <a:lvl7pPr marL="2743200" algn="l" defTabSz="914400" rtl="0" eaLnBrk="1" latinLnBrk="0" hangingPunct="1">
                        <a:defRPr sz="1800" b="1" kern="1200">
                          <a:solidFill>
                            <a:schemeClr val="tx1"/>
                          </a:solidFill>
                          <a:latin typeface="Calibri" panose="020F0502020204030204"/>
                        </a:defRPr>
                      </a:lvl7pPr>
                      <a:lvl8pPr marL="3200400" algn="l" defTabSz="914400" rtl="0" eaLnBrk="1" latinLnBrk="0" hangingPunct="1">
                        <a:defRPr sz="1800" b="1" kern="1200">
                          <a:solidFill>
                            <a:schemeClr val="tx1"/>
                          </a:solidFill>
                          <a:latin typeface="Calibri" panose="020F0502020204030204"/>
                        </a:defRPr>
                      </a:lvl8pPr>
                      <a:lvl9pPr marL="3657600" algn="l" defTabSz="914400" rtl="0" eaLnBrk="1" latinLnBrk="0" hangingPunct="1">
                        <a:defRPr sz="1800" b="1" kern="1200">
                          <a:solidFill>
                            <a:schemeClr val="tx1"/>
                          </a:solidFill>
                          <a:latin typeface="Calibri" panose="020F0502020204030204"/>
                        </a:defRPr>
                      </a:lvl9pPr>
                    </a:lstStyle>
                    <a:p>
                      <a:pPr algn="ctr"/>
                      <a:r>
                        <a:rPr lang="en-US" altLang="zh-CN" sz="1400" dirty="0"/>
                        <a:t>2023 Q4</a:t>
                      </a:r>
                    </a:p>
                  </a:txBody>
                  <a:tcPr>
                    <a:lnL w="12700" cmpd="sng">
                      <a:solidFill>
                        <a:srgbClr val="666666"/>
                      </a:solidFill>
                    </a:lnL>
                    <a:lnR w="12700" cmpd="sng">
                      <a:solidFill>
                        <a:srgbClr val="666666"/>
                      </a:solidFill>
                    </a:lnR>
                    <a:lnT w="12700" cmpd="sng">
                      <a:solidFill>
                        <a:srgbClr val="666666"/>
                      </a:solidFill>
                    </a:lnT>
                    <a:lnB w="254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panose="020F0502020204030204"/>
                        </a:defRPr>
                      </a:lvl1pPr>
                      <a:lvl2pPr marL="457200" algn="l" defTabSz="914400" rtl="0" eaLnBrk="1" latinLnBrk="0" hangingPunct="1">
                        <a:defRPr sz="1800" b="1" kern="1200">
                          <a:solidFill>
                            <a:schemeClr val="tx1"/>
                          </a:solidFill>
                          <a:latin typeface="Calibri" panose="020F0502020204030204"/>
                        </a:defRPr>
                      </a:lvl2pPr>
                      <a:lvl3pPr marL="914400" algn="l" defTabSz="914400" rtl="0" eaLnBrk="1" latinLnBrk="0" hangingPunct="1">
                        <a:defRPr sz="1800" b="1" kern="1200">
                          <a:solidFill>
                            <a:schemeClr val="tx1"/>
                          </a:solidFill>
                          <a:latin typeface="Calibri" panose="020F0502020204030204"/>
                        </a:defRPr>
                      </a:lvl3pPr>
                      <a:lvl4pPr marL="1371600" algn="l" defTabSz="914400" rtl="0" eaLnBrk="1" latinLnBrk="0" hangingPunct="1">
                        <a:defRPr sz="1800" b="1" kern="1200">
                          <a:solidFill>
                            <a:schemeClr val="tx1"/>
                          </a:solidFill>
                          <a:latin typeface="Calibri" panose="020F0502020204030204"/>
                        </a:defRPr>
                      </a:lvl4pPr>
                      <a:lvl5pPr marL="1828800" algn="l" defTabSz="914400" rtl="0" eaLnBrk="1" latinLnBrk="0" hangingPunct="1">
                        <a:defRPr sz="1800" b="1" kern="1200">
                          <a:solidFill>
                            <a:schemeClr val="tx1"/>
                          </a:solidFill>
                          <a:latin typeface="Calibri" panose="020F0502020204030204"/>
                        </a:defRPr>
                      </a:lvl5pPr>
                      <a:lvl6pPr marL="2286000" algn="l" defTabSz="914400" rtl="0" eaLnBrk="1" latinLnBrk="0" hangingPunct="1">
                        <a:defRPr sz="1800" b="1" kern="1200">
                          <a:solidFill>
                            <a:schemeClr val="tx1"/>
                          </a:solidFill>
                          <a:latin typeface="Calibri" panose="020F0502020204030204"/>
                        </a:defRPr>
                      </a:lvl6pPr>
                      <a:lvl7pPr marL="2743200" algn="l" defTabSz="914400" rtl="0" eaLnBrk="1" latinLnBrk="0" hangingPunct="1">
                        <a:defRPr sz="1800" b="1" kern="1200">
                          <a:solidFill>
                            <a:schemeClr val="tx1"/>
                          </a:solidFill>
                          <a:latin typeface="Calibri" panose="020F0502020204030204"/>
                        </a:defRPr>
                      </a:lvl7pPr>
                      <a:lvl8pPr marL="3200400" algn="l" defTabSz="914400" rtl="0" eaLnBrk="1" latinLnBrk="0" hangingPunct="1">
                        <a:defRPr sz="1800" b="1" kern="1200">
                          <a:solidFill>
                            <a:schemeClr val="tx1"/>
                          </a:solidFill>
                          <a:latin typeface="Calibri" panose="020F0502020204030204"/>
                        </a:defRPr>
                      </a:lvl8pPr>
                      <a:lvl9pPr marL="3657600" algn="l" defTabSz="914400" rtl="0" eaLnBrk="1" latinLnBrk="0" hangingPunct="1">
                        <a:defRPr sz="1800" b="1" kern="1200">
                          <a:solidFill>
                            <a:schemeClr val="tx1"/>
                          </a:solidFill>
                          <a:latin typeface="Calibri" panose="020F0502020204030204"/>
                        </a:defRPr>
                      </a:lvl9pPr>
                    </a:lstStyle>
                    <a:p>
                      <a:pPr algn="ctr"/>
                      <a:r>
                        <a:rPr lang="en-US" altLang="zh-CN" sz="1400" dirty="0"/>
                        <a:t>2024 Q1</a:t>
                      </a:r>
                      <a:endParaRPr lang="zh-CN" altLang="en-US" sz="1400" dirty="0"/>
                    </a:p>
                  </a:txBody>
                  <a:tcPr>
                    <a:lnL w="12700" cmpd="sng">
                      <a:solidFill>
                        <a:srgbClr val="666666"/>
                      </a:solidFill>
                    </a:lnL>
                    <a:lnR w="12700" cmpd="sng">
                      <a:solidFill>
                        <a:srgbClr val="666666"/>
                      </a:solidFill>
                    </a:lnR>
                    <a:lnT w="12700" cmpd="sng">
                      <a:solidFill>
                        <a:srgbClr val="666666"/>
                      </a:solidFill>
                    </a:lnT>
                    <a:lnB w="254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panose="020F0502020204030204"/>
                        </a:defRPr>
                      </a:lvl1pPr>
                      <a:lvl2pPr marL="457200" algn="l" defTabSz="914400" rtl="0" eaLnBrk="1" latinLnBrk="0" hangingPunct="1">
                        <a:defRPr sz="1800" b="1" kern="1200">
                          <a:solidFill>
                            <a:schemeClr val="tx1"/>
                          </a:solidFill>
                          <a:latin typeface="Calibri" panose="020F0502020204030204"/>
                        </a:defRPr>
                      </a:lvl2pPr>
                      <a:lvl3pPr marL="914400" algn="l" defTabSz="914400" rtl="0" eaLnBrk="1" latinLnBrk="0" hangingPunct="1">
                        <a:defRPr sz="1800" b="1" kern="1200">
                          <a:solidFill>
                            <a:schemeClr val="tx1"/>
                          </a:solidFill>
                          <a:latin typeface="Calibri" panose="020F0502020204030204"/>
                        </a:defRPr>
                      </a:lvl3pPr>
                      <a:lvl4pPr marL="1371600" algn="l" defTabSz="914400" rtl="0" eaLnBrk="1" latinLnBrk="0" hangingPunct="1">
                        <a:defRPr sz="1800" b="1" kern="1200">
                          <a:solidFill>
                            <a:schemeClr val="tx1"/>
                          </a:solidFill>
                          <a:latin typeface="Calibri" panose="020F0502020204030204"/>
                        </a:defRPr>
                      </a:lvl4pPr>
                      <a:lvl5pPr marL="1828800" algn="l" defTabSz="914400" rtl="0" eaLnBrk="1" latinLnBrk="0" hangingPunct="1">
                        <a:defRPr sz="1800" b="1" kern="1200">
                          <a:solidFill>
                            <a:schemeClr val="tx1"/>
                          </a:solidFill>
                          <a:latin typeface="Calibri" panose="020F0502020204030204"/>
                        </a:defRPr>
                      </a:lvl5pPr>
                      <a:lvl6pPr marL="2286000" algn="l" defTabSz="914400" rtl="0" eaLnBrk="1" latinLnBrk="0" hangingPunct="1">
                        <a:defRPr sz="1800" b="1" kern="1200">
                          <a:solidFill>
                            <a:schemeClr val="tx1"/>
                          </a:solidFill>
                          <a:latin typeface="Calibri" panose="020F0502020204030204"/>
                        </a:defRPr>
                      </a:lvl6pPr>
                      <a:lvl7pPr marL="2743200" algn="l" defTabSz="914400" rtl="0" eaLnBrk="1" latinLnBrk="0" hangingPunct="1">
                        <a:defRPr sz="1800" b="1" kern="1200">
                          <a:solidFill>
                            <a:schemeClr val="tx1"/>
                          </a:solidFill>
                          <a:latin typeface="Calibri" panose="020F0502020204030204"/>
                        </a:defRPr>
                      </a:lvl7pPr>
                      <a:lvl8pPr marL="3200400" algn="l" defTabSz="914400" rtl="0" eaLnBrk="1" latinLnBrk="0" hangingPunct="1">
                        <a:defRPr sz="1800" b="1" kern="1200">
                          <a:solidFill>
                            <a:schemeClr val="tx1"/>
                          </a:solidFill>
                          <a:latin typeface="Calibri" panose="020F0502020204030204"/>
                        </a:defRPr>
                      </a:lvl8pPr>
                      <a:lvl9pPr marL="3657600" algn="l" defTabSz="914400" rtl="0" eaLnBrk="1" latinLnBrk="0" hangingPunct="1">
                        <a:defRPr sz="1800" b="1" kern="1200">
                          <a:solidFill>
                            <a:schemeClr val="tx1"/>
                          </a:solidFill>
                          <a:latin typeface="Calibri" panose="020F0502020204030204"/>
                        </a:defRPr>
                      </a:lvl9pPr>
                    </a:lstStyle>
                    <a:p>
                      <a:pPr algn="ctr"/>
                      <a:r>
                        <a:rPr lang="en-US" altLang="zh-CN" sz="1400" dirty="0"/>
                        <a:t>2024 Q2</a:t>
                      </a:r>
                      <a:endParaRPr lang="zh-CN" altLang="en-US" sz="1400" dirty="0"/>
                    </a:p>
                  </a:txBody>
                  <a:tcPr>
                    <a:lnL w="12700" cmpd="sng">
                      <a:solidFill>
                        <a:srgbClr val="666666"/>
                      </a:solidFill>
                    </a:lnL>
                    <a:lnR w="12700" cmpd="sng">
                      <a:solidFill>
                        <a:srgbClr val="666666"/>
                      </a:solidFill>
                    </a:lnR>
                    <a:lnT w="12700" cmpd="sng">
                      <a:solidFill>
                        <a:srgbClr val="666666"/>
                      </a:solidFill>
                    </a:lnT>
                    <a:lnB w="254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panose="020F0502020204030204"/>
                        </a:defRPr>
                      </a:lvl1pPr>
                      <a:lvl2pPr marL="457200" algn="l" defTabSz="914400" rtl="0" eaLnBrk="1" latinLnBrk="0" hangingPunct="1">
                        <a:defRPr sz="1800" b="1" kern="1200">
                          <a:solidFill>
                            <a:schemeClr val="tx1"/>
                          </a:solidFill>
                          <a:latin typeface="Calibri" panose="020F0502020204030204"/>
                        </a:defRPr>
                      </a:lvl2pPr>
                      <a:lvl3pPr marL="914400" algn="l" defTabSz="914400" rtl="0" eaLnBrk="1" latinLnBrk="0" hangingPunct="1">
                        <a:defRPr sz="1800" b="1" kern="1200">
                          <a:solidFill>
                            <a:schemeClr val="tx1"/>
                          </a:solidFill>
                          <a:latin typeface="Calibri" panose="020F0502020204030204"/>
                        </a:defRPr>
                      </a:lvl3pPr>
                      <a:lvl4pPr marL="1371600" algn="l" defTabSz="914400" rtl="0" eaLnBrk="1" latinLnBrk="0" hangingPunct="1">
                        <a:defRPr sz="1800" b="1" kern="1200">
                          <a:solidFill>
                            <a:schemeClr val="tx1"/>
                          </a:solidFill>
                          <a:latin typeface="Calibri" panose="020F0502020204030204"/>
                        </a:defRPr>
                      </a:lvl4pPr>
                      <a:lvl5pPr marL="1828800" algn="l" defTabSz="914400" rtl="0" eaLnBrk="1" latinLnBrk="0" hangingPunct="1">
                        <a:defRPr sz="1800" b="1" kern="1200">
                          <a:solidFill>
                            <a:schemeClr val="tx1"/>
                          </a:solidFill>
                          <a:latin typeface="Calibri" panose="020F0502020204030204"/>
                        </a:defRPr>
                      </a:lvl5pPr>
                      <a:lvl6pPr marL="2286000" algn="l" defTabSz="914400" rtl="0" eaLnBrk="1" latinLnBrk="0" hangingPunct="1">
                        <a:defRPr sz="1800" b="1" kern="1200">
                          <a:solidFill>
                            <a:schemeClr val="tx1"/>
                          </a:solidFill>
                          <a:latin typeface="Calibri" panose="020F0502020204030204"/>
                        </a:defRPr>
                      </a:lvl6pPr>
                      <a:lvl7pPr marL="2743200" algn="l" defTabSz="914400" rtl="0" eaLnBrk="1" latinLnBrk="0" hangingPunct="1">
                        <a:defRPr sz="1800" b="1" kern="1200">
                          <a:solidFill>
                            <a:schemeClr val="tx1"/>
                          </a:solidFill>
                          <a:latin typeface="Calibri" panose="020F0502020204030204"/>
                        </a:defRPr>
                      </a:lvl7pPr>
                      <a:lvl8pPr marL="3200400" algn="l" defTabSz="914400" rtl="0" eaLnBrk="1" latinLnBrk="0" hangingPunct="1">
                        <a:defRPr sz="1800" b="1" kern="1200">
                          <a:solidFill>
                            <a:schemeClr val="tx1"/>
                          </a:solidFill>
                          <a:latin typeface="Calibri" panose="020F0502020204030204"/>
                        </a:defRPr>
                      </a:lvl8pPr>
                      <a:lvl9pPr marL="3657600" algn="l" defTabSz="914400" rtl="0" eaLnBrk="1" latinLnBrk="0" hangingPunct="1">
                        <a:defRPr sz="1800" b="1" kern="1200">
                          <a:solidFill>
                            <a:schemeClr val="tx1"/>
                          </a:solidFill>
                          <a:latin typeface="Calibri" panose="020F0502020204030204"/>
                        </a:defRPr>
                      </a:lvl9pPr>
                    </a:lstStyle>
                    <a:p>
                      <a:pPr algn="ctr"/>
                      <a:r>
                        <a:rPr lang="en-US" altLang="zh-CN" sz="1400" dirty="0"/>
                        <a:t>2024 H2</a:t>
                      </a:r>
                    </a:p>
                    <a:p>
                      <a:pPr algn="ctr"/>
                      <a:r>
                        <a:rPr lang="en-US" altLang="zh-CN" sz="1400" dirty="0"/>
                        <a:t>normative work</a:t>
                      </a:r>
                      <a:endParaRPr lang="zh-CN" altLang="en-US" sz="1400" dirty="0"/>
                    </a:p>
                  </a:txBody>
                  <a:tcPr>
                    <a:lnL w="12700" cmpd="sng">
                      <a:solidFill>
                        <a:srgbClr val="666666"/>
                      </a:solidFill>
                    </a:lnL>
                    <a:lnR w="12700" cmpd="sng">
                      <a:solidFill>
                        <a:srgbClr val="666666"/>
                      </a:solidFill>
                    </a:lnR>
                    <a:lnT w="12700" cmpd="sng">
                      <a:solidFill>
                        <a:srgbClr val="666666"/>
                      </a:solidFill>
                    </a:lnT>
                    <a:lnB w="25400" cmpd="sng">
                      <a:solidFill>
                        <a:srgbClr val="666666"/>
                      </a:solidFill>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3382408762"/>
                  </a:ext>
                </a:extLst>
              </a:tr>
              <a:tr h="370840">
                <a:tc row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100" dirty="0"/>
                        <a:t>OCT/Nov meeting (TR 20%)</a:t>
                      </a:r>
                      <a:endParaRPr lang="en-US" altLang="zh-CN" sz="1100" b="1" dirty="0"/>
                    </a:p>
                    <a:p>
                      <a:pPr marL="171450" indent="-171450" algn="l">
                        <a:buFont typeface="Arial" panose="020B0604020202020204" pitchFamily="34" charset="0"/>
                        <a:buChar char="•"/>
                      </a:pPr>
                      <a:r>
                        <a:rPr lang="en-US" altLang="zh-CN" sz="1100" dirty="0"/>
                        <a:t>TR scope</a:t>
                      </a:r>
                    </a:p>
                    <a:p>
                      <a:pPr marL="171450" indent="-171450" algn="l">
                        <a:buFont typeface="Arial" panose="020B0604020202020204" pitchFamily="34" charset="0"/>
                        <a:buChar char="•"/>
                      </a:pPr>
                      <a:r>
                        <a:rPr lang="en-US" altLang="zh-CN" sz="1100" dirty="0"/>
                        <a:t>Architecture assumption</a:t>
                      </a:r>
                    </a:p>
                    <a:p>
                      <a:pPr marL="171450" indent="-171450" algn="l">
                        <a:buFont typeface="Arial" panose="020B0604020202020204" pitchFamily="34" charset="0"/>
                        <a:buChar char="•"/>
                      </a:pPr>
                      <a:r>
                        <a:rPr lang="en-US" altLang="zh-CN" sz="1100" dirty="0"/>
                        <a:t>Architecture  requirement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t>New Key issues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100" dirty="0"/>
                    </a:p>
                    <a:p>
                      <a:pPr marL="0" indent="0" algn="l">
                        <a:buFont typeface="Arial" panose="020B0604020202020204" pitchFamily="34" charset="0"/>
                        <a:buNone/>
                      </a:pPr>
                      <a:r>
                        <a:rPr lang="en-US" altLang="zh-CN" sz="1100" dirty="0"/>
                        <a:t>Note: assuming only 1 meeting in Q4 will discuss R19 study</a:t>
                      </a:r>
                    </a:p>
                  </a:txBody>
                  <a:tcPr>
                    <a:lnL w="12700" cmpd="sng">
                      <a:solidFill>
                        <a:srgbClr val="666666"/>
                      </a:solidFill>
                    </a:lnL>
                    <a:lnR w="12700" cap="flat" cmpd="sng" algn="ctr">
                      <a:solidFill>
                        <a:srgbClr val="666666"/>
                      </a:solidFill>
                      <a:prstDash val="solid"/>
                      <a:round/>
                      <a:headEnd type="none" w="med" len="med"/>
                      <a:tailEnd type="none" w="med" len="med"/>
                    </a:lnR>
                    <a:lnT w="25400" cmpd="sng">
                      <a:solidFill>
                        <a:srgbClr val="666666"/>
                      </a:solidFill>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666666">
                        <a:alpha val="20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100" dirty="0"/>
                        <a:t>JAN meeting (TR 40%)</a:t>
                      </a:r>
                      <a:endParaRPr lang="en-US" altLang="zh-CN" sz="1100" b="1"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t>New key issue (last time)</a:t>
                      </a:r>
                    </a:p>
                    <a:p>
                      <a:pPr marL="171450" indent="-171450" algn="l">
                        <a:buFont typeface="Arial" panose="020B0604020202020204" pitchFamily="34" charset="0"/>
                        <a:buChar char="•"/>
                      </a:pPr>
                      <a:r>
                        <a:rPr lang="en-US" altLang="zh-CN" sz="1100" dirty="0"/>
                        <a:t>New solutions</a:t>
                      </a:r>
                    </a:p>
                    <a:p>
                      <a:pPr marL="0" indent="0" algn="l">
                        <a:buFont typeface="Arial" panose="020B0604020202020204" pitchFamily="34" charset="0"/>
                        <a:buNone/>
                      </a:pPr>
                      <a:endParaRPr lang="en-US" altLang="zh-CN" sz="11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dirty="0"/>
                        <a:t>Note: assuming ad-hoc meeting will be agreed</a:t>
                      </a:r>
                    </a:p>
                  </a:txBody>
                  <a:tcPr>
                    <a:lnL w="12700" cmpd="sng">
                      <a:solidFill>
                        <a:srgbClr val="666666"/>
                      </a:solidFill>
                    </a:lnL>
                    <a:lnR w="12700" cmpd="sng">
                      <a:solidFill>
                        <a:srgbClr val="666666"/>
                      </a:solidFill>
                    </a:lnR>
                    <a:lnT w="25400" cmpd="sng">
                      <a:solidFill>
                        <a:srgbClr val="666666"/>
                      </a:solidFill>
                    </a:lnT>
                    <a:lnB w="12700" cmpd="sng">
                      <a:solidFill>
                        <a:srgbClr val="666666"/>
                      </a:solidFill>
                    </a:lnB>
                    <a:lnTlToBr w="12700" cmpd="sng">
                      <a:noFill/>
                      <a:prstDash val="solid"/>
                    </a:lnTlToBr>
                    <a:lnBlToTr w="12700" cmpd="sng">
                      <a:noFill/>
                      <a:prstDash val="solid"/>
                    </a:lnBlToTr>
                    <a:solidFill>
                      <a:srgbClr val="666666">
                        <a:alpha val="20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100" dirty="0"/>
                        <a:t>APR meeting (TR 80%)</a:t>
                      </a:r>
                      <a:endParaRPr lang="en-US" altLang="zh-CN" sz="1100" b="1" dirty="0"/>
                    </a:p>
                    <a:p>
                      <a:pPr marL="171450" indent="-171450" algn="l">
                        <a:buFont typeface="Arial" panose="020B0604020202020204" pitchFamily="34" charset="0"/>
                        <a:buChar char="•"/>
                      </a:pPr>
                      <a:r>
                        <a:rPr lang="en-US" altLang="zh-CN" sz="1100" dirty="0"/>
                        <a:t>Solution update (last time)</a:t>
                      </a:r>
                    </a:p>
                    <a:p>
                      <a:pPr marL="171450" indent="-171450" algn="l">
                        <a:buFont typeface="Arial" panose="020B0604020202020204" pitchFamily="34" charset="0"/>
                        <a:buChar char="•"/>
                      </a:pPr>
                      <a:r>
                        <a:rPr lang="en-US" altLang="zh-CN" sz="1100" dirty="0"/>
                        <a:t>Solution evaluations (initial)</a:t>
                      </a:r>
                    </a:p>
                    <a:p>
                      <a:pPr marL="171450" indent="-171450" algn="l">
                        <a:buFont typeface="Arial" panose="020B0604020202020204" pitchFamily="34" charset="0"/>
                        <a:buChar char="•"/>
                      </a:pPr>
                      <a:r>
                        <a:rPr lang="en-US" altLang="zh-CN" sz="1100" dirty="0">
                          <a:solidFill>
                            <a:srgbClr val="C00000"/>
                          </a:solidFill>
                        </a:rPr>
                        <a:t>RAN and SA3 coordination</a:t>
                      </a:r>
                    </a:p>
                  </a:txBody>
                  <a:tcPr>
                    <a:lnL w="12700" cmpd="sng">
                      <a:solidFill>
                        <a:srgbClr val="666666"/>
                      </a:solidFill>
                    </a:lnL>
                    <a:lnR w="12700" cmpd="sng">
                      <a:solidFill>
                        <a:srgbClr val="666666"/>
                      </a:solidFill>
                    </a:lnR>
                    <a:lnT w="25400" cmpd="sng">
                      <a:solidFill>
                        <a:srgbClr val="666666"/>
                      </a:solidFill>
                    </a:lnT>
                    <a:lnB w="12700" cmpd="sng">
                      <a:solidFill>
                        <a:srgbClr val="666666"/>
                      </a:solidFill>
                    </a:lnB>
                    <a:lnTlToBr w="12700" cmpd="sng">
                      <a:noFill/>
                      <a:prstDash val="solid"/>
                    </a:lnTlToBr>
                    <a:lnBlToTr w="12700" cmpd="sng">
                      <a:noFill/>
                      <a:prstDash val="solid"/>
                    </a:lnBlToTr>
                    <a:solidFill>
                      <a:srgbClr val="666666">
                        <a:alpha val="20000"/>
                      </a:srgbClr>
                    </a:solidFill>
                  </a:tcPr>
                </a:tc>
                <a:tc row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100" dirty="0"/>
                        <a:t>AUG meeting</a:t>
                      </a:r>
                      <a:endParaRPr lang="en-US" altLang="zh-CN" sz="1100" b="1" dirty="0"/>
                    </a:p>
                    <a:p>
                      <a:pPr marL="171450" indent="-171450" algn="l" defTabSz="914400" rtl="0" eaLnBrk="1" latinLnBrk="0" hangingPunct="1">
                        <a:buFont typeface="Arial" panose="020B0604020202020204" pitchFamily="34" charset="0"/>
                        <a:buChar char="•"/>
                      </a:pPr>
                      <a:r>
                        <a:rPr lang="en-US" altLang="zh-CN" sz="1100" kern="1200" dirty="0">
                          <a:solidFill>
                            <a:schemeClr val="tx1"/>
                          </a:solidFill>
                          <a:latin typeface="Calibri" panose="020F0502020204030204"/>
                          <a:ea typeface="+mn-ea"/>
                          <a:cs typeface="+mn-cs"/>
                        </a:rPr>
                        <a:t>TS 30%</a:t>
                      </a:r>
                    </a:p>
                    <a:p>
                      <a:pPr marL="171450" indent="-171450" algn="l" defTabSz="914400" rtl="0" eaLnBrk="1" latinLnBrk="0" hangingPunct="1">
                        <a:buFont typeface="Arial" panose="020B0604020202020204" pitchFamily="34" charset="0"/>
                        <a:buChar char="•"/>
                      </a:pPr>
                      <a:r>
                        <a:rPr lang="en-US" altLang="zh-CN" sz="1100" kern="1200" dirty="0">
                          <a:solidFill>
                            <a:schemeClr val="tx1"/>
                          </a:solidFill>
                          <a:latin typeface="Calibri" panose="020F0502020204030204"/>
                          <a:ea typeface="+mn-ea"/>
                          <a:cs typeface="+mn-cs"/>
                        </a:rPr>
                        <a:t>RAN /SA3/SA5 coordination</a:t>
                      </a:r>
                    </a:p>
                    <a:p>
                      <a:pPr algn="l"/>
                      <a:r>
                        <a:rPr lang="en-US" altLang="zh-CN" sz="1100" dirty="0"/>
                        <a:t>OCT meeting</a:t>
                      </a:r>
                      <a:endParaRPr lang="en-US" altLang="zh-CN" sz="1100" b="1" dirty="0"/>
                    </a:p>
                    <a:p>
                      <a:pPr marL="171450" indent="-171450" algn="l" defTabSz="914400" rtl="0" eaLnBrk="1" latinLnBrk="0" hangingPunct="1">
                        <a:buFont typeface="Arial" panose="020B0604020202020204" pitchFamily="34" charset="0"/>
                        <a:buChar char="•"/>
                      </a:pPr>
                      <a:r>
                        <a:rPr lang="en-US" altLang="zh-CN" sz="1100" kern="1200" dirty="0">
                          <a:solidFill>
                            <a:schemeClr val="tx1"/>
                          </a:solidFill>
                          <a:latin typeface="Calibri" panose="020F0502020204030204"/>
                          <a:ea typeface="+mn-ea"/>
                          <a:cs typeface="+mn-cs"/>
                        </a:rPr>
                        <a:t>TS 65%</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kern="1200" dirty="0">
                          <a:solidFill>
                            <a:schemeClr val="tx1"/>
                          </a:solidFill>
                          <a:latin typeface="Calibri" panose="020F0502020204030204"/>
                          <a:ea typeface="+mn-ea"/>
                          <a:cs typeface="+mn-cs"/>
                        </a:rPr>
                        <a:t>RAN /SA3/SA5 coordination</a:t>
                      </a:r>
                    </a:p>
                    <a:p>
                      <a:pPr marL="171450" indent="-171450" algn="l" defTabSz="914400" rtl="0" eaLnBrk="1" latinLnBrk="0" hangingPunct="1">
                        <a:buFont typeface="Arial" panose="020B0604020202020204" pitchFamily="34" charset="0"/>
                        <a:buChar char="•"/>
                      </a:pPr>
                      <a:r>
                        <a:rPr lang="en-US" altLang="zh-CN" sz="1100" kern="1200" dirty="0">
                          <a:solidFill>
                            <a:schemeClr val="tx1"/>
                          </a:solidFill>
                          <a:latin typeface="Calibri" panose="020F0502020204030204"/>
                          <a:ea typeface="+mn-ea"/>
                          <a:cs typeface="+mn-cs"/>
                        </a:rPr>
                        <a:t>CT coordination</a:t>
                      </a:r>
                    </a:p>
                    <a:p>
                      <a:pPr algn="l"/>
                      <a:r>
                        <a:rPr lang="en-US" altLang="zh-CN" sz="1100" dirty="0"/>
                        <a:t>NOV meeting</a:t>
                      </a:r>
                      <a:endParaRPr lang="en-US" altLang="zh-CN" sz="1100"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b="1" dirty="0">
                          <a:solidFill>
                            <a:srgbClr val="C00000"/>
                          </a:solidFill>
                        </a:rPr>
                        <a:t>TS 100%</a:t>
                      </a:r>
                      <a:endParaRPr lang="en-US" altLang="zh-CN" sz="1100" kern="1200" dirty="0">
                        <a:solidFill>
                          <a:srgbClr val="C00000"/>
                        </a:solidFill>
                        <a:latin typeface="Calibri" panose="020F0502020204030204"/>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kern="1200" dirty="0">
                          <a:solidFill>
                            <a:schemeClr val="tx1"/>
                          </a:solidFill>
                          <a:latin typeface="Calibri" panose="020F0502020204030204"/>
                          <a:ea typeface="+mn-ea"/>
                          <a:cs typeface="+mn-cs"/>
                        </a:rPr>
                        <a:t>CT coordination</a:t>
                      </a:r>
                    </a:p>
                  </a:txBody>
                  <a:tcPr anchor="ctr">
                    <a:lnL w="12700" cmpd="sng">
                      <a:solidFill>
                        <a:srgbClr val="666666"/>
                      </a:solidFill>
                    </a:lnL>
                    <a:lnR w="12700" cmpd="sng">
                      <a:solidFill>
                        <a:srgbClr val="666666"/>
                      </a:solidFill>
                    </a:lnR>
                    <a:lnT w="25400" cmpd="sng">
                      <a:solidFill>
                        <a:srgbClr val="666666"/>
                      </a:solidFill>
                    </a:lnT>
                    <a:lnB w="12700" cmpd="sng">
                      <a:solidFill>
                        <a:srgbClr val="666666"/>
                      </a:solidFill>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183416691"/>
                  </a:ext>
                </a:extLst>
              </a:tr>
              <a:tr h="370840">
                <a:tc vMerge="1">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altLang="zh-CN" sz="1100" dirty="0"/>
                    </a:p>
                  </a:txBody>
                  <a:tcP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100" dirty="0"/>
                        <a:t>Feb meeting (TR 60%)</a:t>
                      </a:r>
                      <a:endParaRPr lang="en-US" altLang="zh-CN" sz="1100" b="1" dirty="0"/>
                    </a:p>
                    <a:p>
                      <a:pPr marL="171450" marR="0" lvl="0" indent="-171450" algn="l" defTabSz="8904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t>New solutions (last time)</a:t>
                      </a:r>
                    </a:p>
                    <a:p>
                      <a:pPr marL="171450" marR="0" lvl="0" indent="-171450" algn="l" defTabSz="8904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t>Solutions update</a:t>
                      </a:r>
                      <a:endParaRPr lang="zh-CN" altLang="en-US" sz="1100" dirty="0"/>
                    </a:p>
                  </a:txBody>
                  <a:tcP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100" dirty="0"/>
                        <a:t>MAY meeting (</a:t>
                      </a:r>
                      <a:r>
                        <a:rPr lang="en-US" altLang="zh-CN" sz="1100" dirty="0">
                          <a:solidFill>
                            <a:srgbClr val="C00000"/>
                          </a:solidFill>
                        </a:rPr>
                        <a:t>TR 100%</a:t>
                      </a:r>
                      <a:r>
                        <a:rPr lang="en-US" altLang="zh-CN" sz="1100" dirty="0"/>
                        <a:t>)</a:t>
                      </a:r>
                      <a:endParaRPr lang="en-US" altLang="zh-CN" sz="1100" b="1" dirty="0"/>
                    </a:p>
                    <a:p>
                      <a:pPr marL="171450" indent="-171450" algn="l">
                        <a:buFont typeface="Arial" panose="020B0604020202020204" pitchFamily="34" charset="0"/>
                        <a:buChar char="•"/>
                      </a:pPr>
                      <a:r>
                        <a:rPr lang="en-US" altLang="zh-CN" sz="1100" dirty="0"/>
                        <a:t>Solution evaluations (complete)</a:t>
                      </a:r>
                    </a:p>
                    <a:p>
                      <a:pPr marL="171450" indent="-171450" algn="l">
                        <a:buFont typeface="Arial" panose="020B0604020202020204" pitchFamily="34" charset="0"/>
                        <a:buChar char="•"/>
                      </a:pPr>
                      <a:r>
                        <a:rPr lang="en-US" altLang="zh-CN" sz="1100" dirty="0"/>
                        <a:t>Final TR conclusion, for info and approval</a:t>
                      </a:r>
                    </a:p>
                    <a:p>
                      <a:pPr marL="171450" indent="-171450" algn="l">
                        <a:buFont typeface="Arial" panose="020B0604020202020204" pitchFamily="34" charset="0"/>
                        <a:buChar char="•"/>
                      </a:pPr>
                      <a:r>
                        <a:rPr lang="en-US" altLang="zh-CN" sz="1100" dirty="0">
                          <a:solidFill>
                            <a:srgbClr val="EA002F"/>
                          </a:solidFill>
                        </a:rPr>
                        <a:t>WID proposal </a:t>
                      </a:r>
                    </a:p>
                  </a:txBody>
                  <a:tcP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vMerge="1">
                  <a:txBody>
                    <a:bodyPr/>
                    <a:lstStyle/>
                    <a:p>
                      <a:pPr algn="l"/>
                      <a:endParaRPr lang="zh-CN" altLang="en-US" sz="1050" dirty="0"/>
                    </a:p>
                  </a:txBody>
                  <a:tcPr/>
                </a:tc>
                <a:extLst>
                  <a:ext uri="{0D108BD9-81ED-4DB2-BD59-A6C34878D82A}">
                    <a16:rowId xmlns:a16="http://schemas.microsoft.com/office/drawing/2014/main" val="656832044"/>
                  </a:ext>
                </a:extLst>
              </a:tr>
            </a:tbl>
          </a:graphicData>
        </a:graphic>
      </p:graphicFrame>
    </p:spTree>
    <p:extLst>
      <p:ext uri="{BB962C8B-B14F-4D97-AF65-F5344CB8AC3E}">
        <p14:creationId xmlns:p14="http://schemas.microsoft.com/office/powerpoint/2010/main" val="420346806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12822" y="534434"/>
            <a:ext cx="9432758" cy="833424"/>
          </a:xfrm>
        </p:spPr>
        <p:txBody>
          <a:bodyPr/>
          <a:lstStyle/>
          <a:p>
            <a:r>
              <a:rPr lang="en-US" altLang="en-US" sz="3200" dirty="0"/>
              <a:t>Device types and Connectivity topologies consideration</a:t>
            </a:r>
          </a:p>
        </p:txBody>
      </p:sp>
      <p:graphicFrame>
        <p:nvGraphicFramePr>
          <p:cNvPr id="2" name="表格 1">
            <a:extLst>
              <a:ext uri="{FF2B5EF4-FFF2-40B4-BE49-F238E27FC236}">
                <a16:creationId xmlns:a16="http://schemas.microsoft.com/office/drawing/2014/main" id="{BB828222-8531-459D-A5D9-AF517403528B}"/>
              </a:ext>
            </a:extLst>
          </p:cNvPr>
          <p:cNvGraphicFramePr>
            <a:graphicFrameLocks noGrp="1"/>
          </p:cNvGraphicFramePr>
          <p:nvPr>
            <p:extLst>
              <p:ext uri="{D42A27DB-BD31-4B8C-83A1-F6EECF244321}">
                <p14:modId xmlns:p14="http://schemas.microsoft.com/office/powerpoint/2010/main" val="3864975919"/>
              </p:ext>
            </p:extLst>
          </p:nvPr>
        </p:nvGraphicFramePr>
        <p:xfrm>
          <a:off x="41902" y="1870543"/>
          <a:ext cx="6054098" cy="1463040"/>
        </p:xfrm>
        <a:graphic>
          <a:graphicData uri="http://schemas.openxmlformats.org/drawingml/2006/table">
            <a:tbl>
              <a:tblPr firstRow="1" firstCol="1" bandRow="1"/>
              <a:tblGrid>
                <a:gridCol w="930668">
                  <a:extLst>
                    <a:ext uri="{9D8B030D-6E8A-4147-A177-3AD203B41FA5}">
                      <a16:colId xmlns:a16="http://schemas.microsoft.com/office/drawing/2014/main" val="718006505"/>
                    </a:ext>
                  </a:extLst>
                </a:gridCol>
                <a:gridCol w="1151319">
                  <a:extLst>
                    <a:ext uri="{9D8B030D-6E8A-4147-A177-3AD203B41FA5}">
                      <a16:colId xmlns:a16="http://schemas.microsoft.com/office/drawing/2014/main" val="2048082335"/>
                    </a:ext>
                  </a:extLst>
                </a:gridCol>
                <a:gridCol w="3972111">
                  <a:extLst>
                    <a:ext uri="{9D8B030D-6E8A-4147-A177-3AD203B41FA5}">
                      <a16:colId xmlns:a16="http://schemas.microsoft.com/office/drawing/2014/main" val="271574863"/>
                    </a:ext>
                  </a:extLst>
                </a:gridCol>
              </a:tblGrid>
              <a:tr h="0">
                <a:tc rowSpan="4">
                  <a:txBody>
                    <a:bodyPr/>
                    <a:lstStyle/>
                    <a:p>
                      <a:pPr algn="l">
                        <a:spcAft>
                          <a:spcPts val="0"/>
                        </a:spcAft>
                      </a:pPr>
                      <a:r>
                        <a:rPr lang="en-US" altLang="zh-CN" sz="1200" dirty="0">
                          <a:effectLst/>
                          <a:latin typeface="Times New Roman" panose="02020603050405020304" pitchFamily="18" charset="0"/>
                          <a:ea typeface="等线" panose="02010600030101010101" pitchFamily="2" charset="-122"/>
                        </a:rPr>
                        <a:t>TR 38.848</a:t>
                      </a:r>
                    </a:p>
                    <a:p>
                      <a:pPr algn="l">
                        <a:spcAft>
                          <a:spcPts val="0"/>
                        </a:spcAft>
                      </a:pPr>
                      <a:r>
                        <a:rPr lang="en-US" altLang="zh-CN" sz="1200" dirty="0">
                          <a:effectLst/>
                          <a:latin typeface="Times New Roman" panose="02020603050405020304" pitchFamily="18" charset="0"/>
                          <a:ea typeface="等线" panose="02010600030101010101" pitchFamily="2" charset="-122"/>
                        </a:rPr>
                        <a:t>Clause 4.3</a:t>
                      </a:r>
                    </a:p>
                    <a:p>
                      <a:pPr algn="l">
                        <a:spcAft>
                          <a:spcPts val="0"/>
                        </a:spcAft>
                      </a:pPr>
                      <a:r>
                        <a:rPr lang="en-US" altLang="zh-CN" sz="1200" dirty="0">
                          <a:effectLst/>
                          <a:latin typeface="Times New Roman" panose="02020603050405020304" pitchFamily="18" charset="0"/>
                          <a:ea typeface="等线" panose="02010600030101010101" pitchFamily="2" charset="-122"/>
                        </a:rPr>
                        <a:t>“Device categorization”</a:t>
                      </a:r>
                    </a:p>
                    <a:p>
                      <a:pPr algn="ctr">
                        <a:spcAft>
                          <a:spcPts val="0"/>
                        </a:spcAft>
                      </a:pPr>
                      <a:endParaRPr lang="zh-CN" sz="1200" dirty="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a:spcAft>
                          <a:spcPts val="0"/>
                        </a:spcAft>
                      </a:pPr>
                      <a:r>
                        <a:rPr lang="en-GB" altLang="zh-CN" sz="1200" b="1" dirty="0">
                          <a:effectLst/>
                          <a:latin typeface="Times New Roman" panose="02020603050405020304" pitchFamily="18" charset="0"/>
                          <a:ea typeface="等线" panose="02010600030101010101" pitchFamily="2" charset="-122"/>
                        </a:rPr>
                        <a:t>Type of device</a:t>
                      </a:r>
                      <a:endParaRPr lang="zh-CN" sz="12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a:spcAft>
                          <a:spcPts val="0"/>
                        </a:spcAft>
                      </a:pPr>
                      <a:r>
                        <a:rPr lang="en-US" sz="1200" b="1" dirty="0">
                          <a:effectLst/>
                          <a:latin typeface="Times New Roman" panose="02020603050405020304" pitchFamily="18" charset="0"/>
                          <a:ea typeface="等线" panose="02010600030101010101" pitchFamily="2" charset="-122"/>
                        </a:rPr>
                        <a:t>Characters</a:t>
                      </a:r>
                      <a:endParaRPr lang="zh-CN" sz="12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0167392"/>
                  </a:ext>
                </a:extLst>
              </a:tr>
              <a:tr h="0">
                <a:tc vMerge="1">
                  <a:txBody>
                    <a:bodyPr/>
                    <a:lstStyle/>
                    <a:p>
                      <a:pPr>
                        <a:spcAft>
                          <a:spcPts val="0"/>
                        </a:spcAft>
                      </a:pPr>
                      <a:endParaRPr lang="zh-CN" sz="12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altLang="zh-CN" sz="1200" dirty="0">
                          <a:effectLst/>
                          <a:latin typeface="Times New Roman" panose="02020603050405020304" pitchFamily="18" charset="0"/>
                          <a:ea typeface="等线" panose="02010600030101010101" pitchFamily="2" charset="-122"/>
                        </a:rPr>
                        <a:t>Device A</a:t>
                      </a:r>
                      <a:endParaRPr lang="zh-CN" sz="12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altLang="zh-CN" sz="1200" dirty="0">
                          <a:effectLst/>
                          <a:latin typeface="Times New Roman" panose="02020603050405020304" pitchFamily="18" charset="0"/>
                          <a:ea typeface="等线" panose="02010600030101010101" pitchFamily="2" charset="-122"/>
                        </a:rPr>
                        <a:t>No energy storage, no independent signal generation/amplification, </a:t>
                      </a:r>
                      <a:r>
                        <a:rPr lang="en-US" altLang="zh-CN" sz="1200" dirty="0">
                          <a:effectLst/>
                          <a:highlight>
                            <a:srgbClr val="FFFF00"/>
                          </a:highlight>
                          <a:latin typeface="Times New Roman" panose="02020603050405020304" pitchFamily="18" charset="0"/>
                          <a:ea typeface="等线" panose="02010600030101010101" pitchFamily="2" charset="-122"/>
                        </a:rPr>
                        <a:t>i.e. backscattering transmission.</a:t>
                      </a:r>
                      <a:endParaRPr lang="zh-CN" sz="12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8518368"/>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zh-CN" sz="12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effectLst/>
                          <a:latin typeface="Times New Roman" panose="02020603050405020304" pitchFamily="18" charset="0"/>
                          <a:ea typeface="等线" panose="02010600030101010101" pitchFamily="2" charset="-122"/>
                        </a:rPr>
                        <a:t>Device B</a:t>
                      </a:r>
                      <a:endParaRPr lang="zh-CN" altLang="zh-CN" sz="12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altLang="zh-CN" sz="1200" dirty="0">
                          <a:effectLst/>
                          <a:latin typeface="Times New Roman" panose="02020603050405020304" pitchFamily="18" charset="0"/>
                          <a:ea typeface="等线" panose="02010600030101010101" pitchFamily="2" charset="-122"/>
                        </a:rPr>
                        <a:t>Has energy storage, no independent signal generation, </a:t>
                      </a:r>
                      <a:r>
                        <a:rPr lang="en-US" altLang="zh-CN" sz="1200" dirty="0">
                          <a:effectLst/>
                          <a:highlight>
                            <a:srgbClr val="FFFF00"/>
                          </a:highlight>
                          <a:latin typeface="Times New Roman" panose="02020603050405020304" pitchFamily="18" charset="0"/>
                          <a:ea typeface="等线" panose="02010600030101010101" pitchFamily="2" charset="-122"/>
                        </a:rPr>
                        <a:t>i.e. backscattering transmission.</a:t>
                      </a:r>
                      <a:r>
                        <a:rPr lang="en-US" altLang="zh-CN" sz="1200" dirty="0">
                          <a:effectLst/>
                          <a:latin typeface="Times New Roman" panose="02020603050405020304" pitchFamily="18" charset="0"/>
                          <a:ea typeface="等线" panose="02010600030101010101" pitchFamily="2" charset="-122"/>
                        </a:rPr>
                        <a:t> Use of stored energy can include amplification for reflected signals.</a:t>
                      </a:r>
                      <a:endParaRPr lang="zh-CN" sz="12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3391430"/>
                  </a:ext>
                </a:extLst>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zh-CN" sz="12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effectLst/>
                          <a:latin typeface="Times New Roman" panose="02020603050405020304" pitchFamily="18" charset="0"/>
                          <a:ea typeface="等线" panose="02010600030101010101" pitchFamily="2" charset="-122"/>
                        </a:rPr>
                        <a:t>Device C</a:t>
                      </a:r>
                      <a:endParaRPr lang="zh-CN" altLang="zh-CN" sz="1200" dirty="0">
                        <a:effectLs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spcAft>
                          <a:spcPts val="0"/>
                        </a:spcAft>
                      </a:pPr>
                      <a:r>
                        <a:rPr lang="en-US" altLang="zh-CN" sz="1200" dirty="0">
                          <a:effectLst/>
                          <a:latin typeface="Times New Roman" panose="02020603050405020304" pitchFamily="18" charset="0"/>
                          <a:ea typeface="等线" panose="02010600030101010101" pitchFamily="2" charset="-122"/>
                        </a:rPr>
                        <a:t>Has energy storage, has independent signal generation, </a:t>
                      </a:r>
                      <a:r>
                        <a:rPr lang="en-US" altLang="zh-CN" sz="1200" dirty="0">
                          <a:effectLst/>
                          <a:highlight>
                            <a:srgbClr val="FFFF00"/>
                          </a:highlight>
                          <a:latin typeface="Times New Roman" panose="02020603050405020304" pitchFamily="18" charset="0"/>
                          <a:ea typeface="等线" panose="02010600030101010101" pitchFamily="2" charset="-122"/>
                        </a:rPr>
                        <a:t>i.e., active RF components for transmission.</a:t>
                      </a:r>
                      <a:endParaRPr lang="zh-CN" sz="1200" dirty="0">
                        <a:effectLst/>
                        <a:highlight>
                          <a:srgbClr val="FFFF00"/>
                        </a:highlight>
                        <a:latin typeface="Times New Roman" panose="02020603050405020304" pitchFamily="18" charset="0"/>
                        <a:ea typeface="等线"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43953464"/>
                  </a:ext>
                </a:extLst>
              </a:tr>
            </a:tbl>
          </a:graphicData>
        </a:graphic>
      </p:graphicFrame>
      <p:sp>
        <p:nvSpPr>
          <p:cNvPr id="4" name="箭头: 右 3">
            <a:extLst>
              <a:ext uri="{FF2B5EF4-FFF2-40B4-BE49-F238E27FC236}">
                <a16:creationId xmlns:a16="http://schemas.microsoft.com/office/drawing/2014/main" id="{45B52BDA-DA66-4BEB-A00E-CC32D806635B}"/>
              </a:ext>
            </a:extLst>
          </p:cNvPr>
          <p:cNvSpPr/>
          <p:nvPr/>
        </p:nvSpPr>
        <p:spPr>
          <a:xfrm>
            <a:off x="6162675" y="2543175"/>
            <a:ext cx="327018" cy="235351"/>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B8496560-A659-4289-A849-41C5808C69B6}"/>
              </a:ext>
            </a:extLst>
          </p:cNvPr>
          <p:cNvSpPr/>
          <p:nvPr/>
        </p:nvSpPr>
        <p:spPr>
          <a:xfrm>
            <a:off x="6481011" y="1726316"/>
            <a:ext cx="5710989" cy="1668214"/>
          </a:xfrm>
          <a:prstGeom prst="rect">
            <a:avLst/>
          </a:prstGeom>
        </p:spPr>
        <p:txBody>
          <a:bodyPr wrap="square">
            <a:spAutoFit/>
          </a:bodyPr>
          <a:lstStyle/>
          <a:p>
            <a:pPr>
              <a:lnSpc>
                <a:spcPct val="150000"/>
              </a:lnSpc>
            </a:pPr>
            <a:r>
              <a:rPr lang="en-US" altLang="zh-CN" sz="1400" dirty="0"/>
              <a:t>Observations</a:t>
            </a:r>
          </a:p>
          <a:p>
            <a:pPr marL="285750" indent="-285750">
              <a:lnSpc>
                <a:spcPct val="150000"/>
              </a:lnSpc>
              <a:buFont typeface="Arial" panose="020B0604020202020204" pitchFamily="34" charset="0"/>
              <a:buChar char="•"/>
            </a:pPr>
            <a:r>
              <a:rPr lang="en-US" altLang="zh-CN" sz="1400" dirty="0"/>
              <a:t>Device A and Device B can be considered same category (passive device) from SA2 point of view, i.e. no active transmission</a:t>
            </a:r>
          </a:p>
          <a:p>
            <a:pPr marL="285750" indent="-285750">
              <a:lnSpc>
                <a:spcPct val="150000"/>
              </a:lnSpc>
              <a:buFont typeface="Arial" panose="020B0604020202020204" pitchFamily="34" charset="0"/>
              <a:buChar char="•"/>
            </a:pPr>
            <a:r>
              <a:rPr lang="en-US" altLang="zh-CN" sz="1400" dirty="0"/>
              <a:t>Device C is considered “active device” from SA2 point of view</a:t>
            </a:r>
          </a:p>
          <a:p>
            <a:pPr>
              <a:lnSpc>
                <a:spcPct val="150000"/>
              </a:lnSpc>
            </a:pPr>
            <a:r>
              <a:rPr lang="en-US" altLang="zh-CN" sz="1400" dirty="0">
                <a:solidFill>
                  <a:srgbClr val="C00000"/>
                </a:solidFill>
              </a:rPr>
              <a:t>SA2 ONLY study two types of devices</a:t>
            </a:r>
          </a:p>
        </p:txBody>
      </p:sp>
      <p:sp>
        <p:nvSpPr>
          <p:cNvPr id="17" name="文本框 16">
            <a:extLst>
              <a:ext uri="{FF2B5EF4-FFF2-40B4-BE49-F238E27FC236}">
                <a16:creationId xmlns:a16="http://schemas.microsoft.com/office/drawing/2014/main" id="{0A1A91D7-FF46-415F-A743-42E2D39AEF2F}"/>
              </a:ext>
            </a:extLst>
          </p:cNvPr>
          <p:cNvSpPr txBox="1">
            <a:spLocks noChangeAspect="1"/>
          </p:cNvSpPr>
          <p:nvPr/>
        </p:nvSpPr>
        <p:spPr>
          <a:xfrm>
            <a:off x="5797878" y="3685854"/>
            <a:ext cx="1993572" cy="1134098"/>
          </a:xfrm>
          <a:prstGeom prst="rect">
            <a:avLst/>
          </a:prstGeom>
          <a:noFill/>
          <a:ln>
            <a:solidFill>
              <a:srgbClr val="1D1D1A">
                <a:lumMod val="50000"/>
                <a:lumOff val="50000"/>
              </a:srgbClr>
            </a:solidFill>
          </a:ln>
        </p:spPr>
        <p:txBody>
          <a:bodyPr wrap="square" lIns="0" tIns="0" rIns="0" bIns="54000" rtlCol="0" anchor="b" anchorCtr="0">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1" lang="en-US" altLang="zh-CN" sz="1000" b="1" i="0" u="none" strike="noStrike" kern="0" cap="none" spc="0" normalizeH="0" baseline="0" noProof="0" dirty="0">
                <a:ln>
                  <a:noFill/>
                </a:ln>
                <a:solidFill>
                  <a:srgbClr val="000000"/>
                </a:solidFill>
                <a:effectLst/>
                <a:highlight>
                  <a:srgbClr val="00FFFF"/>
                </a:highlight>
                <a:uLnTx/>
                <a:uFillTx/>
                <a:latin typeface="Arial" panose="020B0604020202020204"/>
                <a:ea typeface="Microsoft YaHei" panose="020B0503020204020204" pitchFamily="34" charset="-122"/>
              </a:rPr>
              <a:t>Topology (4): direct link to UE</a:t>
            </a:r>
            <a:endParaRPr kumimoji="1" lang="zh-CN" altLang="en-US" sz="1000" b="1" i="0" u="none" strike="noStrike" kern="0" cap="none" spc="0" normalizeH="0" baseline="0" noProof="0" dirty="0" err="1">
              <a:ln>
                <a:noFill/>
              </a:ln>
              <a:solidFill>
                <a:srgbClr val="000000"/>
              </a:solidFill>
              <a:effectLst/>
              <a:highlight>
                <a:srgbClr val="00FFFF"/>
              </a:highlight>
              <a:uLnTx/>
              <a:uFillTx/>
              <a:latin typeface="Arial" panose="020B0604020202020204"/>
              <a:ea typeface="Microsoft YaHei" panose="020B0503020204020204" pitchFamily="34" charset="-122"/>
            </a:endParaRPr>
          </a:p>
        </p:txBody>
      </p:sp>
      <p:sp>
        <p:nvSpPr>
          <p:cNvPr id="18" name="文本框 17">
            <a:extLst>
              <a:ext uri="{FF2B5EF4-FFF2-40B4-BE49-F238E27FC236}">
                <a16:creationId xmlns:a16="http://schemas.microsoft.com/office/drawing/2014/main" id="{094FCF0C-D2A9-4625-8203-749BD785BE2F}"/>
              </a:ext>
            </a:extLst>
          </p:cNvPr>
          <p:cNvSpPr txBox="1">
            <a:spLocks noChangeAspect="1"/>
          </p:cNvSpPr>
          <p:nvPr/>
        </p:nvSpPr>
        <p:spPr>
          <a:xfrm>
            <a:off x="134492" y="3691751"/>
            <a:ext cx="3008833" cy="1134098"/>
          </a:xfrm>
          <a:prstGeom prst="rect">
            <a:avLst/>
          </a:prstGeom>
          <a:noFill/>
          <a:ln w="6350">
            <a:solidFill>
              <a:schemeClr val="tx1"/>
            </a:solidFill>
          </a:ln>
        </p:spPr>
        <p:txBody>
          <a:bodyPr wrap="square" lIns="0" tIns="0" rIns="0" bIns="54000" rtlCol="0" anchor="b" anchorCtr="0">
            <a:noAutofit/>
          </a:bodyPr>
          <a:lstStyle/>
          <a:p>
            <a:pPr algn="ctr" defTabSz="914478" eaLnBrk="1" fontAlgn="auto" hangingPunct="1">
              <a:spcBef>
                <a:spcPts val="0"/>
              </a:spcBef>
              <a:spcAft>
                <a:spcPts val="0"/>
              </a:spcAft>
            </a:pPr>
            <a:r>
              <a:rPr kumimoji="1" lang="en-US" altLang="zh-CN" sz="1000" b="1" dirty="0">
                <a:highlight>
                  <a:srgbClr val="FFFF00"/>
                </a:highlight>
                <a:latin typeface="Arial" panose="020B0604020202020204"/>
                <a:ea typeface="Microsoft YaHei" panose="020B0503020204020204" pitchFamily="34" charset="-122"/>
              </a:rPr>
              <a:t>Topology (1): direct link to basestation</a:t>
            </a:r>
            <a:endParaRPr kumimoji="1" lang="zh-CN" altLang="en-US" sz="1000" b="1" dirty="0" err="1">
              <a:highlight>
                <a:srgbClr val="FFFF00"/>
              </a:highlight>
              <a:latin typeface="Arial" panose="020B0604020202020204"/>
              <a:ea typeface="Microsoft YaHei" panose="020B0503020204020204" pitchFamily="34" charset="-122"/>
            </a:endParaRPr>
          </a:p>
        </p:txBody>
      </p:sp>
      <p:sp>
        <p:nvSpPr>
          <p:cNvPr id="19" name="文本框 18">
            <a:extLst>
              <a:ext uri="{FF2B5EF4-FFF2-40B4-BE49-F238E27FC236}">
                <a16:creationId xmlns:a16="http://schemas.microsoft.com/office/drawing/2014/main" id="{B20B7B7D-7479-49A3-8B71-F91D60A3CF77}"/>
              </a:ext>
            </a:extLst>
          </p:cNvPr>
          <p:cNvSpPr txBox="1">
            <a:spLocks noChangeAspect="1"/>
          </p:cNvSpPr>
          <p:nvPr/>
        </p:nvSpPr>
        <p:spPr>
          <a:xfrm>
            <a:off x="3307285" y="3685854"/>
            <a:ext cx="2321990" cy="1134098"/>
          </a:xfrm>
          <a:prstGeom prst="rect">
            <a:avLst/>
          </a:prstGeom>
          <a:noFill/>
          <a:ln>
            <a:solidFill>
              <a:srgbClr val="1D1D1A">
                <a:lumMod val="50000"/>
                <a:lumOff val="50000"/>
              </a:srgbClr>
            </a:solidFill>
          </a:ln>
        </p:spPr>
        <p:txBody>
          <a:bodyPr wrap="square" lIns="0" tIns="0" rIns="0" bIns="54000" rtlCol="0" anchor="b" anchorCtr="0">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1" lang="en-US" altLang="zh-CN" sz="1000" b="1" i="0" u="none" strike="noStrike" kern="0" cap="none" spc="0" normalizeH="0" baseline="0" noProof="0" dirty="0">
                <a:ln>
                  <a:noFill/>
                </a:ln>
                <a:solidFill>
                  <a:srgbClr val="000000"/>
                </a:solidFill>
                <a:effectLst/>
                <a:highlight>
                  <a:srgbClr val="FFFF00"/>
                </a:highlight>
                <a:uLnTx/>
                <a:uFillTx/>
                <a:latin typeface="Arial" panose="020B0604020202020204"/>
                <a:ea typeface="Microsoft YaHei" panose="020B0503020204020204" pitchFamily="34" charset="-122"/>
              </a:rPr>
              <a:t>Topology (2): relay</a:t>
            </a:r>
            <a:endParaRPr kumimoji="1" lang="zh-CN" altLang="en-US" sz="1000" b="1" i="0" u="none" strike="noStrike" kern="0" cap="none" spc="0" normalizeH="0" baseline="0" noProof="0" dirty="0" err="1">
              <a:ln>
                <a:noFill/>
              </a:ln>
              <a:solidFill>
                <a:srgbClr val="000000"/>
              </a:solidFill>
              <a:effectLst/>
              <a:highlight>
                <a:srgbClr val="FFFF00"/>
              </a:highlight>
              <a:uLnTx/>
              <a:uFillTx/>
              <a:latin typeface="Arial" panose="020B0604020202020204"/>
              <a:ea typeface="Microsoft YaHei" panose="020B0503020204020204" pitchFamily="34" charset="-122"/>
            </a:endParaRPr>
          </a:p>
        </p:txBody>
      </p:sp>
      <p:sp>
        <p:nvSpPr>
          <p:cNvPr id="20" name="文本框 19">
            <a:extLst>
              <a:ext uri="{FF2B5EF4-FFF2-40B4-BE49-F238E27FC236}">
                <a16:creationId xmlns:a16="http://schemas.microsoft.com/office/drawing/2014/main" id="{BFFF7860-5616-4205-B68E-FF77D0CAA148}"/>
              </a:ext>
            </a:extLst>
          </p:cNvPr>
          <p:cNvSpPr txBox="1">
            <a:spLocks noChangeAspect="1"/>
          </p:cNvSpPr>
          <p:nvPr/>
        </p:nvSpPr>
        <p:spPr>
          <a:xfrm>
            <a:off x="131847" y="5104452"/>
            <a:ext cx="3680035" cy="1134098"/>
          </a:xfrm>
          <a:prstGeom prst="rect">
            <a:avLst/>
          </a:prstGeom>
          <a:noFill/>
          <a:ln>
            <a:solidFill>
              <a:srgbClr val="1D1D1A">
                <a:lumMod val="50000"/>
                <a:lumOff val="50000"/>
              </a:srgbClr>
            </a:solidFill>
          </a:ln>
        </p:spPr>
        <p:txBody>
          <a:bodyPr wrap="square" lIns="0" tIns="0" rIns="0" bIns="54000" rtlCol="0" anchor="b" anchorCtr="0">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1" lang="en-US" altLang="zh-CN" sz="1000" b="1" i="0" u="none" strike="noStrike" kern="0" cap="none" spc="0" normalizeH="0" baseline="0" noProof="0" dirty="0">
                <a:ln>
                  <a:noFill/>
                </a:ln>
                <a:solidFill>
                  <a:srgbClr val="000000"/>
                </a:solidFill>
                <a:effectLst/>
                <a:highlight>
                  <a:srgbClr val="FFFF00"/>
                </a:highlight>
                <a:uLnTx/>
                <a:uFillTx/>
                <a:latin typeface="Arial" panose="020B0604020202020204"/>
                <a:ea typeface="Microsoft YaHei" panose="020B0503020204020204" pitchFamily="34" charset="-122"/>
              </a:rPr>
              <a:t>Topology (3-1): Assisted data transmitting to device</a:t>
            </a:r>
            <a:endParaRPr kumimoji="1" lang="zh-CN" altLang="en-US" sz="1000" b="1" i="0" u="none" strike="noStrike" kern="0" cap="none" spc="0" normalizeH="0" baseline="0" noProof="0" dirty="0" err="1">
              <a:ln>
                <a:noFill/>
              </a:ln>
              <a:solidFill>
                <a:srgbClr val="000000"/>
              </a:solidFill>
              <a:effectLst/>
              <a:highlight>
                <a:srgbClr val="FFFF00"/>
              </a:highlight>
              <a:uLnTx/>
              <a:uFillTx/>
              <a:latin typeface="Arial" panose="020B0604020202020204"/>
              <a:ea typeface="Microsoft YaHei" panose="020B0503020204020204" pitchFamily="34" charset="-122"/>
            </a:endParaRPr>
          </a:p>
        </p:txBody>
      </p:sp>
      <p:sp>
        <p:nvSpPr>
          <p:cNvPr id="21" name="文本框 20">
            <a:extLst>
              <a:ext uri="{FF2B5EF4-FFF2-40B4-BE49-F238E27FC236}">
                <a16:creationId xmlns:a16="http://schemas.microsoft.com/office/drawing/2014/main" id="{6A05617C-B23F-41AA-8663-0DC3A45E0057}"/>
              </a:ext>
            </a:extLst>
          </p:cNvPr>
          <p:cNvSpPr txBox="1">
            <a:spLocks noChangeAspect="1"/>
          </p:cNvSpPr>
          <p:nvPr/>
        </p:nvSpPr>
        <p:spPr>
          <a:xfrm>
            <a:off x="4121646" y="5113977"/>
            <a:ext cx="3680035" cy="1134098"/>
          </a:xfrm>
          <a:prstGeom prst="rect">
            <a:avLst/>
          </a:prstGeom>
          <a:noFill/>
          <a:ln>
            <a:solidFill>
              <a:srgbClr val="1D1D1A">
                <a:lumMod val="50000"/>
                <a:lumOff val="50000"/>
              </a:srgbClr>
            </a:solidFill>
          </a:ln>
        </p:spPr>
        <p:txBody>
          <a:bodyPr wrap="square" lIns="0" tIns="0" rIns="0" bIns="54000" rtlCol="0" anchor="b" anchorCtr="0">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1" lang="en-US" altLang="zh-CN" sz="1000" b="1" i="0" u="none" strike="noStrike" kern="0" cap="none" spc="0" normalizeH="0" baseline="0" noProof="0" dirty="0">
                <a:ln>
                  <a:noFill/>
                </a:ln>
                <a:solidFill>
                  <a:srgbClr val="000000"/>
                </a:solidFill>
                <a:effectLst/>
                <a:highlight>
                  <a:srgbClr val="FFFF00"/>
                </a:highlight>
                <a:uLnTx/>
                <a:uFillTx/>
                <a:latin typeface="Arial" panose="020B0604020202020204"/>
                <a:ea typeface="Microsoft YaHei" panose="020B0503020204020204" pitchFamily="34" charset="-122"/>
              </a:rPr>
              <a:t>Topology (3-2): Assisted data receiving from device</a:t>
            </a:r>
            <a:endParaRPr kumimoji="1" lang="zh-CN" altLang="en-US" sz="1000" b="1" i="0" u="none" strike="noStrike" kern="0" cap="none" spc="0" normalizeH="0" baseline="0" noProof="0" dirty="0" err="1">
              <a:ln>
                <a:noFill/>
              </a:ln>
              <a:solidFill>
                <a:srgbClr val="000000"/>
              </a:solidFill>
              <a:effectLst/>
              <a:highlight>
                <a:srgbClr val="FFFF00"/>
              </a:highlight>
              <a:uLnTx/>
              <a:uFillTx/>
              <a:latin typeface="Arial" panose="020B0604020202020204"/>
              <a:ea typeface="Microsoft YaHei" panose="020B0503020204020204" pitchFamily="34" charset="-122"/>
            </a:endParaRPr>
          </a:p>
        </p:txBody>
      </p:sp>
      <p:pic>
        <p:nvPicPr>
          <p:cNvPr id="23" name="pic">
            <a:extLst>
              <a:ext uri="{FF2B5EF4-FFF2-40B4-BE49-F238E27FC236}">
                <a16:creationId xmlns:a16="http://schemas.microsoft.com/office/drawing/2014/main" id="{A624EAB1-209D-446C-9EA3-3D0C5BD10E7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419965" y="3750244"/>
            <a:ext cx="997048" cy="833215"/>
          </a:xfrm>
          <a:prstGeom prst="rect">
            <a:avLst/>
          </a:prstGeom>
        </p:spPr>
      </p:pic>
      <p:pic>
        <p:nvPicPr>
          <p:cNvPr id="24" name="pic">
            <a:extLst>
              <a:ext uri="{FF2B5EF4-FFF2-40B4-BE49-F238E27FC236}">
                <a16:creationId xmlns:a16="http://schemas.microsoft.com/office/drawing/2014/main" id="{D1CBB15A-8EB6-4947-B0AC-3E61F21D69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556758" y="3734330"/>
            <a:ext cx="1954286" cy="870000"/>
          </a:xfrm>
          <a:prstGeom prst="rect">
            <a:avLst/>
          </a:prstGeom>
        </p:spPr>
      </p:pic>
      <p:pic>
        <p:nvPicPr>
          <p:cNvPr id="25" name="pic">
            <a:extLst>
              <a:ext uri="{FF2B5EF4-FFF2-40B4-BE49-F238E27FC236}">
                <a16:creationId xmlns:a16="http://schemas.microsoft.com/office/drawing/2014/main" id="{7A4CF7F5-076B-4F0E-BFE5-5D6B35ED5F3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1109864" y="5141096"/>
            <a:ext cx="1607143" cy="891428"/>
          </a:xfrm>
          <a:prstGeom prst="rect">
            <a:avLst/>
          </a:prstGeom>
        </p:spPr>
      </p:pic>
      <p:pic>
        <p:nvPicPr>
          <p:cNvPr id="26" name="pic">
            <a:extLst>
              <a:ext uri="{FF2B5EF4-FFF2-40B4-BE49-F238E27FC236}">
                <a16:creationId xmlns:a16="http://schemas.microsoft.com/office/drawing/2014/main" id="{20ED5428-A34B-44D4-837A-CF282394B80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5082715" y="5147179"/>
            <a:ext cx="1692000" cy="913143"/>
          </a:xfrm>
          <a:prstGeom prst="rect">
            <a:avLst/>
          </a:prstGeom>
        </p:spPr>
      </p:pic>
      <p:pic>
        <p:nvPicPr>
          <p:cNvPr id="6" name="图片 5">
            <a:extLst>
              <a:ext uri="{FF2B5EF4-FFF2-40B4-BE49-F238E27FC236}">
                <a16:creationId xmlns:a16="http://schemas.microsoft.com/office/drawing/2014/main" id="{7BCAD337-FECA-450A-877A-4940070E52A5}"/>
              </a:ext>
            </a:extLst>
          </p:cNvPr>
          <p:cNvPicPr>
            <a:picLocks noChangeAspect="1"/>
          </p:cNvPicPr>
          <p:nvPr/>
        </p:nvPicPr>
        <p:blipFill>
          <a:blip r:embed="rId6"/>
          <a:stretch>
            <a:fillRect/>
          </a:stretch>
        </p:blipFill>
        <p:spPr>
          <a:xfrm>
            <a:off x="936621" y="3739429"/>
            <a:ext cx="1317826" cy="908139"/>
          </a:xfrm>
          <a:prstGeom prst="rect">
            <a:avLst/>
          </a:prstGeom>
        </p:spPr>
      </p:pic>
      <p:cxnSp>
        <p:nvCxnSpPr>
          <p:cNvPr id="28" name="直接连接符 27">
            <a:extLst>
              <a:ext uri="{FF2B5EF4-FFF2-40B4-BE49-F238E27FC236}">
                <a16:creationId xmlns:a16="http://schemas.microsoft.com/office/drawing/2014/main" id="{B86B3B2C-88B6-4397-9E97-43390B26A09A}"/>
              </a:ext>
            </a:extLst>
          </p:cNvPr>
          <p:cNvCxnSpPr/>
          <p:nvPr/>
        </p:nvCxnSpPr>
        <p:spPr>
          <a:xfrm>
            <a:off x="41902" y="3524250"/>
            <a:ext cx="12073898"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2D7E74CC-EB28-46F6-A911-522F7023241D}"/>
              </a:ext>
            </a:extLst>
          </p:cNvPr>
          <p:cNvSpPr/>
          <p:nvPr/>
        </p:nvSpPr>
        <p:spPr>
          <a:xfrm>
            <a:off x="7997780" y="3734330"/>
            <a:ext cx="4118020" cy="2314544"/>
          </a:xfrm>
          <a:prstGeom prst="rect">
            <a:avLst/>
          </a:prstGeom>
        </p:spPr>
        <p:txBody>
          <a:bodyPr wrap="square">
            <a:spAutoFit/>
          </a:bodyPr>
          <a:lstStyle/>
          <a:p>
            <a:pPr>
              <a:lnSpc>
                <a:spcPct val="150000"/>
              </a:lnSpc>
            </a:pPr>
            <a:r>
              <a:rPr lang="en-US" altLang="zh-CN" sz="1400" dirty="0"/>
              <a:t>Observations</a:t>
            </a:r>
          </a:p>
          <a:p>
            <a:pPr marL="285750" indent="-285750">
              <a:lnSpc>
                <a:spcPct val="150000"/>
              </a:lnSpc>
              <a:buFont typeface="Arial" panose="020B0604020202020204" pitchFamily="34" charset="0"/>
              <a:buChar char="•"/>
            </a:pPr>
            <a:r>
              <a:rPr lang="en-US" altLang="zh-CN" sz="1400" dirty="0"/>
              <a:t>Topology 1,2 &amp; 3 all belong to “RAN as reader ” option, SA2 does not differentiate them</a:t>
            </a:r>
          </a:p>
          <a:p>
            <a:pPr marL="285750" indent="-285750">
              <a:lnSpc>
                <a:spcPct val="150000"/>
              </a:lnSpc>
              <a:buFont typeface="Arial" panose="020B0604020202020204" pitchFamily="34" charset="0"/>
              <a:buChar char="•"/>
            </a:pPr>
            <a:r>
              <a:rPr lang="en-US" altLang="zh-CN" sz="1400" dirty="0"/>
              <a:t>Topology 4 is “UE as reader” option</a:t>
            </a:r>
          </a:p>
          <a:p>
            <a:pPr>
              <a:lnSpc>
                <a:spcPct val="150000"/>
              </a:lnSpc>
            </a:pPr>
            <a:endParaRPr lang="en-US" altLang="zh-CN" sz="1400" dirty="0">
              <a:solidFill>
                <a:srgbClr val="C00000"/>
              </a:solidFill>
            </a:endParaRPr>
          </a:p>
          <a:p>
            <a:pPr>
              <a:lnSpc>
                <a:spcPct val="150000"/>
              </a:lnSpc>
            </a:pPr>
            <a:r>
              <a:rPr lang="en-US" altLang="zh-CN" sz="1400" dirty="0">
                <a:solidFill>
                  <a:srgbClr val="C00000"/>
                </a:solidFill>
              </a:rPr>
              <a:t>SA2 ONLY needs to study two connectivity topologies</a:t>
            </a:r>
            <a:endParaRPr lang="zh-CN" altLang="en-US" sz="1400" dirty="0">
              <a:solidFill>
                <a:srgbClr val="C00000"/>
              </a:solidFill>
            </a:endParaRPr>
          </a:p>
        </p:txBody>
      </p:sp>
    </p:spTree>
    <p:extLst>
      <p:ext uri="{BB962C8B-B14F-4D97-AF65-F5344CB8AC3E}">
        <p14:creationId xmlns:p14="http://schemas.microsoft.com/office/powerpoint/2010/main" val="249749900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771525" y="3012288"/>
            <a:ext cx="9648825" cy="833424"/>
          </a:xfrm>
        </p:spPr>
        <p:txBody>
          <a:bodyPr/>
          <a:lstStyle/>
          <a:p>
            <a:r>
              <a:rPr lang="en-US" altLang="zh-CN" sz="3600" dirty="0"/>
              <a:t>Annex: </a:t>
            </a:r>
            <a:br>
              <a:rPr lang="en-US" altLang="zh-CN" sz="3600" dirty="0"/>
            </a:br>
            <a:r>
              <a:rPr lang="en-US" altLang="zh-CN" sz="3600" dirty="0"/>
              <a:t>Demand of fast-growing market</a:t>
            </a:r>
            <a:endParaRPr lang="en-US" altLang="en-US" sz="3600" dirty="0"/>
          </a:p>
        </p:txBody>
      </p:sp>
    </p:spTree>
    <p:extLst>
      <p:ext uri="{BB962C8B-B14F-4D97-AF65-F5344CB8AC3E}">
        <p14:creationId xmlns:p14="http://schemas.microsoft.com/office/powerpoint/2010/main" val="101114324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a:spLocks/>
          </p:cNvSpPr>
          <p:nvPr/>
        </p:nvSpPr>
        <p:spPr bwMode="auto">
          <a:xfrm>
            <a:off x="181216" y="18310"/>
            <a:ext cx="12010785" cy="662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anchor="ctr" anchorCtr="0" compatLnSpc="1">
            <a:prstTxWarp prst="textNoShape">
              <a:avLst/>
            </a:prstTxWarp>
          </a:bodyPr>
          <a:lstStyle>
            <a:defPPr>
              <a:defRPr lang="en-US"/>
            </a:defPPr>
            <a:lvl1pPr defTabSz="914400" fontAlgn="base">
              <a:spcBef>
                <a:spcPct val="0"/>
              </a:spcBef>
              <a:spcAft>
                <a:spcPct val="0"/>
              </a:spcAft>
              <a:defRPr sz="3000" b="0">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pPr defTabSz="914034" eaLnBrk="1" hangingPunct="1"/>
            <a:r>
              <a:rPr lang="en-US" altLang="zh-CN" sz="2799" dirty="0">
                <a:solidFill>
                  <a:srgbClr val="1D1D1A"/>
                </a:solidFill>
              </a:rPr>
              <a:t>RFID</a:t>
            </a:r>
            <a:r>
              <a:rPr lang="zh-CN" altLang="en-US" sz="2799" dirty="0">
                <a:solidFill>
                  <a:srgbClr val="1D1D1A"/>
                </a:solidFill>
              </a:rPr>
              <a:t> </a:t>
            </a:r>
            <a:r>
              <a:rPr lang="en-US" altLang="zh-CN" sz="2799" dirty="0">
                <a:solidFill>
                  <a:srgbClr val="1D1D1A"/>
                </a:solidFill>
              </a:rPr>
              <a:t>Grows Rapidly – Technology Constraints Limit RFID Value to Industries</a:t>
            </a:r>
            <a:endParaRPr lang="zh-CN" altLang="en-US" sz="2799" dirty="0">
              <a:solidFill>
                <a:srgbClr val="1D1D1A"/>
              </a:solidFill>
            </a:endParaRPr>
          </a:p>
        </p:txBody>
      </p:sp>
      <p:sp>
        <p:nvSpPr>
          <p:cNvPr id="4" name="文本框 3"/>
          <p:cNvSpPr txBox="1"/>
          <p:nvPr/>
        </p:nvSpPr>
        <p:spPr>
          <a:xfrm>
            <a:off x="181216" y="666729"/>
            <a:ext cx="5491378" cy="613454"/>
          </a:xfrm>
          <a:prstGeom prst="rect">
            <a:avLst/>
          </a:prstGeom>
          <a:solidFill>
            <a:schemeClr val="tx2"/>
          </a:solidFill>
        </p:spPr>
        <p:txBody>
          <a:bodyPr wrap="square" rtlCol="0">
            <a:spAutoFit/>
          </a:bodyPr>
          <a:lstStyle/>
          <a:p>
            <a:pPr marL="171381" indent="-171381" defTabSz="914112" eaLnBrk="1" fontAlgn="auto" hangingPunct="1">
              <a:lnSpc>
                <a:spcPct val="150000"/>
              </a:lnSpc>
              <a:spcBef>
                <a:spcPts val="0"/>
              </a:spcBef>
              <a:spcAft>
                <a:spcPts val="0"/>
              </a:spcAft>
              <a:buFont typeface="Arial" panose="020B0604020202020204" pitchFamily="34" charset="0"/>
              <a:buChar char="•"/>
              <a:defRPr/>
            </a:pPr>
            <a:r>
              <a:rPr lang="en-US" altLang="zh-CN" sz="1200" b="1" dirty="0">
                <a:solidFill>
                  <a:srgbClr val="1D1D1A"/>
                </a:solidFill>
                <a:latin typeface="微软雅黑" panose="020B0503020204020204" pitchFamily="34" charset="-122"/>
                <a:ea typeface="微软雅黑" panose="020B0503020204020204" pitchFamily="34" charset="-122"/>
                <a:cs typeface="+mn-cs"/>
              </a:rPr>
              <a:t>Volumes of RFID tag 20B in 2022 and 49B in 2031</a:t>
            </a:r>
            <a:r>
              <a:rPr lang="zh-CN" altLang="en-US" sz="1200" b="1" dirty="0">
                <a:solidFill>
                  <a:srgbClr val="1D1D1A"/>
                </a:solidFill>
                <a:latin typeface="微软雅黑" panose="020B0503020204020204" pitchFamily="34" charset="-122"/>
                <a:ea typeface="微软雅黑" panose="020B0503020204020204" pitchFamily="34" charset="-122"/>
                <a:cs typeface="+mn-cs"/>
              </a:rPr>
              <a:t>，</a:t>
            </a:r>
            <a:r>
              <a:rPr lang="en-US" altLang="zh-CN" sz="1200" b="1" dirty="0">
                <a:solidFill>
                  <a:srgbClr val="1D1D1A"/>
                </a:solidFill>
                <a:latin typeface="微软雅黑" panose="020B0503020204020204" pitchFamily="34" charset="-122"/>
                <a:ea typeface="微软雅黑" panose="020B0503020204020204" pitchFamily="34" charset="-122"/>
                <a:cs typeface="+mn-cs"/>
              </a:rPr>
              <a:t>UHF takes 65%</a:t>
            </a:r>
          </a:p>
          <a:p>
            <a:pPr marL="171381" indent="-171381" defTabSz="914112" eaLnBrk="1" fontAlgn="auto" hangingPunct="1">
              <a:lnSpc>
                <a:spcPct val="150000"/>
              </a:lnSpc>
              <a:spcBef>
                <a:spcPts val="0"/>
              </a:spcBef>
              <a:spcAft>
                <a:spcPts val="0"/>
              </a:spcAft>
              <a:buFont typeface="Arial" panose="020B0604020202020204" pitchFamily="34" charset="0"/>
              <a:buChar char="•"/>
              <a:defRPr/>
            </a:pPr>
            <a:r>
              <a:rPr lang="en-US" altLang="zh-CN" sz="1200" b="1" dirty="0">
                <a:solidFill>
                  <a:srgbClr val="1D1D1A"/>
                </a:solidFill>
                <a:latin typeface="微软雅黑" panose="020B0503020204020204" pitchFamily="34" charset="-122"/>
                <a:ea typeface="微软雅黑" panose="020B0503020204020204" pitchFamily="34" charset="-122"/>
                <a:cs typeface="+mn-cs"/>
              </a:rPr>
              <a:t>Total addressed market of RFID up to $18.5B</a:t>
            </a:r>
            <a:endParaRPr lang="zh-CN" altLang="en-US" sz="1200" b="1" dirty="0">
              <a:solidFill>
                <a:srgbClr val="1D1D1A"/>
              </a:solidFill>
              <a:latin typeface="微软雅黑" panose="020B0503020204020204" pitchFamily="34" charset="-122"/>
              <a:ea typeface="微软雅黑" panose="020B0503020204020204" pitchFamily="34" charset="-122"/>
              <a:cs typeface="+mn-cs"/>
            </a:endParaRPr>
          </a:p>
        </p:txBody>
      </p:sp>
      <p:grpSp>
        <p:nvGrpSpPr>
          <p:cNvPr id="2" name="组合 1">
            <a:extLst>
              <a:ext uri="{FF2B5EF4-FFF2-40B4-BE49-F238E27FC236}">
                <a16:creationId xmlns:a16="http://schemas.microsoft.com/office/drawing/2014/main" id="{C32F694E-767B-433F-A329-4EC2001BB3D8}"/>
              </a:ext>
            </a:extLst>
          </p:cNvPr>
          <p:cNvGrpSpPr/>
          <p:nvPr/>
        </p:nvGrpSpPr>
        <p:grpSpPr>
          <a:xfrm>
            <a:off x="439146" y="1265922"/>
            <a:ext cx="4862612" cy="2658197"/>
            <a:chOff x="405248" y="1312706"/>
            <a:chExt cx="4572000" cy="2345989"/>
          </a:xfrm>
        </p:grpSpPr>
        <p:graphicFrame>
          <p:nvGraphicFramePr>
            <p:cNvPr id="126" name="图表 125">
              <a:extLst>
                <a:ext uri="{FF2B5EF4-FFF2-40B4-BE49-F238E27FC236}">
                  <a16:creationId xmlns:a16="http://schemas.microsoft.com/office/drawing/2014/main" id="{4E240933-1540-4F20-83E2-246184F724A7}"/>
                </a:ext>
              </a:extLst>
            </p:cNvPr>
            <p:cNvGraphicFramePr>
              <a:graphicFrameLocks/>
            </p:cNvGraphicFramePr>
            <p:nvPr>
              <p:extLst/>
            </p:nvPr>
          </p:nvGraphicFramePr>
          <p:xfrm>
            <a:off x="405248" y="1312706"/>
            <a:ext cx="4572000" cy="2345989"/>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6">
              <a:extLst>
                <a:ext uri="{FF2B5EF4-FFF2-40B4-BE49-F238E27FC236}">
                  <a16:creationId xmlns:a16="http://schemas.microsoft.com/office/drawing/2014/main" id="{078D4E9E-3014-4F5B-AC5D-DDED177A221E}"/>
                </a:ext>
              </a:extLst>
            </p:cNvPr>
            <p:cNvSpPr txBox="1"/>
            <p:nvPr/>
          </p:nvSpPr>
          <p:spPr>
            <a:xfrm>
              <a:off x="4095999" y="1602144"/>
              <a:ext cx="839246" cy="142549"/>
            </a:xfrm>
            <a:prstGeom prst="rect">
              <a:avLst/>
            </a:prstGeom>
            <a:noFill/>
          </p:spPr>
          <p:txBody>
            <a:bodyPr wrap="square" lIns="0" tIns="0" rIns="0" bIns="0" rtlCol="0">
              <a:spAutoFit/>
            </a:bodyPr>
            <a:lstStyle/>
            <a:p>
              <a:pPr algn="ctr" defTabSz="914112" eaLnBrk="1" fontAlgn="auto" hangingPunct="1">
                <a:spcBef>
                  <a:spcPts val="0"/>
                </a:spcBef>
                <a:spcAft>
                  <a:spcPts val="0"/>
                </a:spcAft>
              </a:pPr>
              <a:r>
                <a:rPr kumimoji="1" lang="en-US" altLang="zh-CN" sz="1050" b="1" dirty="0">
                  <a:solidFill>
                    <a:srgbClr val="000000"/>
                  </a:solidFill>
                  <a:latin typeface="Microsoft YaHei" panose="020B0503020204020204" pitchFamily="34" charset="-122"/>
                  <a:ea typeface="Microsoft YaHei" panose="020B0503020204020204" pitchFamily="34" charset="-122"/>
                  <a:cs typeface="+mn-cs"/>
                </a:rPr>
                <a:t>~49 Billion</a:t>
              </a:r>
              <a:endParaRPr kumimoji="1" lang="zh-CN" altLang="en-US" sz="1050" b="1" dirty="0">
                <a:solidFill>
                  <a:srgbClr val="000000"/>
                </a:solidFill>
                <a:latin typeface="Microsoft YaHei" panose="020B0503020204020204" pitchFamily="34" charset="-122"/>
                <a:ea typeface="Microsoft YaHei" panose="020B0503020204020204" pitchFamily="34" charset="-122"/>
                <a:cs typeface="+mn-cs"/>
              </a:endParaRPr>
            </a:p>
          </p:txBody>
        </p:sp>
        <p:sp>
          <p:nvSpPr>
            <p:cNvPr id="122" name="文本框 121">
              <a:extLst>
                <a:ext uri="{FF2B5EF4-FFF2-40B4-BE49-F238E27FC236}">
                  <a16:creationId xmlns:a16="http://schemas.microsoft.com/office/drawing/2014/main" id="{4FBD2BFC-5805-451B-8D76-173BED1751A1}"/>
                </a:ext>
              </a:extLst>
            </p:cNvPr>
            <p:cNvSpPr txBox="1"/>
            <p:nvPr/>
          </p:nvSpPr>
          <p:spPr>
            <a:xfrm>
              <a:off x="4269076" y="2116369"/>
              <a:ext cx="455036" cy="285098"/>
            </a:xfrm>
            <a:prstGeom prst="rect">
              <a:avLst/>
            </a:prstGeom>
            <a:noFill/>
          </p:spPr>
          <p:txBody>
            <a:bodyPr wrap="square" lIns="0" tIns="0" rIns="0" bIns="0" rtlCol="0">
              <a:spAutoFit/>
            </a:bodyPr>
            <a:lstStyle/>
            <a:p>
              <a:pPr algn="ctr" defTabSz="914112" eaLnBrk="1" fontAlgn="auto" hangingPunct="1">
                <a:spcBef>
                  <a:spcPts val="0"/>
                </a:spcBef>
                <a:spcAft>
                  <a:spcPts val="0"/>
                </a:spcAft>
              </a:pPr>
              <a:r>
                <a:rPr kumimoji="1" lang="en-US" altLang="zh-CN" sz="1050" b="1" dirty="0">
                  <a:solidFill>
                    <a:srgbClr val="000000"/>
                  </a:solidFill>
                  <a:latin typeface="Microsoft YaHei" panose="020B0503020204020204" pitchFamily="34" charset="-122"/>
                  <a:ea typeface="Microsoft YaHei" panose="020B0503020204020204" pitchFamily="34" charset="-122"/>
                  <a:cs typeface="+mn-cs"/>
                </a:rPr>
                <a:t>UHF</a:t>
              </a:r>
            </a:p>
            <a:p>
              <a:pPr algn="ctr" defTabSz="914112" eaLnBrk="1" fontAlgn="auto" hangingPunct="1">
                <a:spcBef>
                  <a:spcPts val="0"/>
                </a:spcBef>
                <a:spcAft>
                  <a:spcPts val="0"/>
                </a:spcAft>
              </a:pPr>
              <a:r>
                <a:rPr kumimoji="1" lang="en-US" altLang="zh-CN" sz="1050" b="1" dirty="0">
                  <a:solidFill>
                    <a:srgbClr val="000000"/>
                  </a:solidFill>
                  <a:latin typeface="Microsoft YaHei" panose="020B0503020204020204" pitchFamily="34" charset="-122"/>
                  <a:ea typeface="Microsoft YaHei" panose="020B0503020204020204" pitchFamily="34" charset="-122"/>
                  <a:cs typeface="+mn-cs"/>
                </a:rPr>
                <a:t>65%</a:t>
              </a:r>
              <a:endParaRPr kumimoji="1" lang="zh-CN" altLang="en-US" sz="1050" b="1" dirty="0">
                <a:solidFill>
                  <a:srgbClr val="000000"/>
                </a:solidFill>
                <a:latin typeface="Microsoft YaHei" panose="020B0503020204020204" pitchFamily="34" charset="-122"/>
                <a:ea typeface="Microsoft YaHei" panose="020B0503020204020204" pitchFamily="34" charset="-122"/>
                <a:cs typeface="+mn-cs"/>
              </a:endParaRPr>
            </a:p>
          </p:txBody>
        </p:sp>
        <p:sp>
          <p:nvSpPr>
            <p:cNvPr id="127" name="文本框 126">
              <a:extLst>
                <a:ext uri="{FF2B5EF4-FFF2-40B4-BE49-F238E27FC236}">
                  <a16:creationId xmlns:a16="http://schemas.microsoft.com/office/drawing/2014/main" id="{A1D3630B-24EE-4748-8520-F985AC9A15D0}"/>
                </a:ext>
              </a:extLst>
            </p:cNvPr>
            <p:cNvSpPr txBox="1"/>
            <p:nvPr/>
          </p:nvSpPr>
          <p:spPr>
            <a:xfrm>
              <a:off x="4289233" y="2719824"/>
              <a:ext cx="455036" cy="108609"/>
            </a:xfrm>
            <a:prstGeom prst="rect">
              <a:avLst/>
            </a:prstGeom>
            <a:noFill/>
          </p:spPr>
          <p:txBody>
            <a:bodyPr wrap="square" lIns="0" tIns="0" rIns="0" bIns="0" rtlCol="0">
              <a:spAutoFit/>
            </a:bodyPr>
            <a:lstStyle/>
            <a:p>
              <a:pPr algn="ctr" defTabSz="914112" eaLnBrk="1" fontAlgn="auto" hangingPunct="1">
                <a:spcBef>
                  <a:spcPts val="0"/>
                </a:spcBef>
                <a:spcAft>
                  <a:spcPts val="0"/>
                </a:spcAft>
              </a:pPr>
              <a:r>
                <a:rPr kumimoji="1" lang="en-US" altLang="zh-CN" sz="800" b="1" dirty="0">
                  <a:solidFill>
                    <a:srgbClr val="000000"/>
                  </a:solidFill>
                  <a:latin typeface="Microsoft YaHei" panose="020B0503020204020204" pitchFamily="34" charset="-122"/>
                  <a:ea typeface="Microsoft YaHei" panose="020B0503020204020204" pitchFamily="34" charset="-122"/>
                  <a:cs typeface="+mn-cs"/>
                </a:rPr>
                <a:t>27%</a:t>
              </a:r>
              <a:endParaRPr kumimoji="1" lang="zh-CN" altLang="en-US" sz="800" b="1" dirty="0">
                <a:solidFill>
                  <a:srgbClr val="000000"/>
                </a:solidFill>
                <a:latin typeface="Microsoft YaHei" panose="020B0503020204020204" pitchFamily="34" charset="-122"/>
                <a:ea typeface="Microsoft YaHei" panose="020B0503020204020204" pitchFamily="34" charset="-122"/>
                <a:cs typeface="+mn-cs"/>
              </a:endParaRPr>
            </a:p>
          </p:txBody>
        </p:sp>
        <p:sp>
          <p:nvSpPr>
            <p:cNvPr id="128" name="文本框 127">
              <a:extLst>
                <a:ext uri="{FF2B5EF4-FFF2-40B4-BE49-F238E27FC236}">
                  <a16:creationId xmlns:a16="http://schemas.microsoft.com/office/drawing/2014/main" id="{434AAB22-9968-4804-8B36-228A0A97F2A0}"/>
                </a:ext>
              </a:extLst>
            </p:cNvPr>
            <p:cNvSpPr txBox="1"/>
            <p:nvPr/>
          </p:nvSpPr>
          <p:spPr>
            <a:xfrm>
              <a:off x="4282530" y="2922257"/>
              <a:ext cx="455036" cy="108609"/>
            </a:xfrm>
            <a:prstGeom prst="rect">
              <a:avLst/>
            </a:prstGeom>
            <a:noFill/>
          </p:spPr>
          <p:txBody>
            <a:bodyPr wrap="square" lIns="0" tIns="0" rIns="0" bIns="0" rtlCol="0">
              <a:spAutoFit/>
            </a:bodyPr>
            <a:lstStyle/>
            <a:p>
              <a:pPr algn="ctr" defTabSz="914112" eaLnBrk="1" fontAlgn="auto" hangingPunct="1">
                <a:spcBef>
                  <a:spcPts val="0"/>
                </a:spcBef>
                <a:spcAft>
                  <a:spcPts val="0"/>
                </a:spcAft>
              </a:pPr>
              <a:r>
                <a:rPr kumimoji="1" lang="en-US" altLang="zh-CN" sz="800" b="1" dirty="0">
                  <a:solidFill>
                    <a:srgbClr val="000000"/>
                  </a:solidFill>
                  <a:latin typeface="Microsoft YaHei" panose="020B0503020204020204" pitchFamily="34" charset="-122"/>
                  <a:ea typeface="Microsoft YaHei" panose="020B0503020204020204" pitchFamily="34" charset="-122"/>
                  <a:cs typeface="+mn-cs"/>
                </a:rPr>
                <a:t>8%</a:t>
              </a:r>
              <a:endParaRPr kumimoji="1" lang="zh-CN" altLang="en-US" sz="800" b="1" dirty="0">
                <a:solidFill>
                  <a:srgbClr val="000000"/>
                </a:solidFill>
                <a:latin typeface="Microsoft YaHei" panose="020B0503020204020204" pitchFamily="34" charset="-122"/>
                <a:ea typeface="Microsoft YaHei" panose="020B0503020204020204" pitchFamily="34" charset="-122"/>
                <a:cs typeface="+mn-cs"/>
              </a:endParaRPr>
            </a:p>
          </p:txBody>
        </p:sp>
        <p:sp>
          <p:nvSpPr>
            <p:cNvPr id="71" name="文本框 70">
              <a:extLst>
                <a:ext uri="{FF2B5EF4-FFF2-40B4-BE49-F238E27FC236}">
                  <a16:creationId xmlns:a16="http://schemas.microsoft.com/office/drawing/2014/main" id="{610D2253-7EBC-43EB-8151-FB68631D33DC}"/>
                </a:ext>
              </a:extLst>
            </p:cNvPr>
            <p:cNvSpPr txBox="1"/>
            <p:nvPr/>
          </p:nvSpPr>
          <p:spPr>
            <a:xfrm>
              <a:off x="2119571" y="2393368"/>
              <a:ext cx="839246" cy="142549"/>
            </a:xfrm>
            <a:prstGeom prst="rect">
              <a:avLst/>
            </a:prstGeom>
            <a:noFill/>
          </p:spPr>
          <p:txBody>
            <a:bodyPr wrap="square" lIns="0" tIns="0" rIns="0" bIns="0" rtlCol="0">
              <a:spAutoFit/>
            </a:bodyPr>
            <a:lstStyle/>
            <a:p>
              <a:pPr algn="ctr" defTabSz="914112" eaLnBrk="1" fontAlgn="auto" hangingPunct="1">
                <a:spcBef>
                  <a:spcPts val="0"/>
                </a:spcBef>
                <a:spcAft>
                  <a:spcPts val="0"/>
                </a:spcAft>
              </a:pPr>
              <a:r>
                <a:rPr kumimoji="1" lang="en-US" altLang="zh-CN" sz="1050" b="1" dirty="0">
                  <a:solidFill>
                    <a:srgbClr val="000000"/>
                  </a:solidFill>
                  <a:latin typeface="Microsoft YaHei" panose="020B0503020204020204" pitchFamily="34" charset="-122"/>
                  <a:ea typeface="Microsoft YaHei" panose="020B0503020204020204" pitchFamily="34" charset="-122"/>
                  <a:cs typeface="+mn-cs"/>
                </a:rPr>
                <a:t>~20 Billion</a:t>
              </a:r>
              <a:endParaRPr kumimoji="1" lang="zh-CN" altLang="en-US" sz="1050" b="1" dirty="0">
                <a:solidFill>
                  <a:srgbClr val="000000"/>
                </a:solidFill>
                <a:latin typeface="Microsoft YaHei" panose="020B0503020204020204" pitchFamily="34" charset="-122"/>
                <a:ea typeface="Microsoft YaHei" panose="020B0503020204020204" pitchFamily="34" charset="-122"/>
                <a:cs typeface="+mn-cs"/>
              </a:endParaRPr>
            </a:p>
          </p:txBody>
        </p:sp>
      </p:grpSp>
      <p:graphicFrame>
        <p:nvGraphicFramePr>
          <p:cNvPr id="58" name="图表 57">
            <a:extLst>
              <a:ext uri="{FF2B5EF4-FFF2-40B4-BE49-F238E27FC236}">
                <a16:creationId xmlns:a16="http://schemas.microsoft.com/office/drawing/2014/main" id="{0DEAE7E9-2113-4D65-9DAE-A6D10581E945}"/>
              </a:ext>
            </a:extLst>
          </p:cNvPr>
          <p:cNvGraphicFramePr>
            <a:graphicFrameLocks/>
          </p:cNvGraphicFramePr>
          <p:nvPr>
            <p:extLst/>
          </p:nvPr>
        </p:nvGraphicFramePr>
        <p:xfrm>
          <a:off x="72236" y="3827817"/>
          <a:ext cx="5558176" cy="2302873"/>
        </p:xfrm>
        <a:graphic>
          <a:graphicData uri="http://schemas.openxmlformats.org/drawingml/2006/chart">
            <c:chart xmlns:c="http://schemas.openxmlformats.org/drawingml/2006/chart" xmlns:r="http://schemas.openxmlformats.org/officeDocument/2006/relationships" r:id="rId4"/>
          </a:graphicData>
        </a:graphic>
      </p:graphicFrame>
      <p:sp>
        <p:nvSpPr>
          <p:cNvPr id="54" name="文本框 53">
            <a:extLst>
              <a:ext uri="{FF2B5EF4-FFF2-40B4-BE49-F238E27FC236}">
                <a16:creationId xmlns:a16="http://schemas.microsoft.com/office/drawing/2014/main" id="{854018F0-DBE2-4811-900F-F3E0DB23D281}"/>
              </a:ext>
            </a:extLst>
          </p:cNvPr>
          <p:cNvSpPr txBox="1"/>
          <p:nvPr/>
        </p:nvSpPr>
        <p:spPr>
          <a:xfrm>
            <a:off x="5793312" y="727570"/>
            <a:ext cx="6114502" cy="276891"/>
          </a:xfrm>
          <a:prstGeom prst="rect">
            <a:avLst/>
          </a:prstGeom>
          <a:solidFill>
            <a:schemeClr val="tx2"/>
          </a:solidFill>
        </p:spPr>
        <p:txBody>
          <a:bodyPr wrap="square" rtlCol="0">
            <a:spAutoFit/>
          </a:bodyPr>
          <a:lstStyle/>
          <a:p>
            <a:pPr defTabSz="914034" eaLnBrk="1" fontAlgn="auto" hangingPunct="1">
              <a:spcBef>
                <a:spcPts val="0"/>
              </a:spcBef>
              <a:spcAft>
                <a:spcPts val="0"/>
              </a:spcAft>
              <a:defRPr/>
            </a:pPr>
            <a:r>
              <a:rPr lang="en-US" altLang="zh-CN" sz="1200" b="1" dirty="0">
                <a:solidFill>
                  <a:srgbClr val="1D1D1A"/>
                </a:solidFill>
                <a:latin typeface="微软雅黑" panose="020B0503020204020204" pitchFamily="34" charset="-122"/>
                <a:ea typeface="微软雅黑" panose="020B0503020204020204" pitchFamily="34" charset="-122"/>
                <a:cs typeface="+mn-cs"/>
              </a:rPr>
              <a:t>RFID only fits limited scenario, does not meet key industry requirements  </a:t>
            </a:r>
            <a:endParaRPr lang="zh-CN" altLang="en-US" sz="1200" b="1" dirty="0">
              <a:solidFill>
                <a:srgbClr val="1D1D1A"/>
              </a:solidFill>
              <a:latin typeface="微软雅黑" panose="020B0503020204020204" pitchFamily="34" charset="-122"/>
              <a:ea typeface="微软雅黑" panose="020B0503020204020204" pitchFamily="34" charset="-122"/>
              <a:cs typeface="+mn-cs"/>
            </a:endParaRPr>
          </a:p>
        </p:txBody>
      </p:sp>
      <p:sp>
        <p:nvSpPr>
          <p:cNvPr id="70" name="文本框 69"/>
          <p:cNvSpPr txBox="1"/>
          <p:nvPr/>
        </p:nvSpPr>
        <p:spPr>
          <a:xfrm>
            <a:off x="5705714" y="955187"/>
            <a:ext cx="2171249" cy="340601"/>
          </a:xfrm>
          <a:prstGeom prst="rect">
            <a:avLst/>
          </a:prstGeom>
          <a:solidFill>
            <a:schemeClr val="tx2"/>
          </a:solidFill>
        </p:spPr>
        <p:txBody>
          <a:bodyPr wrap="square" rtlCol="0">
            <a:spAutoFit/>
          </a:bodyPr>
          <a:lstStyle/>
          <a:p>
            <a:pPr marL="171381" indent="-171381" defTabSz="914112" eaLnBrk="1" fontAlgn="auto" hangingPunct="1">
              <a:lnSpc>
                <a:spcPct val="150000"/>
              </a:lnSpc>
              <a:spcBef>
                <a:spcPts val="0"/>
              </a:spcBef>
              <a:spcAft>
                <a:spcPts val="0"/>
              </a:spcAft>
              <a:buFont typeface="Arial" panose="020B0604020202020204" pitchFamily="34" charset="0"/>
              <a:buChar char="•"/>
              <a:defRPr/>
            </a:pPr>
            <a:r>
              <a:rPr lang="en-US" altLang="zh-CN" sz="1200" dirty="0">
                <a:solidFill>
                  <a:srgbClr val="1D1D1A"/>
                </a:solidFill>
                <a:latin typeface="Calibri" panose="020F0502020204030204" pitchFamily="34" charset="0"/>
                <a:ea typeface="微软雅黑" panose="020B0503020204020204" pitchFamily="34" charset="-122"/>
                <a:cs typeface="Calibri" panose="020F0502020204030204" pitchFamily="34" charset="0"/>
              </a:rPr>
              <a:t>Continuous coverage</a:t>
            </a:r>
          </a:p>
        </p:txBody>
      </p:sp>
      <p:sp>
        <p:nvSpPr>
          <p:cNvPr id="72" name="文本框 71"/>
          <p:cNvSpPr txBox="1"/>
          <p:nvPr/>
        </p:nvSpPr>
        <p:spPr>
          <a:xfrm>
            <a:off x="7815298" y="938631"/>
            <a:ext cx="2171249" cy="340601"/>
          </a:xfrm>
          <a:prstGeom prst="rect">
            <a:avLst/>
          </a:prstGeom>
          <a:solidFill>
            <a:schemeClr val="tx2"/>
          </a:solidFill>
        </p:spPr>
        <p:txBody>
          <a:bodyPr wrap="square" rtlCol="0">
            <a:spAutoFit/>
          </a:bodyPr>
          <a:lstStyle/>
          <a:p>
            <a:pPr marL="171381" indent="-171381" defTabSz="914112" eaLnBrk="1" fontAlgn="auto" hangingPunct="1">
              <a:lnSpc>
                <a:spcPct val="150000"/>
              </a:lnSpc>
              <a:spcBef>
                <a:spcPts val="0"/>
              </a:spcBef>
              <a:spcAft>
                <a:spcPts val="0"/>
              </a:spcAft>
              <a:buFont typeface="Arial" panose="020B0604020202020204" pitchFamily="34" charset="0"/>
              <a:buChar char="•"/>
              <a:defRPr/>
            </a:pPr>
            <a:r>
              <a:rPr lang="en-US" altLang="zh-CN" sz="1200" dirty="0">
                <a:solidFill>
                  <a:srgbClr val="1D1D1A"/>
                </a:solidFill>
                <a:latin typeface="Calibri" panose="020F0502020204030204" pitchFamily="34" charset="0"/>
                <a:ea typeface="微软雅黑" panose="020B0503020204020204" pitchFamily="34" charset="-122"/>
                <a:cs typeface="Calibri" panose="020F0502020204030204" pitchFamily="34" charset="0"/>
              </a:rPr>
              <a:t>1-3m positioning</a:t>
            </a:r>
          </a:p>
        </p:txBody>
      </p:sp>
      <p:sp>
        <p:nvSpPr>
          <p:cNvPr id="73" name="文本框 72"/>
          <p:cNvSpPr txBox="1"/>
          <p:nvPr/>
        </p:nvSpPr>
        <p:spPr>
          <a:xfrm>
            <a:off x="9524641" y="954952"/>
            <a:ext cx="2359079" cy="340601"/>
          </a:xfrm>
          <a:prstGeom prst="rect">
            <a:avLst/>
          </a:prstGeom>
          <a:solidFill>
            <a:schemeClr val="tx2"/>
          </a:solidFill>
        </p:spPr>
        <p:txBody>
          <a:bodyPr wrap="square" rtlCol="0">
            <a:spAutoFit/>
          </a:bodyPr>
          <a:lstStyle/>
          <a:p>
            <a:pPr marL="171381" indent="-171381" defTabSz="914112" eaLnBrk="1" fontAlgn="auto" hangingPunct="1">
              <a:lnSpc>
                <a:spcPct val="150000"/>
              </a:lnSpc>
              <a:spcBef>
                <a:spcPts val="0"/>
              </a:spcBef>
              <a:spcAft>
                <a:spcPts val="0"/>
              </a:spcAft>
              <a:buFont typeface="Arial" panose="020B0604020202020204" pitchFamily="34" charset="0"/>
              <a:buChar char="•"/>
              <a:defRPr/>
            </a:pPr>
            <a:r>
              <a:rPr lang="en-US" altLang="zh-CN" sz="1200" dirty="0">
                <a:solidFill>
                  <a:srgbClr val="1D1D1A"/>
                </a:solidFill>
                <a:latin typeface="Calibri" panose="020F0502020204030204" pitchFamily="34" charset="0"/>
                <a:ea typeface="微软雅黑" panose="020B0503020204020204" pitchFamily="34" charset="-122"/>
                <a:cs typeface="Calibri" panose="020F0502020204030204" pitchFamily="34" charset="0"/>
              </a:rPr>
              <a:t>99.99% inventory success</a:t>
            </a:r>
          </a:p>
        </p:txBody>
      </p:sp>
      <p:grpSp>
        <p:nvGrpSpPr>
          <p:cNvPr id="8" name="组合 7"/>
          <p:cNvGrpSpPr/>
          <p:nvPr/>
        </p:nvGrpSpPr>
        <p:grpSpPr>
          <a:xfrm>
            <a:off x="5580738" y="1304585"/>
            <a:ext cx="6359979" cy="1942326"/>
            <a:chOff x="5580535" y="1573730"/>
            <a:chExt cx="6362463" cy="1943085"/>
          </a:xfrm>
        </p:grpSpPr>
        <p:sp>
          <p:nvSpPr>
            <p:cNvPr id="113" name="文本框 112">
              <a:extLst>
                <a:ext uri="{FF2B5EF4-FFF2-40B4-BE49-F238E27FC236}">
                  <a16:creationId xmlns:a16="http://schemas.microsoft.com/office/drawing/2014/main" id="{EEECAB0B-5AEB-487F-8B50-73DC5FCB0BE8}"/>
                </a:ext>
              </a:extLst>
            </p:cNvPr>
            <p:cNvSpPr txBox="1"/>
            <p:nvPr/>
          </p:nvSpPr>
          <p:spPr>
            <a:xfrm>
              <a:off x="5894133" y="3301371"/>
              <a:ext cx="5604140" cy="215444"/>
            </a:xfrm>
            <a:prstGeom prst="rect">
              <a:avLst/>
            </a:prstGeom>
            <a:noFill/>
          </p:spPr>
          <p:txBody>
            <a:bodyPr wrap="square" rtlCol="0">
              <a:spAutoFit/>
            </a:bodyPr>
            <a:lstStyle/>
            <a:p>
              <a:pPr algn="r" defTabSz="914112" eaLnBrk="1" fontAlgn="auto" hangingPunct="1">
                <a:spcBef>
                  <a:spcPts val="0"/>
                </a:spcBef>
                <a:spcAft>
                  <a:spcPts val="0"/>
                </a:spcAft>
              </a:pPr>
              <a:r>
                <a:rPr lang="en-US" altLang="zh-CN" sz="800" i="1" dirty="0">
                  <a:solidFill>
                    <a:srgbClr val="1D1D1A"/>
                  </a:solidFill>
                  <a:latin typeface="Arial" panose="020B0604020202020204"/>
                  <a:ea typeface="黑体" panose="02010609060101010101" pitchFamily="49" charset="-122"/>
                  <a:cs typeface="+mn-cs"/>
                </a:rPr>
                <a:t>Source: Global RFID Sensor Market, Global Industry Analysis, Size, Share, Growth, Trends and Forecast, 2021–2031</a:t>
              </a:r>
            </a:p>
          </p:txBody>
        </p:sp>
        <p:sp>
          <p:nvSpPr>
            <p:cNvPr id="24" name="梯形 23">
              <a:extLst>
                <a:ext uri="{FF2B5EF4-FFF2-40B4-BE49-F238E27FC236}">
                  <a16:creationId xmlns:a16="http://schemas.microsoft.com/office/drawing/2014/main" id="{21D5E378-2372-426D-8A39-813EDC1A7FA6}"/>
                </a:ext>
              </a:extLst>
            </p:cNvPr>
            <p:cNvSpPr/>
            <p:nvPr/>
          </p:nvSpPr>
          <p:spPr bwMode="auto">
            <a:xfrm>
              <a:off x="5580535" y="1573730"/>
              <a:ext cx="6351044" cy="594604"/>
            </a:xfrm>
            <a:prstGeom prst="trapezoid">
              <a:avLst>
                <a:gd name="adj" fmla="val 0"/>
              </a:avLst>
            </a:prstGeom>
            <a:gradFill>
              <a:gsLst>
                <a:gs pos="0">
                  <a:srgbClr val="FFCC99">
                    <a:lumMod val="5000"/>
                    <a:lumOff val="95000"/>
                  </a:srgbClr>
                </a:gs>
                <a:gs pos="100000">
                  <a:srgbClr val="FFFFFF">
                    <a:lumMod val="65000"/>
                  </a:srgbClr>
                </a:gs>
              </a:gsLst>
              <a:lin ang="16200000" scaled="1"/>
            </a:gradFill>
            <a:ln w="9525" cap="flat" cmpd="sng" algn="ctr">
              <a:noFill/>
              <a:prstDash val="solid"/>
              <a:round/>
              <a:headEnd type="none" w="med" len="med"/>
              <a:tailEnd type="none" w="med" len="med"/>
            </a:ln>
            <a:effectLst/>
          </p:spPr>
          <p:txBody>
            <a:bodyPr vert="horz" wrap="square" lIns="79169" tIns="39585" rIns="79169" bIns="39585" numCol="1" rtlCol="0" anchor="t" anchorCtr="0" compatLnSpc="1">
              <a:prstTxWarp prst="textNoShape">
                <a:avLst/>
              </a:prstTxWarp>
              <a:noAutofit/>
            </a:bodyPr>
            <a:lstStyle/>
            <a:p>
              <a:pPr defTabSz="801367" eaLnBrk="1" hangingPunct="1">
                <a:defRPr/>
              </a:pPr>
              <a:endParaRPr lang="zh-CN" altLang="en-US" sz="1399" kern="0">
                <a:gradFill flip="none" rotWithShape="1">
                  <a:gsLst>
                    <a:gs pos="0">
                      <a:srgbClr val="FFCC99">
                        <a:lumMod val="5000"/>
                        <a:lumOff val="95000"/>
                      </a:srgbClr>
                    </a:gs>
                    <a:gs pos="100000">
                      <a:srgbClr val="FFFFFF">
                        <a:lumMod val="65000"/>
                      </a:srgbClr>
                    </a:gs>
                  </a:gsLst>
                  <a:lin ang="16200000" scaled="1"/>
                  <a:tileRect/>
                </a:gradFill>
                <a:latin typeface="FrutigerNext LT Regular"/>
                <a:ea typeface="ＭＳ Ｐゴシック" pitchFamily="34" charset="-128"/>
                <a:cs typeface="+mn-cs"/>
              </a:endParaRPr>
            </a:p>
          </p:txBody>
        </p:sp>
        <p:sp>
          <p:nvSpPr>
            <p:cNvPr id="25" name="文本框 24">
              <a:extLst>
                <a:ext uri="{FF2B5EF4-FFF2-40B4-BE49-F238E27FC236}">
                  <a16:creationId xmlns:a16="http://schemas.microsoft.com/office/drawing/2014/main" id="{FBE0EA62-03B9-4710-AD04-E83B1A9A2283}"/>
                </a:ext>
              </a:extLst>
            </p:cNvPr>
            <p:cNvSpPr txBox="1"/>
            <p:nvPr/>
          </p:nvSpPr>
          <p:spPr>
            <a:xfrm>
              <a:off x="5953384" y="1714742"/>
              <a:ext cx="2730892" cy="415498"/>
            </a:xfrm>
            <a:prstGeom prst="rect">
              <a:avLst/>
            </a:prstGeom>
            <a:noFill/>
          </p:spPr>
          <p:txBody>
            <a:bodyPr wrap="square" rtlCol="0">
              <a:spAutoFit/>
            </a:bodyPr>
            <a:lstStyle/>
            <a:p>
              <a:pPr defTabSz="914034" eaLnBrk="1" hangingPunct="1">
                <a:defRPr/>
              </a:pPr>
              <a:r>
                <a:rPr lang="en-US" altLang="zh-CN" sz="1050" dirty="0">
                  <a:solidFill>
                    <a:srgbClr val="1D1D1A"/>
                  </a:solidFill>
                  <a:latin typeface="微软雅黑" panose="020B0503020204020204" pitchFamily="34" charset="-122"/>
                  <a:ea typeface="微软雅黑" panose="020B0503020204020204" pitchFamily="34" charset="-122"/>
                  <a:cs typeface="+mn-cs"/>
                </a:rPr>
                <a:t>RFID only fits short range single-point operation, still need</a:t>
              </a:r>
              <a:r>
                <a:rPr lang="en-US" altLang="zh-CN" sz="1050" dirty="0">
                  <a:solidFill>
                    <a:srgbClr val="00B050"/>
                  </a:solidFill>
                  <a:latin typeface="微软雅黑" panose="020B0503020204020204" pitchFamily="34" charset="-122"/>
                  <a:ea typeface="微软雅黑" panose="020B0503020204020204" pitchFamily="34" charset="-122"/>
                  <a:cs typeface="+mn-cs"/>
                </a:rPr>
                <a:t>s human resource</a:t>
              </a:r>
            </a:p>
          </p:txBody>
        </p:sp>
        <p:sp>
          <p:nvSpPr>
            <p:cNvPr id="32" name="圆角矩形 70">
              <a:extLst>
                <a:ext uri="{FF2B5EF4-FFF2-40B4-BE49-F238E27FC236}">
                  <a16:creationId xmlns:a16="http://schemas.microsoft.com/office/drawing/2014/main" id="{4122F1BD-BCC9-457D-8656-83BBF098E70A}"/>
                </a:ext>
              </a:extLst>
            </p:cNvPr>
            <p:cNvSpPr/>
            <p:nvPr/>
          </p:nvSpPr>
          <p:spPr bwMode="auto">
            <a:xfrm>
              <a:off x="5650303" y="2214415"/>
              <a:ext cx="3081753" cy="1045620"/>
            </a:xfrm>
            <a:prstGeom prst="roundRect">
              <a:avLst>
                <a:gd name="adj" fmla="val 10517"/>
              </a:avLst>
            </a:prstGeom>
            <a:noFill/>
            <a:ln w="9525" cap="flat" cmpd="sng" algn="ctr">
              <a:solidFill>
                <a:srgbClr val="FFFFFF">
                  <a:lumMod val="65000"/>
                </a:srgbClr>
              </a:solidFill>
              <a:prstDash val="dash"/>
              <a:round/>
              <a:headEnd type="none" w="med" len="med"/>
              <a:tailEnd type="none" w="med" len="med"/>
            </a:ln>
            <a:effectLst/>
          </p:spPr>
          <p:txBody>
            <a:bodyPr vert="horz" wrap="square" lIns="79169" tIns="39585" rIns="79169" bIns="39585" numCol="1" rtlCol="0" anchor="t" anchorCtr="0" compatLnSpc="1">
              <a:prstTxWarp prst="textNoShape">
                <a:avLst/>
              </a:prstTxWarp>
              <a:noAutofit/>
            </a:bodyPr>
            <a:lstStyle/>
            <a:p>
              <a:pPr defTabSz="801367" eaLnBrk="1" hangingPunct="1">
                <a:defRPr/>
              </a:pPr>
              <a:endParaRPr lang="zh-CN" altLang="en-US" sz="1399" kern="0">
                <a:solidFill>
                  <a:srgbClr val="FFFFFF"/>
                </a:solidFill>
                <a:latin typeface="FrutigerNext LT Regular"/>
                <a:ea typeface="ＭＳ Ｐゴシック" pitchFamily="34" charset="-128"/>
                <a:cs typeface="+mn-cs"/>
              </a:endParaRPr>
            </a:p>
          </p:txBody>
        </p:sp>
        <p:pic>
          <p:nvPicPr>
            <p:cNvPr id="33" name="图片 29">
              <a:extLst>
                <a:ext uri="{FF2B5EF4-FFF2-40B4-BE49-F238E27FC236}">
                  <a16:creationId xmlns:a16="http://schemas.microsoft.com/office/drawing/2014/main" id="{16F4C4D0-0565-41A1-9799-0FC8E8AD588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38" t="5571" r="32107" b="2998"/>
            <a:stretch/>
          </p:blipFill>
          <p:spPr bwMode="auto">
            <a:xfrm>
              <a:off x="5734702" y="2433841"/>
              <a:ext cx="824134" cy="60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33">
              <a:extLst>
                <a:ext uri="{FF2B5EF4-FFF2-40B4-BE49-F238E27FC236}">
                  <a16:creationId xmlns:a16="http://schemas.microsoft.com/office/drawing/2014/main" id="{DCEEBBD5-D025-4EEE-A12B-EDAF0EC2B46D}"/>
                </a:ext>
              </a:extLst>
            </p:cNvPr>
            <p:cNvPicPr>
              <a:picLocks noChangeAspect="1"/>
            </p:cNvPicPr>
            <p:nvPr/>
          </p:nvPicPr>
          <p:blipFill rotWithShape="1">
            <a:blip r:embed="rId6" cstate="print">
              <a:clrChange>
                <a:clrFrom>
                  <a:srgbClr val="53C2B2"/>
                </a:clrFrom>
                <a:clrTo>
                  <a:srgbClr val="53C2B2">
                    <a:alpha val="0"/>
                  </a:srgbClr>
                </a:clrTo>
              </a:clrChange>
              <a:extLst>
                <a:ext uri="{28A0092B-C50C-407E-A947-70E740481C1C}">
                  <a14:useLocalDpi xmlns:a14="http://schemas.microsoft.com/office/drawing/2010/main" val="0"/>
                </a:ext>
              </a:extLst>
            </a:blip>
            <a:srcRect r="8553"/>
            <a:stretch/>
          </p:blipFill>
          <p:spPr>
            <a:xfrm>
              <a:off x="6794027" y="2413527"/>
              <a:ext cx="824135" cy="650535"/>
            </a:xfrm>
            <a:prstGeom prst="rect">
              <a:avLst/>
            </a:prstGeom>
          </p:spPr>
        </p:pic>
        <p:pic>
          <p:nvPicPr>
            <p:cNvPr id="35" name="图片 34">
              <a:extLst>
                <a:ext uri="{FF2B5EF4-FFF2-40B4-BE49-F238E27FC236}">
                  <a16:creationId xmlns:a16="http://schemas.microsoft.com/office/drawing/2014/main" id="{D89139E6-7719-4EE6-96C8-D3D00DAC5384}"/>
                </a:ext>
              </a:extLst>
            </p:cNvPr>
            <p:cNvPicPr>
              <a:picLocks noChangeAspect="1"/>
            </p:cNvPicPr>
            <p:nvPr/>
          </p:nvPicPr>
          <p:blipFill rotWithShape="1">
            <a:blip r:embed="rId7" cstate="print">
              <a:clrChange>
                <a:clrFrom>
                  <a:srgbClr val="FEFEFE"/>
                </a:clrFrom>
                <a:clrTo>
                  <a:srgbClr val="FEFEFE">
                    <a:alpha val="0"/>
                  </a:srgbClr>
                </a:clrTo>
              </a:clrChange>
              <a:duotone>
                <a:prstClr val="black"/>
                <a:srgbClr val="000000">
                  <a:tint val="45000"/>
                  <a:satMod val="400000"/>
                </a:srgbClr>
              </a:duotone>
              <a:extLst>
                <a:ext uri="{28A0092B-C50C-407E-A947-70E740481C1C}">
                  <a14:useLocalDpi xmlns:a14="http://schemas.microsoft.com/office/drawing/2010/main" val="0"/>
                </a:ext>
              </a:extLst>
            </a:blip>
            <a:srcRect l="-399" t="31800" r="16400" b="15001"/>
            <a:stretch/>
          </p:blipFill>
          <p:spPr>
            <a:xfrm>
              <a:off x="7853352" y="2416616"/>
              <a:ext cx="824135" cy="624485"/>
            </a:xfrm>
            <a:prstGeom prst="rect">
              <a:avLst/>
            </a:prstGeom>
          </p:spPr>
        </p:pic>
        <p:sp>
          <p:nvSpPr>
            <p:cNvPr id="38" name="文本框 37">
              <a:extLst>
                <a:ext uri="{FF2B5EF4-FFF2-40B4-BE49-F238E27FC236}">
                  <a16:creationId xmlns:a16="http://schemas.microsoft.com/office/drawing/2014/main" id="{D2DC6337-5CCA-4214-A795-679E8E6AA5F6}"/>
                </a:ext>
              </a:extLst>
            </p:cNvPr>
            <p:cNvSpPr txBox="1"/>
            <p:nvPr/>
          </p:nvSpPr>
          <p:spPr>
            <a:xfrm>
              <a:off x="7974544" y="2953769"/>
              <a:ext cx="914238" cy="307777"/>
            </a:xfrm>
            <a:prstGeom prst="rect">
              <a:avLst/>
            </a:prstGeom>
            <a:noFill/>
          </p:spPr>
          <p:txBody>
            <a:bodyPr wrap="square" rtlCol="0">
              <a:spAutoFit/>
            </a:bodyPr>
            <a:lstStyle/>
            <a:p>
              <a:pPr algn="ctr" defTabSz="914034" eaLnBrk="1" hangingPunct="1">
                <a:defRPr/>
              </a:pPr>
              <a:endParaRPr lang="zh-CN" altLang="en-US" sz="1399" b="1" kern="0" dirty="0">
                <a:solidFill>
                  <a:srgbClr val="000000"/>
                </a:solidFill>
                <a:latin typeface="微软雅黑" panose="020B0503020204020204" pitchFamily="34" charset="-122"/>
                <a:ea typeface="微软雅黑" panose="020B0503020204020204" pitchFamily="34" charset="-122"/>
                <a:cs typeface="+mn-cs"/>
              </a:endParaRPr>
            </a:p>
          </p:txBody>
        </p:sp>
        <p:grpSp>
          <p:nvGrpSpPr>
            <p:cNvPr id="41" name="组合 40">
              <a:extLst>
                <a:ext uri="{FF2B5EF4-FFF2-40B4-BE49-F238E27FC236}">
                  <a16:creationId xmlns:a16="http://schemas.microsoft.com/office/drawing/2014/main" id="{AAE36E6C-70C9-4034-89EE-70497E2CFEA0}"/>
                </a:ext>
              </a:extLst>
            </p:cNvPr>
            <p:cNvGrpSpPr/>
            <p:nvPr/>
          </p:nvGrpSpPr>
          <p:grpSpPr>
            <a:xfrm>
              <a:off x="8987997" y="2403254"/>
              <a:ext cx="670542" cy="566972"/>
              <a:chOff x="9977386" y="3235138"/>
              <a:chExt cx="535747" cy="566972"/>
            </a:xfrm>
          </p:grpSpPr>
          <p:pic>
            <p:nvPicPr>
              <p:cNvPr id="42" name="图片 41">
                <a:extLst>
                  <a:ext uri="{FF2B5EF4-FFF2-40B4-BE49-F238E27FC236}">
                    <a16:creationId xmlns:a16="http://schemas.microsoft.com/office/drawing/2014/main" id="{46E093D1-F1A3-440E-95A2-752A1D478C5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5385" t="6851" r="7692" b="16345"/>
              <a:stretch/>
            </p:blipFill>
            <p:spPr>
              <a:xfrm>
                <a:off x="9977386" y="3240137"/>
                <a:ext cx="535747" cy="561973"/>
              </a:xfrm>
              <a:prstGeom prst="rect">
                <a:avLst/>
              </a:prstGeom>
            </p:spPr>
          </p:pic>
          <p:grpSp>
            <p:nvGrpSpPr>
              <p:cNvPr id="43" name="组合 771">
                <a:extLst>
                  <a:ext uri="{FF2B5EF4-FFF2-40B4-BE49-F238E27FC236}">
                    <a16:creationId xmlns:a16="http://schemas.microsoft.com/office/drawing/2014/main" id="{2B170CED-742E-45E0-A5CC-1DF62D8B7704}"/>
                  </a:ext>
                </a:extLst>
              </p:cNvPr>
              <p:cNvGrpSpPr>
                <a:grpSpLocks/>
              </p:cNvGrpSpPr>
              <p:nvPr/>
            </p:nvGrpSpPr>
            <p:grpSpPr bwMode="auto">
              <a:xfrm rot="18952766">
                <a:off x="10334051" y="3235138"/>
                <a:ext cx="149419" cy="187324"/>
                <a:chOff x="2136775" y="3687763"/>
                <a:chExt cx="430213" cy="398463"/>
              </a:xfrm>
              <a:solidFill>
                <a:srgbClr val="FFFFFF">
                  <a:lumMod val="50000"/>
                </a:srgbClr>
              </a:solidFill>
            </p:grpSpPr>
            <p:sp>
              <p:nvSpPr>
                <p:cNvPr id="44" name="Freeform 447">
                  <a:extLst>
                    <a:ext uri="{FF2B5EF4-FFF2-40B4-BE49-F238E27FC236}">
                      <a16:creationId xmlns:a16="http://schemas.microsoft.com/office/drawing/2014/main" id="{0A482B97-0A7B-474C-9253-8D8A2D0D46EA}"/>
                    </a:ext>
                  </a:extLst>
                </p:cNvPr>
                <p:cNvSpPr>
                  <a:spLocks/>
                </p:cNvSpPr>
                <p:nvPr/>
              </p:nvSpPr>
              <p:spPr bwMode="auto">
                <a:xfrm>
                  <a:off x="2136775" y="3841750"/>
                  <a:ext cx="93663" cy="93663"/>
                </a:xfrm>
                <a:custGeom>
                  <a:avLst/>
                  <a:gdLst>
                    <a:gd name="T0" fmla="*/ 2147483647 w 225"/>
                    <a:gd name="T1" fmla="*/ 2147483647 h 225"/>
                    <a:gd name="T2" fmla="*/ 2147483647 w 225"/>
                    <a:gd name="T3" fmla="*/ 2147483647 h 225"/>
                    <a:gd name="T4" fmla="*/ 2147483647 w 225"/>
                    <a:gd name="T5" fmla="*/ 2147483647 h 225"/>
                    <a:gd name="T6" fmla="*/ 0 w 225"/>
                    <a:gd name="T7" fmla="*/ 2147483647 h 225"/>
                    <a:gd name="T8" fmla="*/ 2147483647 w 225"/>
                    <a:gd name="T9" fmla="*/ 0 h 225"/>
                    <a:gd name="T10" fmla="*/ 2147483647 w 225"/>
                    <a:gd name="T11" fmla="*/ 2147483647 h 225"/>
                    <a:gd name="T12" fmla="*/ 0 60000 65536"/>
                    <a:gd name="T13" fmla="*/ 0 60000 65536"/>
                    <a:gd name="T14" fmla="*/ 0 60000 65536"/>
                    <a:gd name="T15" fmla="*/ 0 60000 65536"/>
                    <a:gd name="T16" fmla="*/ 0 60000 65536"/>
                    <a:gd name="T17" fmla="*/ 0 60000 65536"/>
                    <a:gd name="T18" fmla="*/ 0 w 225"/>
                    <a:gd name="T19" fmla="*/ 0 h 225"/>
                    <a:gd name="T20" fmla="*/ 225 w 225"/>
                    <a:gd name="T21" fmla="*/ 225 h 225"/>
                  </a:gdLst>
                  <a:ahLst/>
                  <a:cxnLst>
                    <a:cxn ang="T12">
                      <a:pos x="T0" y="T1"/>
                    </a:cxn>
                    <a:cxn ang="T13">
                      <a:pos x="T2" y="T3"/>
                    </a:cxn>
                    <a:cxn ang="T14">
                      <a:pos x="T4" y="T5"/>
                    </a:cxn>
                    <a:cxn ang="T15">
                      <a:pos x="T6" y="T7"/>
                    </a:cxn>
                    <a:cxn ang="T16">
                      <a:pos x="T8" y="T9"/>
                    </a:cxn>
                    <a:cxn ang="T17">
                      <a:pos x="T10" y="T11"/>
                    </a:cxn>
                  </a:cxnLst>
                  <a:rect l="T18" t="T19" r="T20" b="T21"/>
                  <a:pathLst>
                    <a:path w="225" h="225">
                      <a:moveTo>
                        <a:pt x="225" y="112"/>
                      </a:moveTo>
                      <a:lnTo>
                        <a:pt x="225" y="112"/>
                      </a:lnTo>
                      <a:cubicBezTo>
                        <a:pt x="225" y="175"/>
                        <a:pt x="175" y="225"/>
                        <a:pt x="113" y="225"/>
                      </a:cubicBezTo>
                      <a:cubicBezTo>
                        <a:pt x="51" y="225"/>
                        <a:pt x="0" y="175"/>
                        <a:pt x="0" y="112"/>
                      </a:cubicBezTo>
                      <a:cubicBezTo>
                        <a:pt x="0" y="50"/>
                        <a:pt x="51" y="0"/>
                        <a:pt x="113" y="0"/>
                      </a:cubicBezTo>
                      <a:cubicBezTo>
                        <a:pt x="175" y="0"/>
                        <a:pt x="225" y="50"/>
                        <a:pt x="225" y="112"/>
                      </a:cubicBezTo>
                      <a:close/>
                    </a:path>
                  </a:pathLst>
                </a:custGeom>
                <a:grpFill/>
                <a:ln w="0">
                  <a:solidFill>
                    <a:srgbClr val="FFFFFF">
                      <a:lumMod val="65000"/>
                    </a:srgbClr>
                  </a:solidFill>
                  <a:round/>
                  <a:headEnd/>
                  <a:tailEnd/>
                </a:ln>
                <a:extLst/>
              </p:spPr>
              <p:txBody>
                <a:bodyPr/>
                <a:lstStyle/>
                <a:p>
                  <a:pPr defTabSz="914034" eaLnBrk="1" hangingPunct="1">
                    <a:defRPr/>
                  </a:pPr>
                  <a:endParaRPr lang="zh-CN" altLang="en-US" sz="900" kern="0">
                    <a:solidFill>
                      <a:srgbClr val="FFFFFF"/>
                    </a:solidFill>
                    <a:latin typeface="微软雅黑" panose="020B0503020204020204" pitchFamily="34" charset="-122"/>
                    <a:ea typeface="微软雅黑" panose="020B0503020204020204" pitchFamily="34" charset="-122"/>
                  </a:endParaRPr>
                </a:p>
              </p:txBody>
            </p:sp>
            <p:sp>
              <p:nvSpPr>
                <p:cNvPr id="45" name="Freeform 451">
                  <a:extLst>
                    <a:ext uri="{FF2B5EF4-FFF2-40B4-BE49-F238E27FC236}">
                      <a16:creationId xmlns:a16="http://schemas.microsoft.com/office/drawing/2014/main" id="{1209DA4B-9E18-46B7-B6A6-E862D59A9484}"/>
                    </a:ext>
                  </a:extLst>
                </p:cNvPr>
                <p:cNvSpPr>
                  <a:spLocks/>
                </p:cNvSpPr>
                <p:nvPr/>
              </p:nvSpPr>
              <p:spPr bwMode="auto">
                <a:xfrm>
                  <a:off x="2454275" y="3687763"/>
                  <a:ext cx="112713" cy="398463"/>
                </a:xfrm>
                <a:custGeom>
                  <a:avLst/>
                  <a:gdLst>
                    <a:gd name="T0" fmla="*/ 2147483647 w 269"/>
                    <a:gd name="T1" fmla="*/ 2147483647 h 949"/>
                    <a:gd name="T2" fmla="*/ 2147483647 w 269"/>
                    <a:gd name="T3" fmla="*/ 2147483647 h 949"/>
                    <a:gd name="T4" fmla="*/ 2147483647 w 269"/>
                    <a:gd name="T5" fmla="*/ 2147483647 h 949"/>
                    <a:gd name="T6" fmla="*/ 2147483647 w 269"/>
                    <a:gd name="T7" fmla="*/ 2147483647 h 949"/>
                    <a:gd name="T8" fmla="*/ 2147483647 w 269"/>
                    <a:gd name="T9" fmla="*/ 2147483647 h 949"/>
                    <a:gd name="T10" fmla="*/ 2147483647 w 269"/>
                    <a:gd name="T11" fmla="*/ 2147483647 h 949"/>
                    <a:gd name="T12" fmla="*/ 2147483647 w 269"/>
                    <a:gd name="T13" fmla="*/ 2147483647 h 949"/>
                    <a:gd name="T14" fmla="*/ 2147483647 w 269"/>
                    <a:gd name="T15" fmla="*/ 2147483647 h 949"/>
                    <a:gd name="T16" fmla="*/ 2147483647 w 269"/>
                    <a:gd name="T17" fmla="*/ 2147483647 h 949"/>
                    <a:gd name="T18" fmla="*/ 2147483647 w 269"/>
                    <a:gd name="T19" fmla="*/ 2147483647 h 949"/>
                    <a:gd name="T20" fmla="*/ 2147483647 w 269"/>
                    <a:gd name="T21" fmla="*/ 2147483647 h 9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9"/>
                    <a:gd name="T34" fmla="*/ 0 h 949"/>
                    <a:gd name="T35" fmla="*/ 269 w 269"/>
                    <a:gd name="T36" fmla="*/ 949 h 9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9" h="949">
                      <a:moveTo>
                        <a:pt x="38" y="949"/>
                      </a:moveTo>
                      <a:lnTo>
                        <a:pt x="38" y="949"/>
                      </a:lnTo>
                      <a:cubicBezTo>
                        <a:pt x="28" y="949"/>
                        <a:pt x="19" y="945"/>
                        <a:pt x="12" y="938"/>
                      </a:cubicBezTo>
                      <a:cubicBezTo>
                        <a:pt x="0" y="924"/>
                        <a:pt x="2" y="903"/>
                        <a:pt x="16" y="891"/>
                      </a:cubicBezTo>
                      <a:cubicBezTo>
                        <a:pt x="134" y="788"/>
                        <a:pt x="202" y="637"/>
                        <a:pt x="202" y="476"/>
                      </a:cubicBezTo>
                      <a:cubicBezTo>
                        <a:pt x="202" y="315"/>
                        <a:pt x="134" y="164"/>
                        <a:pt x="16" y="62"/>
                      </a:cubicBezTo>
                      <a:cubicBezTo>
                        <a:pt x="2" y="50"/>
                        <a:pt x="0" y="29"/>
                        <a:pt x="12" y="15"/>
                      </a:cubicBezTo>
                      <a:cubicBezTo>
                        <a:pt x="24" y="1"/>
                        <a:pt x="46" y="0"/>
                        <a:pt x="59" y="12"/>
                      </a:cubicBezTo>
                      <a:cubicBezTo>
                        <a:pt x="193" y="127"/>
                        <a:pt x="269" y="296"/>
                        <a:pt x="269" y="476"/>
                      </a:cubicBezTo>
                      <a:cubicBezTo>
                        <a:pt x="269" y="657"/>
                        <a:pt x="193" y="826"/>
                        <a:pt x="59" y="941"/>
                      </a:cubicBezTo>
                      <a:cubicBezTo>
                        <a:pt x="53" y="946"/>
                        <a:pt x="45" y="949"/>
                        <a:pt x="38" y="949"/>
                      </a:cubicBezTo>
                      <a:close/>
                    </a:path>
                  </a:pathLst>
                </a:custGeom>
                <a:grpFill/>
                <a:ln w="0">
                  <a:solidFill>
                    <a:srgbClr val="FFFFFF">
                      <a:lumMod val="65000"/>
                    </a:srgbClr>
                  </a:solidFill>
                  <a:round/>
                  <a:headEnd/>
                  <a:tailEnd/>
                </a:ln>
                <a:extLst/>
              </p:spPr>
              <p:txBody>
                <a:bodyPr/>
                <a:lstStyle/>
                <a:p>
                  <a:pPr defTabSz="914034" eaLnBrk="1" hangingPunct="1">
                    <a:defRPr/>
                  </a:pPr>
                  <a:endParaRPr lang="zh-CN" altLang="en-US" sz="900" kern="0">
                    <a:solidFill>
                      <a:srgbClr val="FFFFFF"/>
                    </a:solidFill>
                    <a:latin typeface="微软雅黑" panose="020B0503020204020204" pitchFamily="34" charset="-122"/>
                    <a:ea typeface="微软雅黑" panose="020B0503020204020204" pitchFamily="34" charset="-122"/>
                  </a:endParaRPr>
                </a:p>
              </p:txBody>
            </p:sp>
            <p:sp>
              <p:nvSpPr>
                <p:cNvPr id="46" name="Freeform 452">
                  <a:extLst>
                    <a:ext uri="{FF2B5EF4-FFF2-40B4-BE49-F238E27FC236}">
                      <a16:creationId xmlns:a16="http://schemas.microsoft.com/office/drawing/2014/main" id="{41C219A2-6A23-4746-A978-6A8EB3DA5DC9}"/>
                    </a:ext>
                  </a:extLst>
                </p:cNvPr>
                <p:cNvSpPr>
                  <a:spLocks/>
                </p:cNvSpPr>
                <p:nvPr/>
              </p:nvSpPr>
              <p:spPr bwMode="auto">
                <a:xfrm>
                  <a:off x="2379663" y="3740150"/>
                  <a:ext cx="88900" cy="295275"/>
                </a:xfrm>
                <a:custGeom>
                  <a:avLst/>
                  <a:gdLst>
                    <a:gd name="T0" fmla="*/ 2147483647 w 213"/>
                    <a:gd name="T1" fmla="*/ 2147483647 h 703"/>
                    <a:gd name="T2" fmla="*/ 2147483647 w 213"/>
                    <a:gd name="T3" fmla="*/ 2147483647 h 703"/>
                    <a:gd name="T4" fmla="*/ 2147483647 w 213"/>
                    <a:gd name="T5" fmla="*/ 2147483647 h 703"/>
                    <a:gd name="T6" fmla="*/ 2147483647 w 213"/>
                    <a:gd name="T7" fmla="*/ 2147483647 h 703"/>
                    <a:gd name="T8" fmla="*/ 2147483647 w 213"/>
                    <a:gd name="T9" fmla="*/ 2147483647 h 703"/>
                    <a:gd name="T10" fmla="*/ 2147483647 w 213"/>
                    <a:gd name="T11" fmla="*/ 2147483647 h 703"/>
                    <a:gd name="T12" fmla="*/ 2147483647 w 213"/>
                    <a:gd name="T13" fmla="*/ 2147483647 h 703"/>
                    <a:gd name="T14" fmla="*/ 2147483647 w 213"/>
                    <a:gd name="T15" fmla="*/ 2147483647 h 703"/>
                    <a:gd name="T16" fmla="*/ 2147483647 w 213"/>
                    <a:gd name="T17" fmla="*/ 2147483647 h 703"/>
                    <a:gd name="T18" fmla="*/ 2147483647 w 213"/>
                    <a:gd name="T19" fmla="*/ 2147483647 h 703"/>
                    <a:gd name="T20" fmla="*/ 2147483647 w 213"/>
                    <a:gd name="T21" fmla="*/ 2147483647 h 7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3"/>
                    <a:gd name="T34" fmla="*/ 0 h 703"/>
                    <a:gd name="T35" fmla="*/ 213 w 213"/>
                    <a:gd name="T36" fmla="*/ 703 h 7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3" h="703">
                      <a:moveTo>
                        <a:pt x="37" y="703"/>
                      </a:moveTo>
                      <a:lnTo>
                        <a:pt x="37" y="703"/>
                      </a:lnTo>
                      <a:cubicBezTo>
                        <a:pt x="28" y="703"/>
                        <a:pt x="18" y="699"/>
                        <a:pt x="12" y="691"/>
                      </a:cubicBezTo>
                      <a:cubicBezTo>
                        <a:pt x="0" y="677"/>
                        <a:pt x="1" y="656"/>
                        <a:pt x="15" y="644"/>
                      </a:cubicBezTo>
                      <a:cubicBezTo>
                        <a:pt x="98" y="572"/>
                        <a:pt x="146" y="466"/>
                        <a:pt x="146" y="353"/>
                      </a:cubicBezTo>
                      <a:cubicBezTo>
                        <a:pt x="146" y="240"/>
                        <a:pt x="98" y="134"/>
                        <a:pt x="15" y="62"/>
                      </a:cubicBezTo>
                      <a:cubicBezTo>
                        <a:pt x="1" y="50"/>
                        <a:pt x="0" y="29"/>
                        <a:pt x="12" y="15"/>
                      </a:cubicBezTo>
                      <a:cubicBezTo>
                        <a:pt x="24" y="2"/>
                        <a:pt x="45" y="0"/>
                        <a:pt x="59" y="12"/>
                      </a:cubicBezTo>
                      <a:cubicBezTo>
                        <a:pt x="157" y="96"/>
                        <a:pt x="213" y="221"/>
                        <a:pt x="213" y="353"/>
                      </a:cubicBezTo>
                      <a:cubicBezTo>
                        <a:pt x="213" y="486"/>
                        <a:pt x="157" y="610"/>
                        <a:pt x="59" y="695"/>
                      </a:cubicBezTo>
                      <a:cubicBezTo>
                        <a:pt x="52" y="700"/>
                        <a:pt x="45" y="703"/>
                        <a:pt x="37" y="703"/>
                      </a:cubicBezTo>
                      <a:close/>
                    </a:path>
                  </a:pathLst>
                </a:custGeom>
                <a:grpFill/>
                <a:ln w="0">
                  <a:solidFill>
                    <a:srgbClr val="FFFFFF">
                      <a:lumMod val="65000"/>
                    </a:srgbClr>
                  </a:solidFill>
                  <a:round/>
                  <a:headEnd/>
                  <a:tailEnd/>
                </a:ln>
                <a:extLst/>
              </p:spPr>
              <p:txBody>
                <a:bodyPr/>
                <a:lstStyle/>
                <a:p>
                  <a:pPr defTabSz="914034" eaLnBrk="1" hangingPunct="1">
                    <a:defRPr/>
                  </a:pPr>
                  <a:endParaRPr lang="zh-CN" altLang="en-US" sz="900" kern="0">
                    <a:solidFill>
                      <a:srgbClr val="FFFFFF"/>
                    </a:solidFill>
                    <a:latin typeface="微软雅黑" panose="020B0503020204020204" pitchFamily="34" charset="-122"/>
                    <a:ea typeface="微软雅黑" panose="020B0503020204020204" pitchFamily="34" charset="-122"/>
                  </a:endParaRPr>
                </a:p>
              </p:txBody>
            </p:sp>
            <p:sp>
              <p:nvSpPr>
                <p:cNvPr id="47" name="Freeform 453">
                  <a:extLst>
                    <a:ext uri="{FF2B5EF4-FFF2-40B4-BE49-F238E27FC236}">
                      <a16:creationId xmlns:a16="http://schemas.microsoft.com/office/drawing/2014/main" id="{7DE041D4-2411-4C1E-A35B-2BB3F839B989}"/>
                    </a:ext>
                  </a:extLst>
                </p:cNvPr>
                <p:cNvSpPr>
                  <a:spLocks/>
                </p:cNvSpPr>
                <p:nvPr/>
              </p:nvSpPr>
              <p:spPr bwMode="auto">
                <a:xfrm>
                  <a:off x="2298700" y="3787775"/>
                  <a:ext cx="74613" cy="198438"/>
                </a:xfrm>
                <a:custGeom>
                  <a:avLst/>
                  <a:gdLst>
                    <a:gd name="T0" fmla="*/ 2147483647 w 177"/>
                    <a:gd name="T1" fmla="*/ 2147483647 h 472"/>
                    <a:gd name="T2" fmla="*/ 2147483647 w 177"/>
                    <a:gd name="T3" fmla="*/ 2147483647 h 472"/>
                    <a:gd name="T4" fmla="*/ 2147483647 w 177"/>
                    <a:gd name="T5" fmla="*/ 2147483647 h 472"/>
                    <a:gd name="T6" fmla="*/ 2147483647 w 177"/>
                    <a:gd name="T7" fmla="*/ 2147483647 h 472"/>
                    <a:gd name="T8" fmla="*/ 2147483647 w 177"/>
                    <a:gd name="T9" fmla="*/ 2147483647 h 472"/>
                    <a:gd name="T10" fmla="*/ 2147483647 w 177"/>
                    <a:gd name="T11" fmla="*/ 2147483647 h 472"/>
                    <a:gd name="T12" fmla="*/ 2147483647 w 177"/>
                    <a:gd name="T13" fmla="*/ 2147483647 h 472"/>
                    <a:gd name="T14" fmla="*/ 2147483647 w 177"/>
                    <a:gd name="T15" fmla="*/ 2147483647 h 472"/>
                    <a:gd name="T16" fmla="*/ 2147483647 w 177"/>
                    <a:gd name="T17" fmla="*/ 2147483647 h 472"/>
                    <a:gd name="T18" fmla="*/ 2147483647 w 177"/>
                    <a:gd name="T19" fmla="*/ 2147483647 h 472"/>
                    <a:gd name="T20" fmla="*/ 2147483647 w 177"/>
                    <a:gd name="T21" fmla="*/ 2147483647 h 4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472"/>
                    <a:gd name="T35" fmla="*/ 177 w 177"/>
                    <a:gd name="T36" fmla="*/ 472 h 4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472">
                      <a:moveTo>
                        <a:pt x="38" y="472"/>
                      </a:moveTo>
                      <a:lnTo>
                        <a:pt x="38" y="472"/>
                      </a:lnTo>
                      <a:cubicBezTo>
                        <a:pt x="27" y="472"/>
                        <a:pt x="17" y="467"/>
                        <a:pt x="10" y="457"/>
                      </a:cubicBezTo>
                      <a:cubicBezTo>
                        <a:pt x="0" y="442"/>
                        <a:pt x="4" y="421"/>
                        <a:pt x="20" y="411"/>
                      </a:cubicBezTo>
                      <a:cubicBezTo>
                        <a:pt x="77" y="373"/>
                        <a:pt x="111" y="309"/>
                        <a:pt x="111" y="238"/>
                      </a:cubicBezTo>
                      <a:cubicBezTo>
                        <a:pt x="111" y="168"/>
                        <a:pt x="77" y="103"/>
                        <a:pt x="20" y="66"/>
                      </a:cubicBezTo>
                      <a:cubicBezTo>
                        <a:pt x="5" y="56"/>
                        <a:pt x="0" y="35"/>
                        <a:pt x="11" y="20"/>
                      </a:cubicBezTo>
                      <a:cubicBezTo>
                        <a:pt x="21" y="4"/>
                        <a:pt x="41" y="0"/>
                        <a:pt x="57" y="10"/>
                      </a:cubicBezTo>
                      <a:cubicBezTo>
                        <a:pt x="132" y="60"/>
                        <a:pt x="177" y="145"/>
                        <a:pt x="177" y="238"/>
                      </a:cubicBezTo>
                      <a:cubicBezTo>
                        <a:pt x="177" y="331"/>
                        <a:pt x="132" y="417"/>
                        <a:pt x="57" y="466"/>
                      </a:cubicBezTo>
                      <a:cubicBezTo>
                        <a:pt x="51" y="470"/>
                        <a:pt x="45" y="472"/>
                        <a:pt x="38" y="472"/>
                      </a:cubicBezTo>
                      <a:close/>
                    </a:path>
                  </a:pathLst>
                </a:custGeom>
                <a:grpFill/>
                <a:ln w="0">
                  <a:solidFill>
                    <a:srgbClr val="FFFFFF">
                      <a:lumMod val="65000"/>
                    </a:srgbClr>
                  </a:solidFill>
                  <a:round/>
                  <a:headEnd/>
                  <a:tailEnd/>
                </a:ln>
                <a:extLst/>
              </p:spPr>
              <p:txBody>
                <a:bodyPr/>
                <a:lstStyle/>
                <a:p>
                  <a:pPr defTabSz="914034" eaLnBrk="1" hangingPunct="1">
                    <a:defRPr/>
                  </a:pPr>
                  <a:endParaRPr lang="zh-CN" altLang="en-US" sz="900" kern="0">
                    <a:solidFill>
                      <a:srgbClr val="FFFFFF"/>
                    </a:solidFill>
                    <a:latin typeface="微软雅黑" panose="020B0503020204020204" pitchFamily="34" charset="-122"/>
                    <a:ea typeface="微软雅黑" panose="020B0503020204020204" pitchFamily="34" charset="-122"/>
                  </a:endParaRPr>
                </a:p>
              </p:txBody>
            </p:sp>
          </p:grpSp>
        </p:grpSp>
        <p:sp>
          <p:nvSpPr>
            <p:cNvPr id="48" name="矩形 47">
              <a:extLst>
                <a:ext uri="{FF2B5EF4-FFF2-40B4-BE49-F238E27FC236}">
                  <a16:creationId xmlns:a16="http://schemas.microsoft.com/office/drawing/2014/main" id="{19002391-03E6-400F-8097-648C59610FE5}"/>
                </a:ext>
              </a:extLst>
            </p:cNvPr>
            <p:cNvSpPr/>
            <p:nvPr/>
          </p:nvSpPr>
          <p:spPr>
            <a:xfrm>
              <a:off x="6431675" y="2790286"/>
              <a:ext cx="426720" cy="461665"/>
            </a:xfrm>
            <a:prstGeom prst="rect">
              <a:avLst/>
            </a:prstGeom>
          </p:spPr>
          <p:txBody>
            <a:bodyPr wrap="none">
              <a:spAutoFit/>
            </a:bodyPr>
            <a:lstStyle/>
            <a:p>
              <a:pPr defTabSz="914034" eaLnBrk="1" hangingPunct="1">
                <a:defRPr/>
              </a:pPr>
              <a:r>
                <a:rPr lang="zh-CN" altLang="en-US" sz="2399" b="1" kern="0" dirty="0">
                  <a:solidFill>
                    <a:srgbClr val="C00000"/>
                  </a:solidFill>
                  <a:latin typeface="微软雅黑" panose="020B0503020204020204" pitchFamily="34" charset="-122"/>
                  <a:ea typeface="微软雅黑" panose="020B0503020204020204" pitchFamily="34" charset="-122"/>
                  <a:cs typeface="+mn-cs"/>
                  <a:sym typeface="Wingdings" panose="05000000000000000000" pitchFamily="2" charset="2"/>
                </a:rPr>
                <a:t></a:t>
              </a:r>
              <a:endParaRPr lang="zh-CN" altLang="en-US" sz="2399" kern="0" dirty="0">
                <a:solidFill>
                  <a:srgbClr val="C00000"/>
                </a:solidFill>
                <a:latin typeface="FrutigerNext LT Regular"/>
                <a:ea typeface="ＭＳ Ｐゴシック" pitchFamily="34" charset="-128"/>
                <a:cs typeface="+mn-cs"/>
              </a:endParaRPr>
            </a:p>
          </p:txBody>
        </p:sp>
        <p:sp>
          <p:nvSpPr>
            <p:cNvPr id="49" name="矩形 48">
              <a:extLst>
                <a:ext uri="{FF2B5EF4-FFF2-40B4-BE49-F238E27FC236}">
                  <a16:creationId xmlns:a16="http://schemas.microsoft.com/office/drawing/2014/main" id="{4F010B9A-2CF9-48AC-A364-027915EA891B}"/>
                </a:ext>
              </a:extLst>
            </p:cNvPr>
            <p:cNvSpPr/>
            <p:nvPr/>
          </p:nvSpPr>
          <p:spPr>
            <a:xfrm>
              <a:off x="7394874" y="2790286"/>
              <a:ext cx="426720" cy="461665"/>
            </a:xfrm>
            <a:prstGeom prst="rect">
              <a:avLst/>
            </a:prstGeom>
          </p:spPr>
          <p:txBody>
            <a:bodyPr wrap="none">
              <a:spAutoFit/>
            </a:bodyPr>
            <a:lstStyle/>
            <a:p>
              <a:pPr defTabSz="914034" eaLnBrk="1" hangingPunct="1">
                <a:defRPr/>
              </a:pPr>
              <a:r>
                <a:rPr lang="zh-CN" altLang="en-US" sz="2399" b="1" kern="0" dirty="0">
                  <a:solidFill>
                    <a:srgbClr val="C00000"/>
                  </a:solidFill>
                  <a:latin typeface="微软雅黑" panose="020B0503020204020204" pitchFamily="34" charset="-122"/>
                  <a:ea typeface="微软雅黑" panose="020B0503020204020204" pitchFamily="34" charset="-122"/>
                  <a:cs typeface="+mn-cs"/>
                  <a:sym typeface="Wingdings" panose="05000000000000000000" pitchFamily="2" charset="2"/>
                </a:rPr>
                <a:t></a:t>
              </a:r>
              <a:endParaRPr lang="zh-CN" altLang="en-US" sz="2399" kern="0" dirty="0">
                <a:solidFill>
                  <a:srgbClr val="C00000"/>
                </a:solidFill>
                <a:latin typeface="FrutigerNext LT Regular"/>
                <a:ea typeface="ＭＳ Ｐゴシック" pitchFamily="34" charset="-128"/>
                <a:cs typeface="+mn-cs"/>
              </a:endParaRPr>
            </a:p>
          </p:txBody>
        </p:sp>
        <p:sp>
          <p:nvSpPr>
            <p:cNvPr id="50" name="矩形 49">
              <a:extLst>
                <a:ext uri="{FF2B5EF4-FFF2-40B4-BE49-F238E27FC236}">
                  <a16:creationId xmlns:a16="http://schemas.microsoft.com/office/drawing/2014/main" id="{FBF3F83A-2868-4322-A113-2420C93D9641}"/>
                </a:ext>
              </a:extLst>
            </p:cNvPr>
            <p:cNvSpPr/>
            <p:nvPr/>
          </p:nvSpPr>
          <p:spPr>
            <a:xfrm>
              <a:off x="8402547" y="2770548"/>
              <a:ext cx="426720" cy="461665"/>
            </a:xfrm>
            <a:prstGeom prst="rect">
              <a:avLst/>
            </a:prstGeom>
          </p:spPr>
          <p:txBody>
            <a:bodyPr wrap="none">
              <a:spAutoFit/>
            </a:bodyPr>
            <a:lstStyle/>
            <a:p>
              <a:pPr defTabSz="914034" eaLnBrk="1" hangingPunct="1">
                <a:defRPr/>
              </a:pPr>
              <a:r>
                <a:rPr lang="zh-CN" altLang="en-US" sz="2399" b="1" kern="0" dirty="0">
                  <a:solidFill>
                    <a:srgbClr val="C00000"/>
                  </a:solidFill>
                  <a:latin typeface="微软雅黑" panose="020B0503020204020204" pitchFamily="34" charset="-122"/>
                  <a:ea typeface="微软雅黑" panose="020B0503020204020204" pitchFamily="34" charset="-122"/>
                  <a:cs typeface="+mn-cs"/>
                  <a:sym typeface="Wingdings" panose="05000000000000000000" pitchFamily="2" charset="2"/>
                </a:rPr>
                <a:t></a:t>
              </a:r>
              <a:endParaRPr lang="zh-CN" altLang="en-US" sz="2399" kern="0" dirty="0">
                <a:solidFill>
                  <a:srgbClr val="C00000"/>
                </a:solidFill>
                <a:latin typeface="FrutigerNext LT Regular"/>
                <a:ea typeface="ＭＳ Ｐゴシック" pitchFamily="34" charset="-128"/>
                <a:cs typeface="+mn-cs"/>
              </a:endParaRPr>
            </a:p>
          </p:txBody>
        </p:sp>
        <p:sp>
          <p:nvSpPr>
            <p:cNvPr id="51" name="圆角矩形 72">
              <a:extLst>
                <a:ext uri="{FF2B5EF4-FFF2-40B4-BE49-F238E27FC236}">
                  <a16:creationId xmlns:a16="http://schemas.microsoft.com/office/drawing/2014/main" id="{3EE8AB8F-6E28-4A4E-997F-068BD6BDFB94}"/>
                </a:ext>
              </a:extLst>
            </p:cNvPr>
            <p:cNvSpPr/>
            <p:nvPr/>
          </p:nvSpPr>
          <p:spPr bwMode="auto">
            <a:xfrm>
              <a:off x="8850189" y="2221886"/>
              <a:ext cx="3023386" cy="1032343"/>
            </a:xfrm>
            <a:prstGeom prst="roundRect">
              <a:avLst>
                <a:gd name="adj" fmla="val 7037"/>
              </a:avLst>
            </a:prstGeom>
            <a:noFill/>
            <a:ln w="9525" cap="flat" cmpd="sng" algn="ctr">
              <a:solidFill>
                <a:srgbClr val="FFFFFF">
                  <a:lumMod val="65000"/>
                </a:srgbClr>
              </a:solidFill>
              <a:prstDash val="dash"/>
              <a:round/>
              <a:headEnd type="none" w="med" len="med"/>
              <a:tailEnd type="none" w="med" len="med"/>
            </a:ln>
            <a:effectLst/>
          </p:spPr>
          <p:txBody>
            <a:bodyPr vert="horz" wrap="square" lIns="79169" tIns="39585" rIns="79169" bIns="39585" numCol="1" rtlCol="0" anchor="t" anchorCtr="0" compatLnSpc="1">
              <a:prstTxWarp prst="textNoShape">
                <a:avLst/>
              </a:prstTxWarp>
              <a:noAutofit/>
            </a:bodyPr>
            <a:lstStyle/>
            <a:p>
              <a:pPr defTabSz="801367" eaLnBrk="1" hangingPunct="1">
                <a:defRPr/>
              </a:pPr>
              <a:endParaRPr lang="zh-CN" altLang="en-US" sz="1399" kern="0">
                <a:solidFill>
                  <a:srgbClr val="FFFFFF"/>
                </a:solidFill>
                <a:latin typeface="FrutigerNext LT Regular"/>
                <a:ea typeface="ＭＳ Ｐゴシック" pitchFamily="34" charset="-128"/>
                <a:cs typeface="+mn-cs"/>
              </a:endParaRPr>
            </a:p>
          </p:txBody>
        </p:sp>
        <p:sp>
          <p:nvSpPr>
            <p:cNvPr id="52" name="矩形 51">
              <a:extLst>
                <a:ext uri="{FF2B5EF4-FFF2-40B4-BE49-F238E27FC236}">
                  <a16:creationId xmlns:a16="http://schemas.microsoft.com/office/drawing/2014/main" id="{FA317186-7097-4DE3-AA44-BB1B586C297E}"/>
                </a:ext>
              </a:extLst>
            </p:cNvPr>
            <p:cNvSpPr/>
            <p:nvPr/>
          </p:nvSpPr>
          <p:spPr>
            <a:xfrm>
              <a:off x="9539099" y="2702784"/>
              <a:ext cx="412292" cy="523220"/>
            </a:xfrm>
            <a:prstGeom prst="rect">
              <a:avLst/>
            </a:prstGeom>
          </p:spPr>
          <p:txBody>
            <a:bodyPr wrap="none">
              <a:spAutoFit/>
            </a:bodyPr>
            <a:lstStyle/>
            <a:p>
              <a:pPr defTabSz="914034" eaLnBrk="1" hangingPunct="1">
                <a:defRPr/>
              </a:pPr>
              <a:r>
                <a:rPr lang="zh-CN" altLang="en-US" sz="2799" b="1" kern="0" dirty="0">
                  <a:solidFill>
                    <a:srgbClr val="0000FF"/>
                  </a:solidFill>
                  <a:latin typeface="微软雅黑" panose="020B0503020204020204" pitchFamily="34" charset="-122"/>
                  <a:ea typeface="微软雅黑" panose="020B0503020204020204" pitchFamily="34" charset="-122"/>
                  <a:cs typeface="+mn-cs"/>
                  <a:sym typeface="Wingdings" panose="05000000000000000000" pitchFamily="2" charset="2"/>
                </a:rPr>
                <a:t></a:t>
              </a:r>
              <a:endParaRPr lang="zh-CN" altLang="en-US" sz="2799" kern="0" dirty="0">
                <a:solidFill>
                  <a:srgbClr val="0000FF"/>
                </a:solidFill>
                <a:latin typeface="FrutigerNext LT Regular"/>
                <a:ea typeface="ＭＳ Ｐゴシック" pitchFamily="34" charset="-128"/>
                <a:cs typeface="+mn-cs"/>
              </a:endParaRPr>
            </a:p>
          </p:txBody>
        </p:sp>
        <p:sp>
          <p:nvSpPr>
            <p:cNvPr id="53" name="矩形 52">
              <a:extLst>
                <a:ext uri="{FF2B5EF4-FFF2-40B4-BE49-F238E27FC236}">
                  <a16:creationId xmlns:a16="http://schemas.microsoft.com/office/drawing/2014/main" id="{B83AA8F7-2999-462D-8F7E-4A7116BC4A3A}"/>
                </a:ext>
              </a:extLst>
            </p:cNvPr>
            <p:cNvSpPr/>
            <p:nvPr/>
          </p:nvSpPr>
          <p:spPr>
            <a:xfrm>
              <a:off x="11497042" y="2632194"/>
              <a:ext cx="445956" cy="584775"/>
            </a:xfrm>
            <a:prstGeom prst="rect">
              <a:avLst/>
            </a:prstGeom>
          </p:spPr>
          <p:txBody>
            <a:bodyPr wrap="none">
              <a:spAutoFit/>
            </a:bodyPr>
            <a:lstStyle/>
            <a:p>
              <a:pPr defTabSz="914034" eaLnBrk="1" hangingPunct="1">
                <a:defRPr/>
              </a:pPr>
              <a:r>
                <a:rPr lang="zh-CN" altLang="en-US" sz="3199" kern="0" dirty="0">
                  <a:solidFill>
                    <a:srgbClr val="0000FF"/>
                  </a:solidFill>
                  <a:latin typeface="微软雅黑" panose="020B0503020204020204" pitchFamily="34" charset="-122"/>
                  <a:ea typeface="微软雅黑" panose="020B0503020204020204" pitchFamily="34" charset="-122"/>
                  <a:cs typeface="+mn-cs"/>
                  <a:sym typeface="Wingdings" panose="05000000000000000000" pitchFamily="2" charset="2"/>
                </a:rPr>
                <a:t></a:t>
              </a:r>
              <a:endParaRPr lang="zh-CN" altLang="en-US" sz="3199" kern="0" dirty="0">
                <a:solidFill>
                  <a:srgbClr val="0000FF"/>
                </a:solidFill>
                <a:latin typeface="FrutigerNext LT Regular"/>
                <a:ea typeface="ＭＳ Ｐゴシック" pitchFamily="34" charset="-128"/>
                <a:cs typeface="+mn-cs"/>
              </a:endParaRPr>
            </a:p>
          </p:txBody>
        </p:sp>
        <p:pic>
          <p:nvPicPr>
            <p:cNvPr id="60" name="图片 59">
              <a:extLst>
                <a:ext uri="{FF2B5EF4-FFF2-40B4-BE49-F238E27FC236}">
                  <a16:creationId xmlns:a16="http://schemas.microsoft.com/office/drawing/2014/main" id="{8AC3DD10-9235-4AF4-8DD0-24B5E5299E1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1444" t="17943" r="27320" b="11934"/>
            <a:stretch/>
          </p:blipFill>
          <p:spPr>
            <a:xfrm>
              <a:off x="10866220" y="2350989"/>
              <a:ext cx="696745" cy="560310"/>
            </a:xfrm>
            <a:prstGeom prst="rect">
              <a:avLst/>
            </a:prstGeom>
          </p:spPr>
        </p:pic>
        <p:grpSp>
          <p:nvGrpSpPr>
            <p:cNvPr id="62" name="组合 61">
              <a:extLst>
                <a:ext uri="{FF2B5EF4-FFF2-40B4-BE49-F238E27FC236}">
                  <a16:creationId xmlns:a16="http://schemas.microsoft.com/office/drawing/2014/main" id="{F436C55E-F8FF-4CCC-862B-F0A8F00509BB}"/>
                </a:ext>
              </a:extLst>
            </p:cNvPr>
            <p:cNvGrpSpPr/>
            <p:nvPr/>
          </p:nvGrpSpPr>
          <p:grpSpPr>
            <a:xfrm>
              <a:off x="9989748" y="2336247"/>
              <a:ext cx="606597" cy="636291"/>
              <a:chOff x="9135023" y="3209671"/>
              <a:chExt cx="606597" cy="636291"/>
            </a:xfrm>
          </p:grpSpPr>
          <p:pic>
            <p:nvPicPr>
              <p:cNvPr id="63" name="图片 62">
                <a:extLst>
                  <a:ext uri="{FF2B5EF4-FFF2-40B4-BE49-F238E27FC236}">
                    <a16:creationId xmlns:a16="http://schemas.microsoft.com/office/drawing/2014/main" id="{73BFC300-AE5F-4AD9-B4E3-D6209F4CF65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35023" y="3209671"/>
                <a:ext cx="606597" cy="636291"/>
              </a:xfrm>
              <a:prstGeom prst="rect">
                <a:avLst/>
              </a:prstGeom>
            </p:spPr>
          </p:pic>
          <p:grpSp>
            <p:nvGrpSpPr>
              <p:cNvPr id="64" name="组合 771">
                <a:extLst>
                  <a:ext uri="{FF2B5EF4-FFF2-40B4-BE49-F238E27FC236}">
                    <a16:creationId xmlns:a16="http://schemas.microsoft.com/office/drawing/2014/main" id="{D57CD21A-E97F-42CA-8394-A171380054FD}"/>
                  </a:ext>
                </a:extLst>
              </p:cNvPr>
              <p:cNvGrpSpPr>
                <a:grpSpLocks/>
              </p:cNvGrpSpPr>
              <p:nvPr/>
            </p:nvGrpSpPr>
            <p:grpSpPr bwMode="auto">
              <a:xfrm rot="18952766">
                <a:off x="9517403" y="3231112"/>
                <a:ext cx="149419" cy="187324"/>
                <a:chOff x="2136775" y="3687763"/>
                <a:chExt cx="430213" cy="398463"/>
              </a:xfrm>
              <a:solidFill>
                <a:srgbClr val="FFFFFF">
                  <a:lumMod val="50000"/>
                </a:srgbClr>
              </a:solidFill>
            </p:grpSpPr>
            <p:sp>
              <p:nvSpPr>
                <p:cNvPr id="65" name="Freeform 447">
                  <a:extLst>
                    <a:ext uri="{FF2B5EF4-FFF2-40B4-BE49-F238E27FC236}">
                      <a16:creationId xmlns:a16="http://schemas.microsoft.com/office/drawing/2014/main" id="{B2B8FBF0-530A-40C6-8AF4-40C053E8D570}"/>
                    </a:ext>
                  </a:extLst>
                </p:cNvPr>
                <p:cNvSpPr>
                  <a:spLocks/>
                </p:cNvSpPr>
                <p:nvPr/>
              </p:nvSpPr>
              <p:spPr bwMode="auto">
                <a:xfrm>
                  <a:off x="2136775" y="3841750"/>
                  <a:ext cx="93663" cy="93663"/>
                </a:xfrm>
                <a:custGeom>
                  <a:avLst/>
                  <a:gdLst>
                    <a:gd name="T0" fmla="*/ 2147483647 w 225"/>
                    <a:gd name="T1" fmla="*/ 2147483647 h 225"/>
                    <a:gd name="T2" fmla="*/ 2147483647 w 225"/>
                    <a:gd name="T3" fmla="*/ 2147483647 h 225"/>
                    <a:gd name="T4" fmla="*/ 2147483647 w 225"/>
                    <a:gd name="T5" fmla="*/ 2147483647 h 225"/>
                    <a:gd name="T6" fmla="*/ 0 w 225"/>
                    <a:gd name="T7" fmla="*/ 2147483647 h 225"/>
                    <a:gd name="T8" fmla="*/ 2147483647 w 225"/>
                    <a:gd name="T9" fmla="*/ 0 h 225"/>
                    <a:gd name="T10" fmla="*/ 2147483647 w 225"/>
                    <a:gd name="T11" fmla="*/ 2147483647 h 225"/>
                    <a:gd name="T12" fmla="*/ 0 60000 65536"/>
                    <a:gd name="T13" fmla="*/ 0 60000 65536"/>
                    <a:gd name="T14" fmla="*/ 0 60000 65536"/>
                    <a:gd name="T15" fmla="*/ 0 60000 65536"/>
                    <a:gd name="T16" fmla="*/ 0 60000 65536"/>
                    <a:gd name="T17" fmla="*/ 0 60000 65536"/>
                    <a:gd name="T18" fmla="*/ 0 w 225"/>
                    <a:gd name="T19" fmla="*/ 0 h 225"/>
                    <a:gd name="T20" fmla="*/ 225 w 225"/>
                    <a:gd name="T21" fmla="*/ 225 h 225"/>
                  </a:gdLst>
                  <a:ahLst/>
                  <a:cxnLst>
                    <a:cxn ang="T12">
                      <a:pos x="T0" y="T1"/>
                    </a:cxn>
                    <a:cxn ang="T13">
                      <a:pos x="T2" y="T3"/>
                    </a:cxn>
                    <a:cxn ang="T14">
                      <a:pos x="T4" y="T5"/>
                    </a:cxn>
                    <a:cxn ang="T15">
                      <a:pos x="T6" y="T7"/>
                    </a:cxn>
                    <a:cxn ang="T16">
                      <a:pos x="T8" y="T9"/>
                    </a:cxn>
                    <a:cxn ang="T17">
                      <a:pos x="T10" y="T11"/>
                    </a:cxn>
                  </a:cxnLst>
                  <a:rect l="T18" t="T19" r="T20" b="T21"/>
                  <a:pathLst>
                    <a:path w="225" h="225">
                      <a:moveTo>
                        <a:pt x="225" y="112"/>
                      </a:moveTo>
                      <a:lnTo>
                        <a:pt x="225" y="112"/>
                      </a:lnTo>
                      <a:cubicBezTo>
                        <a:pt x="225" y="175"/>
                        <a:pt x="175" y="225"/>
                        <a:pt x="113" y="225"/>
                      </a:cubicBezTo>
                      <a:cubicBezTo>
                        <a:pt x="51" y="225"/>
                        <a:pt x="0" y="175"/>
                        <a:pt x="0" y="112"/>
                      </a:cubicBezTo>
                      <a:cubicBezTo>
                        <a:pt x="0" y="50"/>
                        <a:pt x="51" y="0"/>
                        <a:pt x="113" y="0"/>
                      </a:cubicBezTo>
                      <a:cubicBezTo>
                        <a:pt x="175" y="0"/>
                        <a:pt x="225" y="50"/>
                        <a:pt x="225" y="112"/>
                      </a:cubicBezTo>
                      <a:close/>
                    </a:path>
                  </a:pathLst>
                </a:custGeom>
                <a:grpFill/>
                <a:ln w="0">
                  <a:solidFill>
                    <a:srgbClr val="FFFFFF">
                      <a:lumMod val="65000"/>
                    </a:srgbClr>
                  </a:solidFill>
                  <a:round/>
                  <a:headEnd/>
                  <a:tailEnd/>
                </a:ln>
                <a:extLst/>
              </p:spPr>
              <p:txBody>
                <a:bodyPr/>
                <a:lstStyle/>
                <a:p>
                  <a:pPr defTabSz="914034" eaLnBrk="1" hangingPunct="1">
                    <a:defRPr/>
                  </a:pPr>
                  <a:endParaRPr lang="zh-CN" altLang="en-US" sz="900" kern="0">
                    <a:solidFill>
                      <a:srgbClr val="FFFFFF"/>
                    </a:solidFill>
                    <a:latin typeface="微软雅黑" panose="020B0503020204020204" pitchFamily="34" charset="-122"/>
                    <a:ea typeface="微软雅黑" panose="020B0503020204020204" pitchFamily="34" charset="-122"/>
                  </a:endParaRPr>
                </a:p>
              </p:txBody>
            </p:sp>
            <p:sp>
              <p:nvSpPr>
                <p:cNvPr id="66" name="Freeform 451">
                  <a:extLst>
                    <a:ext uri="{FF2B5EF4-FFF2-40B4-BE49-F238E27FC236}">
                      <a16:creationId xmlns:a16="http://schemas.microsoft.com/office/drawing/2014/main" id="{513308C3-DFDA-4B73-965F-FAAD00EAD70E}"/>
                    </a:ext>
                  </a:extLst>
                </p:cNvPr>
                <p:cNvSpPr>
                  <a:spLocks/>
                </p:cNvSpPr>
                <p:nvPr/>
              </p:nvSpPr>
              <p:spPr bwMode="auto">
                <a:xfrm>
                  <a:off x="2454275" y="3687763"/>
                  <a:ext cx="112713" cy="398463"/>
                </a:xfrm>
                <a:custGeom>
                  <a:avLst/>
                  <a:gdLst>
                    <a:gd name="T0" fmla="*/ 2147483647 w 269"/>
                    <a:gd name="T1" fmla="*/ 2147483647 h 949"/>
                    <a:gd name="T2" fmla="*/ 2147483647 w 269"/>
                    <a:gd name="T3" fmla="*/ 2147483647 h 949"/>
                    <a:gd name="T4" fmla="*/ 2147483647 w 269"/>
                    <a:gd name="T5" fmla="*/ 2147483647 h 949"/>
                    <a:gd name="T6" fmla="*/ 2147483647 w 269"/>
                    <a:gd name="T7" fmla="*/ 2147483647 h 949"/>
                    <a:gd name="T8" fmla="*/ 2147483647 w 269"/>
                    <a:gd name="T9" fmla="*/ 2147483647 h 949"/>
                    <a:gd name="T10" fmla="*/ 2147483647 w 269"/>
                    <a:gd name="T11" fmla="*/ 2147483647 h 949"/>
                    <a:gd name="T12" fmla="*/ 2147483647 w 269"/>
                    <a:gd name="T13" fmla="*/ 2147483647 h 949"/>
                    <a:gd name="T14" fmla="*/ 2147483647 w 269"/>
                    <a:gd name="T15" fmla="*/ 2147483647 h 949"/>
                    <a:gd name="T16" fmla="*/ 2147483647 w 269"/>
                    <a:gd name="T17" fmla="*/ 2147483647 h 949"/>
                    <a:gd name="T18" fmla="*/ 2147483647 w 269"/>
                    <a:gd name="T19" fmla="*/ 2147483647 h 949"/>
                    <a:gd name="T20" fmla="*/ 2147483647 w 269"/>
                    <a:gd name="T21" fmla="*/ 2147483647 h 9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9"/>
                    <a:gd name="T34" fmla="*/ 0 h 949"/>
                    <a:gd name="T35" fmla="*/ 269 w 269"/>
                    <a:gd name="T36" fmla="*/ 949 h 9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9" h="949">
                      <a:moveTo>
                        <a:pt x="38" y="949"/>
                      </a:moveTo>
                      <a:lnTo>
                        <a:pt x="38" y="949"/>
                      </a:lnTo>
                      <a:cubicBezTo>
                        <a:pt x="28" y="949"/>
                        <a:pt x="19" y="945"/>
                        <a:pt x="12" y="938"/>
                      </a:cubicBezTo>
                      <a:cubicBezTo>
                        <a:pt x="0" y="924"/>
                        <a:pt x="2" y="903"/>
                        <a:pt x="16" y="891"/>
                      </a:cubicBezTo>
                      <a:cubicBezTo>
                        <a:pt x="134" y="788"/>
                        <a:pt x="202" y="637"/>
                        <a:pt x="202" y="476"/>
                      </a:cubicBezTo>
                      <a:cubicBezTo>
                        <a:pt x="202" y="315"/>
                        <a:pt x="134" y="164"/>
                        <a:pt x="16" y="62"/>
                      </a:cubicBezTo>
                      <a:cubicBezTo>
                        <a:pt x="2" y="50"/>
                        <a:pt x="0" y="29"/>
                        <a:pt x="12" y="15"/>
                      </a:cubicBezTo>
                      <a:cubicBezTo>
                        <a:pt x="24" y="1"/>
                        <a:pt x="46" y="0"/>
                        <a:pt x="59" y="12"/>
                      </a:cubicBezTo>
                      <a:cubicBezTo>
                        <a:pt x="193" y="127"/>
                        <a:pt x="269" y="296"/>
                        <a:pt x="269" y="476"/>
                      </a:cubicBezTo>
                      <a:cubicBezTo>
                        <a:pt x="269" y="657"/>
                        <a:pt x="193" y="826"/>
                        <a:pt x="59" y="941"/>
                      </a:cubicBezTo>
                      <a:cubicBezTo>
                        <a:pt x="53" y="946"/>
                        <a:pt x="45" y="949"/>
                        <a:pt x="38" y="949"/>
                      </a:cubicBezTo>
                      <a:close/>
                    </a:path>
                  </a:pathLst>
                </a:custGeom>
                <a:grpFill/>
                <a:ln w="0">
                  <a:solidFill>
                    <a:srgbClr val="FFFFFF">
                      <a:lumMod val="65000"/>
                    </a:srgbClr>
                  </a:solidFill>
                  <a:round/>
                  <a:headEnd/>
                  <a:tailEnd/>
                </a:ln>
                <a:extLst/>
              </p:spPr>
              <p:txBody>
                <a:bodyPr/>
                <a:lstStyle/>
                <a:p>
                  <a:pPr defTabSz="914034" eaLnBrk="1" hangingPunct="1">
                    <a:defRPr/>
                  </a:pPr>
                  <a:endParaRPr lang="zh-CN" altLang="en-US" sz="900" kern="0">
                    <a:solidFill>
                      <a:srgbClr val="FFFFFF"/>
                    </a:solidFill>
                    <a:latin typeface="微软雅黑" panose="020B0503020204020204" pitchFamily="34" charset="-122"/>
                    <a:ea typeface="微软雅黑" panose="020B0503020204020204" pitchFamily="34" charset="-122"/>
                  </a:endParaRPr>
                </a:p>
              </p:txBody>
            </p:sp>
            <p:sp>
              <p:nvSpPr>
                <p:cNvPr id="67" name="Freeform 452">
                  <a:extLst>
                    <a:ext uri="{FF2B5EF4-FFF2-40B4-BE49-F238E27FC236}">
                      <a16:creationId xmlns:a16="http://schemas.microsoft.com/office/drawing/2014/main" id="{DDB6A85C-E51D-4B57-A99F-1CAE09296D8C}"/>
                    </a:ext>
                  </a:extLst>
                </p:cNvPr>
                <p:cNvSpPr>
                  <a:spLocks/>
                </p:cNvSpPr>
                <p:nvPr/>
              </p:nvSpPr>
              <p:spPr bwMode="auto">
                <a:xfrm>
                  <a:off x="2379663" y="3740150"/>
                  <a:ext cx="88900" cy="295275"/>
                </a:xfrm>
                <a:custGeom>
                  <a:avLst/>
                  <a:gdLst>
                    <a:gd name="T0" fmla="*/ 2147483647 w 213"/>
                    <a:gd name="T1" fmla="*/ 2147483647 h 703"/>
                    <a:gd name="T2" fmla="*/ 2147483647 w 213"/>
                    <a:gd name="T3" fmla="*/ 2147483647 h 703"/>
                    <a:gd name="T4" fmla="*/ 2147483647 w 213"/>
                    <a:gd name="T5" fmla="*/ 2147483647 h 703"/>
                    <a:gd name="T6" fmla="*/ 2147483647 w 213"/>
                    <a:gd name="T7" fmla="*/ 2147483647 h 703"/>
                    <a:gd name="T8" fmla="*/ 2147483647 w 213"/>
                    <a:gd name="T9" fmla="*/ 2147483647 h 703"/>
                    <a:gd name="T10" fmla="*/ 2147483647 w 213"/>
                    <a:gd name="T11" fmla="*/ 2147483647 h 703"/>
                    <a:gd name="T12" fmla="*/ 2147483647 w 213"/>
                    <a:gd name="T13" fmla="*/ 2147483647 h 703"/>
                    <a:gd name="T14" fmla="*/ 2147483647 w 213"/>
                    <a:gd name="T15" fmla="*/ 2147483647 h 703"/>
                    <a:gd name="T16" fmla="*/ 2147483647 w 213"/>
                    <a:gd name="T17" fmla="*/ 2147483647 h 703"/>
                    <a:gd name="T18" fmla="*/ 2147483647 w 213"/>
                    <a:gd name="T19" fmla="*/ 2147483647 h 703"/>
                    <a:gd name="T20" fmla="*/ 2147483647 w 213"/>
                    <a:gd name="T21" fmla="*/ 2147483647 h 7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3"/>
                    <a:gd name="T34" fmla="*/ 0 h 703"/>
                    <a:gd name="T35" fmla="*/ 213 w 213"/>
                    <a:gd name="T36" fmla="*/ 703 h 7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3" h="703">
                      <a:moveTo>
                        <a:pt x="37" y="703"/>
                      </a:moveTo>
                      <a:lnTo>
                        <a:pt x="37" y="703"/>
                      </a:lnTo>
                      <a:cubicBezTo>
                        <a:pt x="28" y="703"/>
                        <a:pt x="18" y="699"/>
                        <a:pt x="12" y="691"/>
                      </a:cubicBezTo>
                      <a:cubicBezTo>
                        <a:pt x="0" y="677"/>
                        <a:pt x="1" y="656"/>
                        <a:pt x="15" y="644"/>
                      </a:cubicBezTo>
                      <a:cubicBezTo>
                        <a:pt x="98" y="572"/>
                        <a:pt x="146" y="466"/>
                        <a:pt x="146" y="353"/>
                      </a:cubicBezTo>
                      <a:cubicBezTo>
                        <a:pt x="146" y="240"/>
                        <a:pt x="98" y="134"/>
                        <a:pt x="15" y="62"/>
                      </a:cubicBezTo>
                      <a:cubicBezTo>
                        <a:pt x="1" y="50"/>
                        <a:pt x="0" y="29"/>
                        <a:pt x="12" y="15"/>
                      </a:cubicBezTo>
                      <a:cubicBezTo>
                        <a:pt x="24" y="2"/>
                        <a:pt x="45" y="0"/>
                        <a:pt x="59" y="12"/>
                      </a:cubicBezTo>
                      <a:cubicBezTo>
                        <a:pt x="157" y="96"/>
                        <a:pt x="213" y="221"/>
                        <a:pt x="213" y="353"/>
                      </a:cubicBezTo>
                      <a:cubicBezTo>
                        <a:pt x="213" y="486"/>
                        <a:pt x="157" y="610"/>
                        <a:pt x="59" y="695"/>
                      </a:cubicBezTo>
                      <a:cubicBezTo>
                        <a:pt x="52" y="700"/>
                        <a:pt x="45" y="703"/>
                        <a:pt x="37" y="703"/>
                      </a:cubicBezTo>
                      <a:close/>
                    </a:path>
                  </a:pathLst>
                </a:custGeom>
                <a:grpFill/>
                <a:ln w="0">
                  <a:solidFill>
                    <a:srgbClr val="FFFFFF">
                      <a:lumMod val="65000"/>
                    </a:srgbClr>
                  </a:solidFill>
                  <a:round/>
                  <a:headEnd/>
                  <a:tailEnd/>
                </a:ln>
                <a:extLst/>
              </p:spPr>
              <p:txBody>
                <a:bodyPr/>
                <a:lstStyle/>
                <a:p>
                  <a:pPr defTabSz="914034" eaLnBrk="1" hangingPunct="1">
                    <a:defRPr/>
                  </a:pPr>
                  <a:endParaRPr lang="zh-CN" altLang="en-US" sz="900" kern="0">
                    <a:solidFill>
                      <a:srgbClr val="FFFFFF"/>
                    </a:solidFill>
                    <a:latin typeface="微软雅黑" panose="020B0503020204020204" pitchFamily="34" charset="-122"/>
                    <a:ea typeface="微软雅黑" panose="020B0503020204020204" pitchFamily="34" charset="-122"/>
                  </a:endParaRPr>
                </a:p>
              </p:txBody>
            </p:sp>
            <p:sp>
              <p:nvSpPr>
                <p:cNvPr id="68" name="Freeform 453">
                  <a:extLst>
                    <a:ext uri="{FF2B5EF4-FFF2-40B4-BE49-F238E27FC236}">
                      <a16:creationId xmlns:a16="http://schemas.microsoft.com/office/drawing/2014/main" id="{5893347A-7754-42E9-ABDE-047C5AEFCE0F}"/>
                    </a:ext>
                  </a:extLst>
                </p:cNvPr>
                <p:cNvSpPr>
                  <a:spLocks/>
                </p:cNvSpPr>
                <p:nvPr/>
              </p:nvSpPr>
              <p:spPr bwMode="auto">
                <a:xfrm>
                  <a:off x="2298700" y="3787775"/>
                  <a:ext cx="74613" cy="198438"/>
                </a:xfrm>
                <a:custGeom>
                  <a:avLst/>
                  <a:gdLst>
                    <a:gd name="T0" fmla="*/ 2147483647 w 177"/>
                    <a:gd name="T1" fmla="*/ 2147483647 h 472"/>
                    <a:gd name="T2" fmla="*/ 2147483647 w 177"/>
                    <a:gd name="T3" fmla="*/ 2147483647 h 472"/>
                    <a:gd name="T4" fmla="*/ 2147483647 w 177"/>
                    <a:gd name="T5" fmla="*/ 2147483647 h 472"/>
                    <a:gd name="T6" fmla="*/ 2147483647 w 177"/>
                    <a:gd name="T7" fmla="*/ 2147483647 h 472"/>
                    <a:gd name="T8" fmla="*/ 2147483647 w 177"/>
                    <a:gd name="T9" fmla="*/ 2147483647 h 472"/>
                    <a:gd name="T10" fmla="*/ 2147483647 w 177"/>
                    <a:gd name="T11" fmla="*/ 2147483647 h 472"/>
                    <a:gd name="T12" fmla="*/ 2147483647 w 177"/>
                    <a:gd name="T13" fmla="*/ 2147483647 h 472"/>
                    <a:gd name="T14" fmla="*/ 2147483647 w 177"/>
                    <a:gd name="T15" fmla="*/ 2147483647 h 472"/>
                    <a:gd name="T16" fmla="*/ 2147483647 w 177"/>
                    <a:gd name="T17" fmla="*/ 2147483647 h 472"/>
                    <a:gd name="T18" fmla="*/ 2147483647 w 177"/>
                    <a:gd name="T19" fmla="*/ 2147483647 h 472"/>
                    <a:gd name="T20" fmla="*/ 2147483647 w 177"/>
                    <a:gd name="T21" fmla="*/ 2147483647 h 4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472"/>
                    <a:gd name="T35" fmla="*/ 177 w 177"/>
                    <a:gd name="T36" fmla="*/ 472 h 4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472">
                      <a:moveTo>
                        <a:pt x="38" y="472"/>
                      </a:moveTo>
                      <a:lnTo>
                        <a:pt x="38" y="472"/>
                      </a:lnTo>
                      <a:cubicBezTo>
                        <a:pt x="27" y="472"/>
                        <a:pt x="17" y="467"/>
                        <a:pt x="10" y="457"/>
                      </a:cubicBezTo>
                      <a:cubicBezTo>
                        <a:pt x="0" y="442"/>
                        <a:pt x="4" y="421"/>
                        <a:pt x="20" y="411"/>
                      </a:cubicBezTo>
                      <a:cubicBezTo>
                        <a:pt x="77" y="373"/>
                        <a:pt x="111" y="309"/>
                        <a:pt x="111" y="238"/>
                      </a:cubicBezTo>
                      <a:cubicBezTo>
                        <a:pt x="111" y="168"/>
                        <a:pt x="77" y="103"/>
                        <a:pt x="20" y="66"/>
                      </a:cubicBezTo>
                      <a:cubicBezTo>
                        <a:pt x="5" y="56"/>
                        <a:pt x="0" y="35"/>
                        <a:pt x="11" y="20"/>
                      </a:cubicBezTo>
                      <a:cubicBezTo>
                        <a:pt x="21" y="4"/>
                        <a:pt x="41" y="0"/>
                        <a:pt x="57" y="10"/>
                      </a:cubicBezTo>
                      <a:cubicBezTo>
                        <a:pt x="132" y="60"/>
                        <a:pt x="177" y="145"/>
                        <a:pt x="177" y="238"/>
                      </a:cubicBezTo>
                      <a:cubicBezTo>
                        <a:pt x="177" y="331"/>
                        <a:pt x="132" y="417"/>
                        <a:pt x="57" y="466"/>
                      </a:cubicBezTo>
                      <a:cubicBezTo>
                        <a:pt x="51" y="470"/>
                        <a:pt x="45" y="472"/>
                        <a:pt x="38" y="472"/>
                      </a:cubicBezTo>
                      <a:close/>
                    </a:path>
                  </a:pathLst>
                </a:custGeom>
                <a:grpFill/>
                <a:ln w="0">
                  <a:solidFill>
                    <a:srgbClr val="FFFFFF">
                      <a:lumMod val="65000"/>
                    </a:srgbClr>
                  </a:solidFill>
                  <a:round/>
                  <a:headEnd/>
                  <a:tailEnd/>
                </a:ln>
                <a:extLst/>
              </p:spPr>
              <p:txBody>
                <a:bodyPr/>
                <a:lstStyle/>
                <a:p>
                  <a:pPr defTabSz="914034" eaLnBrk="1" hangingPunct="1">
                    <a:defRPr/>
                  </a:pPr>
                  <a:endParaRPr lang="zh-CN" altLang="en-US" sz="900" kern="0">
                    <a:solidFill>
                      <a:srgbClr val="FFFFFF"/>
                    </a:solidFill>
                    <a:latin typeface="微软雅黑" panose="020B0503020204020204" pitchFamily="34" charset="-122"/>
                    <a:ea typeface="微软雅黑" panose="020B0503020204020204" pitchFamily="34" charset="-122"/>
                  </a:endParaRPr>
                </a:p>
              </p:txBody>
            </p:sp>
          </p:grpSp>
        </p:grpSp>
        <p:sp>
          <p:nvSpPr>
            <p:cNvPr id="69" name="矩形 68">
              <a:extLst>
                <a:ext uri="{FF2B5EF4-FFF2-40B4-BE49-F238E27FC236}">
                  <a16:creationId xmlns:a16="http://schemas.microsoft.com/office/drawing/2014/main" id="{EE9D81EA-E1C7-47A6-A303-92BCFD392849}"/>
                </a:ext>
              </a:extLst>
            </p:cNvPr>
            <p:cNvSpPr/>
            <p:nvPr/>
          </p:nvSpPr>
          <p:spPr>
            <a:xfrm>
              <a:off x="10450375" y="2691786"/>
              <a:ext cx="108147" cy="523220"/>
            </a:xfrm>
            <a:prstGeom prst="rect">
              <a:avLst/>
            </a:prstGeom>
          </p:spPr>
          <p:txBody>
            <a:bodyPr wrap="square">
              <a:spAutoFit/>
            </a:bodyPr>
            <a:lstStyle/>
            <a:p>
              <a:pPr defTabSz="914034" eaLnBrk="1" hangingPunct="1">
                <a:defRPr/>
              </a:pPr>
              <a:r>
                <a:rPr lang="zh-CN" altLang="en-US" sz="2799" b="1" kern="0" dirty="0">
                  <a:solidFill>
                    <a:srgbClr val="0000FF"/>
                  </a:solidFill>
                  <a:latin typeface="微软雅黑" panose="020B0503020204020204" pitchFamily="34" charset="-122"/>
                  <a:ea typeface="微软雅黑" panose="020B0503020204020204" pitchFamily="34" charset="-122"/>
                  <a:cs typeface="+mn-cs"/>
                  <a:sym typeface="Wingdings" panose="05000000000000000000" pitchFamily="2" charset="2"/>
                </a:rPr>
                <a:t></a:t>
              </a:r>
              <a:endParaRPr lang="zh-CN" altLang="en-US" sz="2799" kern="0" dirty="0">
                <a:solidFill>
                  <a:srgbClr val="0000FF"/>
                </a:solidFill>
                <a:latin typeface="FrutigerNext LT Regular"/>
                <a:ea typeface="ＭＳ Ｐゴシック" pitchFamily="34" charset="-128"/>
                <a:cs typeface="+mn-cs"/>
              </a:endParaRPr>
            </a:p>
          </p:txBody>
        </p:sp>
        <p:sp>
          <p:nvSpPr>
            <p:cNvPr id="75" name="文本框 74">
              <a:extLst>
                <a:ext uri="{FF2B5EF4-FFF2-40B4-BE49-F238E27FC236}">
                  <a16:creationId xmlns:a16="http://schemas.microsoft.com/office/drawing/2014/main" id="{FBE0EA62-03B9-4710-AD04-E83B1A9A2283}"/>
                </a:ext>
              </a:extLst>
            </p:cNvPr>
            <p:cNvSpPr txBox="1"/>
            <p:nvPr/>
          </p:nvSpPr>
          <p:spPr>
            <a:xfrm>
              <a:off x="8749587" y="1628605"/>
              <a:ext cx="3123988" cy="577081"/>
            </a:xfrm>
            <a:prstGeom prst="rect">
              <a:avLst/>
            </a:prstGeom>
            <a:noFill/>
          </p:spPr>
          <p:txBody>
            <a:bodyPr wrap="square" rtlCol="0">
              <a:spAutoFit/>
            </a:bodyPr>
            <a:lstStyle/>
            <a:p>
              <a:pPr defTabSz="914112" eaLnBrk="1" hangingPunct="1">
                <a:defRPr/>
              </a:pPr>
              <a:r>
                <a:rPr lang="en-US" altLang="zh-CN" sz="1050" dirty="0">
                  <a:solidFill>
                    <a:srgbClr val="C00000"/>
                  </a:solidFill>
                  <a:latin typeface="微软雅黑" panose="020B0503020204020204" pitchFamily="34" charset="-122"/>
                  <a:ea typeface="微软雅黑" panose="020B0503020204020204" pitchFamily="34" charset="-122"/>
                  <a:cs typeface="+mn-cs"/>
                </a:rPr>
                <a:t>RFID does not support large area continuous coverage, infeasible to meet industry demand of whole-process automation</a:t>
              </a:r>
            </a:p>
          </p:txBody>
        </p:sp>
      </p:grpSp>
      <p:graphicFrame>
        <p:nvGraphicFramePr>
          <p:cNvPr id="55" name="表格 123">
            <a:extLst>
              <a:ext uri="{FF2B5EF4-FFF2-40B4-BE49-F238E27FC236}">
                <a16:creationId xmlns:a16="http://schemas.microsoft.com/office/drawing/2014/main" id="{E13767D9-3A71-4077-A205-98359E8AF65B}"/>
              </a:ext>
            </a:extLst>
          </p:cNvPr>
          <p:cNvGraphicFramePr>
            <a:graphicFrameLocks noGrp="1"/>
          </p:cNvGraphicFramePr>
          <p:nvPr>
            <p:extLst/>
          </p:nvPr>
        </p:nvGraphicFramePr>
        <p:xfrm>
          <a:off x="5759963" y="3288514"/>
          <a:ext cx="6136474" cy="2959008"/>
        </p:xfrm>
        <a:graphic>
          <a:graphicData uri="http://schemas.openxmlformats.org/drawingml/2006/table">
            <a:tbl>
              <a:tblPr firstRow="1" bandRow="1">
                <a:tableStyleId>{5940675A-B579-460E-94D1-54222C63F5DA}</a:tableStyleId>
              </a:tblPr>
              <a:tblGrid>
                <a:gridCol w="351058">
                  <a:extLst>
                    <a:ext uri="{9D8B030D-6E8A-4147-A177-3AD203B41FA5}">
                      <a16:colId xmlns:a16="http://schemas.microsoft.com/office/drawing/2014/main" val="2007651245"/>
                    </a:ext>
                  </a:extLst>
                </a:gridCol>
                <a:gridCol w="800931">
                  <a:extLst>
                    <a:ext uri="{9D8B030D-6E8A-4147-A177-3AD203B41FA5}">
                      <a16:colId xmlns:a16="http://schemas.microsoft.com/office/drawing/2014/main" val="20001"/>
                    </a:ext>
                  </a:extLst>
                </a:gridCol>
                <a:gridCol w="849704">
                  <a:extLst>
                    <a:ext uri="{9D8B030D-6E8A-4147-A177-3AD203B41FA5}">
                      <a16:colId xmlns:a16="http://schemas.microsoft.com/office/drawing/2014/main" val="1450300125"/>
                    </a:ext>
                  </a:extLst>
                </a:gridCol>
                <a:gridCol w="1272179">
                  <a:extLst>
                    <a:ext uri="{9D8B030D-6E8A-4147-A177-3AD203B41FA5}">
                      <a16:colId xmlns:a16="http://schemas.microsoft.com/office/drawing/2014/main" val="2002953447"/>
                    </a:ext>
                  </a:extLst>
                </a:gridCol>
                <a:gridCol w="877101">
                  <a:extLst>
                    <a:ext uri="{9D8B030D-6E8A-4147-A177-3AD203B41FA5}">
                      <a16:colId xmlns:a16="http://schemas.microsoft.com/office/drawing/2014/main" val="20005"/>
                    </a:ext>
                  </a:extLst>
                </a:gridCol>
                <a:gridCol w="951073">
                  <a:extLst>
                    <a:ext uri="{9D8B030D-6E8A-4147-A177-3AD203B41FA5}">
                      <a16:colId xmlns:a16="http://schemas.microsoft.com/office/drawing/2014/main" val="20006"/>
                    </a:ext>
                  </a:extLst>
                </a:gridCol>
                <a:gridCol w="1034428">
                  <a:extLst>
                    <a:ext uri="{9D8B030D-6E8A-4147-A177-3AD203B41FA5}">
                      <a16:colId xmlns:a16="http://schemas.microsoft.com/office/drawing/2014/main" val="20004"/>
                    </a:ext>
                  </a:extLst>
                </a:gridCol>
              </a:tblGrid>
              <a:tr h="483291">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Customer</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Use</a:t>
                      </a:r>
                      <a:r>
                        <a:rPr lang="en-US" altLang="zh-CN" sz="900" b="1"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case</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Requirement</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Desired technology readiness</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Values</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extLst>
                  <a:ext uri="{0D108BD9-81ED-4DB2-BD59-A6C34878D82A}">
                    <a16:rowId xmlns:a16="http://schemas.microsoft.com/office/drawing/2014/main" val="1721752388"/>
                  </a:ext>
                </a:extLst>
              </a:tr>
              <a:tr h="365617">
                <a:tc rowSpan="3">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Local</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area</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White goods producer</a:t>
                      </a: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Real-time visible production and logistics</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3">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Autonomous</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inventory,</a:t>
                      </a:r>
                    </a:p>
                    <a:p>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99.99% success,</a:t>
                      </a:r>
                    </a:p>
                    <a:p>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1-3m positioning,</a:t>
                      </a:r>
                    </a:p>
                    <a:p>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Extreme low cost tag</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2024</a:t>
                      </a: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rowSpan="2">
                  <a:txBody>
                    <a:bodyPr/>
                    <a:lstStyle/>
                    <a:p>
                      <a:pPr algn="l"/>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Reduce logistics costs</a:t>
                      </a:r>
                    </a:p>
                    <a:p>
                      <a:pPr algn="l"/>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Reduce production line shutdown</a:t>
                      </a: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2888187569"/>
                  </a:ext>
                </a:extLst>
              </a:tr>
              <a:tr h="502724">
                <a:tc vMerge="1">
                  <a:txBody>
                    <a:bodyPr/>
                    <a:lstStyle/>
                    <a:p>
                      <a:endParaRPr lang="zh-CN" altLang="en-US" sz="1800" kern="1200" dirty="0">
                        <a:solidFill>
                          <a:schemeClr val="tx1"/>
                        </a:solidFill>
                        <a:latin typeface="微软雅黑" panose="020B0503020204020204" pitchFamily="34" charset="-122"/>
                        <a:ea typeface="微软雅黑" panose="020B0503020204020204" pitchFamily="34" charset="-122"/>
                        <a:cs typeface="+mn-cs"/>
                      </a:endParaRPr>
                    </a:p>
                  </a:txBody>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B</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altLang="zh-CN" sz="900" dirty="0">
                          <a:latin typeface="Calibri" panose="020F0502020204030204" pitchFamily="34" charset="0"/>
                          <a:cs typeface="Calibri" panose="020F0502020204030204" pitchFamily="34" charset="0"/>
                        </a:rPr>
                        <a:t>Automobile manufacturers</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dirty="0">
                          <a:effectLst/>
                          <a:latin typeface="Calibri" panose="020F0502020204030204" pitchFamily="34" charset="0"/>
                          <a:cs typeface="Calibri" panose="020F0502020204030204" pitchFamily="34" charset="0"/>
                        </a:rPr>
                        <a:t>Warehousing inventory and material container management</a:t>
                      </a: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en-US" altLang="zh-CN" sz="900" b="0" kern="1200" dirty="0">
                        <a:solidFill>
                          <a:schemeClr val="tx1"/>
                        </a:solidFill>
                        <a:latin typeface="+mn-lt"/>
                        <a:ea typeface="微软雅黑" panose="020B0503020204020204" pitchFamily="34" charset="-122"/>
                        <a:cs typeface="+mn-cs"/>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Urgent, as</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early as possible</a:t>
                      </a:r>
                      <a:endPar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vMerge="1">
                  <a:txBody>
                    <a:bodyPr/>
                    <a:lstStyle/>
                    <a:p>
                      <a:endParaRPr lang="zh-CN" altLang="en-US"/>
                    </a:p>
                  </a:txBody>
                  <a:tcPr/>
                </a:tc>
                <a:extLst>
                  <a:ext uri="{0D108BD9-81ED-4DB2-BD59-A6C34878D82A}">
                    <a16:rowId xmlns:a16="http://schemas.microsoft.com/office/drawing/2014/main" val="3663590960"/>
                  </a:ext>
                </a:extLst>
              </a:tr>
              <a:tr h="346185">
                <a:tc vMerge="1">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latin typeface="微软雅黑" panose="020B0503020204020204" pitchFamily="34" charset="-122"/>
                        <a:ea typeface="微软雅黑" panose="020B0503020204020204" pitchFamily="34"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C</a:t>
                      </a:r>
                      <a:endParaRPr lang="zh-CN" altLang="en-US"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E-commercials</a:t>
                      </a:r>
                      <a:endParaRPr lang="zh-CN" altLang="en-US"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Account management</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zh-CN" altLang="en-US" sz="900" b="0" kern="1200" dirty="0">
                        <a:solidFill>
                          <a:schemeClr val="tx1"/>
                        </a:solidFill>
                        <a:latin typeface="+mn-lt"/>
                        <a:ea typeface="微软雅黑" panose="020B0503020204020204" pitchFamily="34" charset="-122"/>
                        <a:cs typeface="+mn-cs"/>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~2024</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lang="en-US" altLang="zh-CN" sz="900" dirty="0">
                          <a:effectLst/>
                          <a:latin typeface="Calibri" panose="020F0502020204030204" pitchFamily="34" charset="0"/>
                          <a:cs typeface="Calibri" panose="020F0502020204030204" pitchFamily="34" charset="0"/>
                        </a:rPr>
                        <a:t>Improve inventory</a:t>
                      </a:r>
                      <a:r>
                        <a:rPr lang="en-US" altLang="zh-CN" sz="900" baseline="0" dirty="0">
                          <a:effectLst/>
                          <a:latin typeface="Calibri" panose="020F0502020204030204" pitchFamily="34" charset="0"/>
                          <a:cs typeface="Calibri" panose="020F0502020204030204" pitchFamily="34" charset="0"/>
                        </a:rPr>
                        <a:t> </a:t>
                      </a:r>
                      <a:r>
                        <a:rPr lang="en-US" altLang="zh-CN" sz="900" dirty="0">
                          <a:effectLst/>
                          <a:latin typeface="Calibri" panose="020F0502020204030204" pitchFamily="34" charset="0"/>
                          <a:cs typeface="Calibri" panose="020F0502020204030204" pitchFamily="34" charset="0"/>
                        </a:rPr>
                        <a:t>efficiency</a:t>
                      </a: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556397692"/>
                  </a:ext>
                </a:extLst>
              </a:tr>
              <a:tr h="502724">
                <a:tc rowSpan="3">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Wide</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area</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A/C</a:t>
                      </a: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/D</a:t>
                      </a: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Logistics and</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distribution</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Real-time property</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t>
                      </a:r>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monitoring</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and quality </a:t>
                      </a:r>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tracing</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3">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Continuous coverage, </a:t>
                      </a:r>
                    </a:p>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battery-less,</a:t>
                      </a:r>
                    </a:p>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No</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manual maintenance,</a:t>
                      </a:r>
                      <a:endPar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99.99% success</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~2024</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l"/>
                      <a:r>
                        <a:rPr lang="en-US" altLang="zh-CN" sz="900" dirty="0">
                          <a:latin typeface="Calibri" panose="020F0502020204030204" pitchFamily="34" charset="0"/>
                          <a:cs typeface="Calibri" panose="020F0502020204030204" pitchFamily="34" charset="0"/>
                        </a:rPr>
                        <a:t>Real-time tracking of vulnerable goods and valuable assets</a:t>
                      </a:r>
                      <a:endParaRPr lang="zh-CN" altLang="en-US"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679323447"/>
                  </a:ext>
                </a:extLst>
              </a:tr>
              <a:tr h="402488">
                <a:tc vMerge="1">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微软雅黑" panose="020B0503020204020204" pitchFamily="34" charset="-122"/>
                        <a:ea typeface="微软雅黑" panose="020B0503020204020204" pitchFamily="34"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zh-CN"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Bureau of city</a:t>
                      </a: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 management</a:t>
                      </a: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City Infrastructure</a:t>
                      </a: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Health</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monitoring</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zh-CN" altLang="en-US" sz="900" b="0" kern="1200" dirty="0">
                        <a:solidFill>
                          <a:schemeClr val="tx1"/>
                        </a:solidFill>
                        <a:latin typeface="+mn-lt"/>
                        <a:ea typeface="微软雅黑" panose="020B0503020204020204" pitchFamily="34" charset="-122"/>
                        <a:cs typeface="+mn-cs"/>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Urgent, as</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early as possible</a:t>
                      </a:r>
                      <a:endPar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rowSpan="2">
                  <a:txBody>
                    <a:bodyPr/>
                    <a:lstStyle/>
                    <a:p>
                      <a:pPr marL="0" algn="l" defTabSz="914400" rtl="0" eaLnBrk="1" latinLnBrk="0" hangingPunct="1"/>
                      <a:r>
                        <a:rPr lang="en-US" altLang="zh-CN" sz="900" kern="1200" dirty="0">
                          <a:solidFill>
                            <a:schemeClr val="tx1"/>
                          </a:solidFill>
                          <a:effectLst/>
                          <a:latin typeface="Calibri" panose="020F0502020204030204" pitchFamily="34" charset="0"/>
                          <a:ea typeface="+mn-ea"/>
                          <a:cs typeface="Calibri" panose="020F0502020204030204" pitchFamily="34" charset="0"/>
                        </a:rPr>
                        <a:t>Battery-less, higher safety</a:t>
                      </a:r>
                    </a:p>
                    <a:p>
                      <a:pPr marL="0" algn="l" defTabSz="914400" rtl="0" eaLnBrk="1" latinLnBrk="0" hangingPunct="1"/>
                      <a:r>
                        <a:rPr lang="en-US" altLang="zh-CN" sz="900" kern="1200" dirty="0">
                          <a:solidFill>
                            <a:schemeClr val="tx1"/>
                          </a:solidFill>
                          <a:effectLst/>
                          <a:latin typeface="Calibri" panose="020F0502020204030204" pitchFamily="34" charset="0"/>
                          <a:ea typeface="+mn-ea"/>
                          <a:cs typeface="Calibri" panose="020F0502020204030204" pitchFamily="34" charset="0"/>
                        </a:rPr>
                        <a:t>Save cost as no manual maintenance</a:t>
                      </a:r>
                      <a:endParaRPr lang="zh-CN" altLang="en-US" sz="900" kern="1200" dirty="0">
                        <a:solidFill>
                          <a:schemeClr val="tx1"/>
                        </a:solidFill>
                        <a:effectLst/>
                        <a:latin typeface="Calibri" panose="020F0502020204030204" pitchFamily="34" charset="0"/>
                        <a:ea typeface="+mn-ea"/>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2015711816"/>
                  </a:ext>
                </a:extLst>
              </a:tr>
              <a:tr h="355016">
                <a:tc vMerge="1">
                  <a:txBody>
                    <a:bodyPr/>
                    <a:lstStyle/>
                    <a:p>
                      <a:pPr marL="0" marR="0" lvl="0" indent="0" algn="l" defTabSz="1187323" rtl="0" eaLnBrk="1" fontAlgn="auto" latinLnBrk="0" hangingPunct="1">
                        <a:lnSpc>
                          <a:spcPct val="100000"/>
                        </a:lnSpc>
                        <a:spcBef>
                          <a:spcPts val="0"/>
                        </a:spcBef>
                        <a:spcAft>
                          <a:spcPts val="0"/>
                        </a:spcAft>
                        <a:buClrTx/>
                        <a:buSzTx/>
                        <a:buFontTx/>
                        <a:buNone/>
                        <a:tabLst/>
                        <a:defRPr/>
                      </a:pP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 E</a:t>
                      </a: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Smart grid</a:t>
                      </a: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latinLnBrk="0" hangingPunct="1"/>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Sensor data collecting</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02" marR="45702"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zh-CN" altLang="en-US" sz="900" b="0" kern="1200" dirty="0">
                        <a:solidFill>
                          <a:schemeClr val="tx1"/>
                        </a:solidFill>
                        <a:latin typeface="+mn-lt"/>
                        <a:ea typeface="微软雅黑" panose="020B0503020204020204" pitchFamily="34" charset="-122"/>
                        <a:cs typeface="+mn-cs"/>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2025</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5986" marR="35986" marT="35986" marB="3598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vMerge="1">
                  <a:txBody>
                    <a:bodyPr/>
                    <a:lstStyle/>
                    <a:p>
                      <a:endParaRPr lang="zh-CN" altLang="en-US"/>
                    </a:p>
                  </a:txBody>
                  <a:tcPr/>
                </a:tc>
                <a:extLst>
                  <a:ext uri="{0D108BD9-81ED-4DB2-BD59-A6C34878D82A}">
                    <a16:rowId xmlns:a16="http://schemas.microsoft.com/office/drawing/2014/main" val="752358433"/>
                  </a:ext>
                </a:extLst>
              </a:tr>
            </a:tbl>
          </a:graphicData>
        </a:graphic>
      </p:graphicFrame>
    </p:spTree>
    <p:extLst>
      <p:ext uri="{BB962C8B-B14F-4D97-AF65-F5344CB8AC3E}">
        <p14:creationId xmlns:p14="http://schemas.microsoft.com/office/powerpoint/2010/main" val="3694899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180842" y="697417"/>
            <a:ext cx="11843217" cy="1345115"/>
          </a:xfrm>
        </p:spPr>
        <p:txBody>
          <a:bodyPr lIns="71972" tIns="0" rIns="71972" bIns="0"/>
          <a:lstStyle/>
          <a:p>
            <a:pPr marL="11108" lvl="1" indent="0" algn="just">
              <a:spcBef>
                <a:spcPts val="600"/>
              </a:spcBef>
              <a:buClr>
                <a:srgbClr val="000000"/>
              </a:buClr>
              <a:buSzPct val="70000"/>
              <a:buNone/>
            </a:pPr>
            <a:r>
              <a:rPr lang="en-US" altLang="zh-CN" sz="1599" b="1" dirty="0">
                <a:latin typeface="+mn-lt"/>
              </a:rPr>
              <a:t>Missing the opportunity in the fast-growing market would lead to high barriers to entry for 3GPP in the future</a:t>
            </a:r>
          </a:p>
          <a:p>
            <a:pPr marL="444322" lvl="1" indent="-355458" algn="just">
              <a:spcBef>
                <a:spcPts val="600"/>
              </a:spcBef>
              <a:buClr>
                <a:srgbClr val="000000"/>
              </a:buClr>
              <a:buSzPct val="70000"/>
              <a:buFont typeface="Wingdings" panose="05000000000000000000" pitchFamily="2" charset="2"/>
              <a:buChar char="l"/>
            </a:pPr>
            <a:r>
              <a:rPr lang="en-US" altLang="zh-CN" sz="1399" dirty="0">
                <a:latin typeface="+mn-lt"/>
              </a:rPr>
              <a:t>Industries are also looking for other non-3GPP based solutions for long-life maintenance-free device, such as WiFi, Bluetooth, and LoRa</a:t>
            </a:r>
          </a:p>
          <a:p>
            <a:pPr marL="896579" lvl="1" indent="-357045" algn="just" defTabSz="914112" fontAlgn="base">
              <a:spcBef>
                <a:spcPts val="300"/>
              </a:spcBef>
              <a:buClr>
                <a:srgbClr val="000000"/>
              </a:buClr>
              <a:buSzPct val="60000"/>
              <a:buFont typeface="Wingdings" pitchFamily="2" charset="2"/>
              <a:buChar char="q"/>
              <a:defRPr/>
            </a:pPr>
            <a:r>
              <a:rPr lang="en-US" altLang="zh-CN" sz="1399" b="1" i="1" kern="0" dirty="0">
                <a:latin typeface="+mn-lt"/>
                <a:ea typeface="微软雅黑" panose="020B0503020204020204" pitchFamily="34" charset="-122"/>
                <a:cs typeface="Times New Roman" panose="02020603050405020304" pitchFamily="18" charset="0"/>
              </a:rPr>
              <a:t>AMbient Power (AMP) </a:t>
            </a:r>
            <a:r>
              <a:rPr lang="en-US" altLang="zh-CN" sz="1399" i="1" kern="0" dirty="0">
                <a:latin typeface="+mn-lt"/>
                <a:ea typeface="微软雅黑" panose="020B0503020204020204" pitchFamily="34" charset="-122"/>
                <a:cs typeface="Times New Roman" panose="02020603050405020304" pitchFamily="18" charset="0"/>
              </a:rPr>
              <a:t>is “a new TIG/SG within the IEEE 802.11 working group that will address the problem of support of Ambient Power communication in 802.11 network” [1]</a:t>
            </a:r>
          </a:p>
        </p:txBody>
      </p:sp>
      <p:sp>
        <p:nvSpPr>
          <p:cNvPr id="6" name="标题 1">
            <a:extLst>
              <a:ext uri="{FF2B5EF4-FFF2-40B4-BE49-F238E27FC236}">
                <a16:creationId xmlns:a16="http://schemas.microsoft.com/office/drawing/2014/main" id="{C17B005D-8367-4915-B85E-B3918D0022F2}"/>
              </a:ext>
            </a:extLst>
          </p:cNvPr>
          <p:cNvSpPr txBox="1">
            <a:spLocks/>
          </p:cNvSpPr>
          <p:nvPr/>
        </p:nvSpPr>
        <p:spPr>
          <a:xfrm>
            <a:off x="180634" y="70850"/>
            <a:ext cx="11695431" cy="535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anchor="ctr" anchorCtr="0" compatLnSpc="1">
            <a:prstTxWarp prst="textNoShape">
              <a:avLst/>
            </a:prstTxWarp>
          </a:bodyPr>
          <a:lstStyle>
            <a:defPPr>
              <a:defRPr lang="zh-CN"/>
            </a:defPPr>
            <a:lvl1pPr fontAlgn="base">
              <a:spcBef>
                <a:spcPct val="0"/>
              </a:spcBef>
              <a:spcAft>
                <a:spcPct val="0"/>
              </a:spcAft>
              <a:defRPr sz="2600" b="1">
                <a:solidFill>
                  <a:srgbClr val="C00000"/>
                </a:solidFill>
                <a:latin typeface="Arial" panose="020B0604020202020204" pitchFamily="34" charset="0"/>
                <a:ea typeface="微软雅黑"/>
                <a:cs typeface="Arial" panose="020B060402020202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pPr defTabSz="914034" eaLnBrk="1" hangingPunct="1"/>
            <a:r>
              <a:rPr lang="en-US" altLang="zh-CN" sz="2799" b="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Competitors will not wait!</a:t>
            </a:r>
            <a:endParaRPr lang="zh-CN" altLang="en-US" sz="2799" b="0" dirty="0">
              <a:solidFill>
                <a:srgbClr val="1D1D1A"/>
              </a:solidFill>
              <a:latin typeface="Calibri" panose="020F0502020204030204" pitchFamily="34" charset="0"/>
              <a:ea typeface="Microsoft YaHei" panose="020B0503020204020204" pitchFamily="34" charset="-122"/>
              <a:cs typeface="Calibri" panose="020F0502020204030204" pitchFamily="34" charset="0"/>
            </a:endParaRPr>
          </a:p>
        </p:txBody>
      </p:sp>
      <p:grpSp>
        <p:nvGrpSpPr>
          <p:cNvPr id="4" name="组合 3">
            <a:extLst>
              <a:ext uri="{FF2B5EF4-FFF2-40B4-BE49-F238E27FC236}">
                <a16:creationId xmlns:a16="http://schemas.microsoft.com/office/drawing/2014/main" id="{BDEE8D24-FE47-4DCC-B7B0-41CBDC8CDB3D}"/>
              </a:ext>
            </a:extLst>
          </p:cNvPr>
          <p:cNvGrpSpPr/>
          <p:nvPr/>
        </p:nvGrpSpPr>
        <p:grpSpPr>
          <a:xfrm>
            <a:off x="7553846" y="1720221"/>
            <a:ext cx="4424524" cy="1979227"/>
            <a:chOff x="7452291" y="1893731"/>
            <a:chExt cx="4426252" cy="1980000"/>
          </a:xfrm>
        </p:grpSpPr>
        <p:pic>
          <p:nvPicPr>
            <p:cNvPr id="1026" name="Picture 2" descr="https://www.nanothingsinc.com/assets/image/nano/album/4.jpeg">
              <a:extLst>
                <a:ext uri="{FF2B5EF4-FFF2-40B4-BE49-F238E27FC236}">
                  <a16:creationId xmlns:a16="http://schemas.microsoft.com/office/drawing/2014/main" id="{C1BDCEDD-AFEB-40EA-8D57-30BD64C64CC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710" t="40381" r="19555" b="14793"/>
            <a:stretch/>
          </p:blipFill>
          <p:spPr bwMode="auto">
            <a:xfrm>
              <a:off x="7452291" y="1893731"/>
              <a:ext cx="1912694" cy="198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nanothingsinc.com/assets/image/nano/album/3.jpeg">
              <a:extLst>
                <a:ext uri="{FF2B5EF4-FFF2-40B4-BE49-F238E27FC236}">
                  <a16:creationId xmlns:a16="http://schemas.microsoft.com/office/drawing/2014/main" id="{B46250EB-D84B-4135-B7EA-D199E7941C9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727" r="8027" b="474"/>
            <a:stretch/>
          </p:blipFill>
          <p:spPr bwMode="auto">
            <a:xfrm>
              <a:off x="9364925" y="1893731"/>
              <a:ext cx="2513618" cy="19800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内容占位符 2">
            <a:extLst>
              <a:ext uri="{FF2B5EF4-FFF2-40B4-BE49-F238E27FC236}">
                <a16:creationId xmlns:a16="http://schemas.microsoft.com/office/drawing/2014/main" id="{3DDBAA6E-B396-44B0-A4DF-0DB181E1EEE9}"/>
              </a:ext>
            </a:extLst>
          </p:cNvPr>
          <p:cNvSpPr txBox="1">
            <a:spLocks/>
          </p:cNvSpPr>
          <p:nvPr/>
        </p:nvSpPr>
        <p:spPr>
          <a:xfrm>
            <a:off x="180841" y="1946774"/>
            <a:ext cx="7294657" cy="1893535"/>
          </a:xfrm>
          <a:prstGeom prst="rect">
            <a:avLst/>
          </a:prstGeom>
        </p:spPr>
        <p:txBody>
          <a:bodyPr lIns="71972" tIns="0" rIns="71972"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3pPr>
            <a:lvl4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4pPr>
            <a:lvl5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53623" lvl="2" indent="-269767" algn="just" defTabSz="914112" fontAlgn="base">
              <a:spcBef>
                <a:spcPts val="300"/>
              </a:spcBef>
              <a:buClr>
                <a:srgbClr val="000000"/>
              </a:buClr>
              <a:buSzPct val="60000"/>
              <a:buFont typeface="Arial" panose="020B0604020202020204" pitchFamily="34" charset="0"/>
              <a:buChar char="‒"/>
              <a:tabLst>
                <a:tab pos="1207122" algn="ctr"/>
              </a:tabLst>
              <a:defRPr/>
            </a:pPr>
            <a:r>
              <a:rPr lang="en-US" altLang="zh-CN" sz="1399" kern="0" dirty="0">
                <a:solidFill>
                  <a:srgbClr val="1D1D1A"/>
                </a:solidFill>
                <a:latin typeface="Arial" panose="020B0604020202020204"/>
                <a:ea typeface="微软雅黑" panose="020B0503020204020204" pitchFamily="34" charset="-122"/>
                <a:cs typeface="Times New Roman" panose="02020603050405020304" pitchFamily="18" charset="0"/>
              </a:rPr>
              <a:t>AMP TIG has been started and completed in July 2022 and Mar 2023, respectively</a:t>
            </a:r>
          </a:p>
          <a:p>
            <a:pPr marL="1253623" lvl="2" indent="-269767" algn="just" defTabSz="914112" fontAlgn="base">
              <a:spcBef>
                <a:spcPts val="300"/>
              </a:spcBef>
              <a:buClr>
                <a:srgbClr val="000000"/>
              </a:buClr>
              <a:buSzPct val="60000"/>
              <a:buFont typeface="Arial" panose="020B0604020202020204" pitchFamily="34" charset="0"/>
              <a:buChar char="‒"/>
              <a:tabLst>
                <a:tab pos="1207122" algn="ctr"/>
              </a:tabLst>
              <a:defRPr/>
            </a:pPr>
            <a:r>
              <a:rPr lang="en-US" altLang="zh-CN" sz="1399" kern="0" dirty="0">
                <a:solidFill>
                  <a:srgbClr val="1D1D1A"/>
                </a:solidFill>
                <a:latin typeface="Arial" panose="020B0604020202020204"/>
                <a:ea typeface="微软雅黑" panose="020B0503020204020204" pitchFamily="34" charset="-122"/>
                <a:cs typeface="Times New Roman" panose="02020603050405020304" pitchFamily="18" charset="0"/>
              </a:rPr>
              <a:t>AMP SG was approved in Mar 2023, with first meeting to be in May 2023</a:t>
            </a:r>
          </a:p>
          <a:p>
            <a:pPr marL="896579" lvl="1" indent="-357045" algn="just" defTabSz="914112" fontAlgn="base">
              <a:spcBef>
                <a:spcPts val="300"/>
              </a:spcBef>
              <a:buClr>
                <a:srgbClr val="000000"/>
              </a:buClr>
              <a:buSzPct val="60000"/>
              <a:buFont typeface="Wingdings" pitchFamily="2" charset="2"/>
              <a:buChar char="q"/>
              <a:tabLst>
                <a:tab pos="1207122" algn="ctr"/>
              </a:tabLst>
              <a:defRPr/>
            </a:pPr>
            <a:r>
              <a:rPr lang="en-US" altLang="zh-CN" sz="1399" kern="0" dirty="0">
                <a:solidFill>
                  <a:srgbClr val="1D1D1A"/>
                </a:solidFill>
                <a:latin typeface="Arial" panose="020B0604020202020204"/>
                <a:ea typeface="微软雅黑" panose="020B0503020204020204" pitchFamily="34" charset="-122"/>
                <a:cs typeface="Times New Roman" panose="02020603050405020304" pitchFamily="18" charset="0"/>
              </a:rPr>
              <a:t>Many start-ups put efforts in </a:t>
            </a:r>
            <a:r>
              <a:rPr lang="en-US" altLang="zh-CN" sz="1399" b="1" kern="0" dirty="0">
                <a:solidFill>
                  <a:srgbClr val="1D1D1A"/>
                </a:solidFill>
                <a:latin typeface="Arial" panose="020B0604020202020204"/>
                <a:ea typeface="微软雅黑" panose="020B0503020204020204" pitchFamily="34" charset="-122"/>
                <a:cs typeface="Times New Roman" panose="02020603050405020304" pitchFamily="18" charset="0"/>
              </a:rPr>
              <a:t>Bluetooth Low Energy</a:t>
            </a:r>
            <a:r>
              <a:rPr lang="en-US" altLang="zh-CN" sz="1399" kern="0" dirty="0">
                <a:solidFill>
                  <a:srgbClr val="1D1D1A"/>
                </a:solidFill>
                <a:latin typeface="Arial" panose="020B0604020202020204"/>
                <a:ea typeface="微软雅黑" panose="020B0503020204020204" pitchFamily="34" charset="-122"/>
                <a:cs typeface="Times New Roman" panose="02020603050405020304" pitchFamily="18" charset="0"/>
              </a:rPr>
              <a:t> based batteryless device</a:t>
            </a:r>
          </a:p>
          <a:p>
            <a:pPr marL="896579" lvl="1" indent="-357045" algn="just" defTabSz="914112" fontAlgn="base">
              <a:spcBef>
                <a:spcPts val="300"/>
              </a:spcBef>
              <a:buClr>
                <a:srgbClr val="000000"/>
              </a:buClr>
              <a:buSzPct val="60000"/>
              <a:buFont typeface="Wingdings" pitchFamily="2" charset="2"/>
              <a:buChar char="q"/>
              <a:tabLst>
                <a:tab pos="1207122" algn="ctr"/>
              </a:tabLst>
              <a:defRPr/>
            </a:pPr>
            <a:r>
              <a:rPr lang="en-US" altLang="zh-CN" sz="1399" b="1" kern="0" dirty="0">
                <a:solidFill>
                  <a:srgbClr val="1D1D1A"/>
                </a:solidFill>
                <a:latin typeface="Arial" panose="020B0604020202020204"/>
                <a:ea typeface="微软雅黑" panose="020B0503020204020204" pitchFamily="34" charset="-122"/>
                <a:cs typeface="Times New Roman" panose="02020603050405020304" pitchFamily="18" charset="0"/>
              </a:rPr>
              <a:t>LoRa </a:t>
            </a:r>
            <a:r>
              <a:rPr lang="en-US" altLang="zh-CN" sz="1399" b="1" kern="0" dirty="0" err="1">
                <a:solidFill>
                  <a:srgbClr val="1D1D1A"/>
                </a:solidFill>
                <a:latin typeface="Arial" panose="020B0604020202020204"/>
                <a:ea typeface="微软雅黑" panose="020B0503020204020204" pitchFamily="34" charset="-122"/>
                <a:cs typeface="Times New Roman" panose="02020603050405020304" pitchFamily="18" charset="0"/>
              </a:rPr>
              <a:t>nano</a:t>
            </a:r>
            <a:r>
              <a:rPr lang="en-US" altLang="zh-CN" sz="1399" b="1" kern="0" dirty="0">
                <a:solidFill>
                  <a:srgbClr val="1D1D1A"/>
                </a:solidFill>
                <a:latin typeface="Arial" panose="020B0604020202020204"/>
                <a:ea typeface="微软雅黑" panose="020B0503020204020204" pitchFamily="34" charset="-122"/>
                <a:cs typeface="Times New Roman" panose="02020603050405020304" pitchFamily="18" charset="0"/>
              </a:rPr>
              <a:t>-tag </a:t>
            </a:r>
            <a:r>
              <a:rPr lang="en-US" altLang="zh-CN" sz="1399" kern="0" dirty="0">
                <a:solidFill>
                  <a:srgbClr val="1D1D1A"/>
                </a:solidFill>
                <a:latin typeface="Arial" panose="020B0604020202020204"/>
                <a:ea typeface="微软雅黑" panose="020B0503020204020204" pitchFamily="34" charset="-122"/>
                <a:cs typeface="Times New Roman" panose="02020603050405020304" pitchFamily="18" charset="0"/>
              </a:rPr>
              <a:t>is </a:t>
            </a:r>
            <a:r>
              <a:rPr lang="en-US" altLang="zh-CN" sz="1399" i="1" kern="0" dirty="0">
                <a:solidFill>
                  <a:srgbClr val="1D1D1A"/>
                </a:solidFill>
                <a:latin typeface="Arial" panose="020B0604020202020204"/>
                <a:ea typeface="微软雅黑" panose="020B0503020204020204" pitchFamily="34" charset="-122"/>
                <a:cs typeface="Times New Roman" panose="02020603050405020304" pitchFamily="18" charset="0"/>
              </a:rPr>
              <a:t>“a disposable, ultrathin and low-cost tag that can be integrated into disposable systems or attached to assets to communicate a specific trigger of an event” [2]</a:t>
            </a:r>
          </a:p>
        </p:txBody>
      </p:sp>
      <p:sp>
        <p:nvSpPr>
          <p:cNvPr id="9" name="内容占位符 2">
            <a:extLst>
              <a:ext uri="{FF2B5EF4-FFF2-40B4-BE49-F238E27FC236}">
                <a16:creationId xmlns:a16="http://schemas.microsoft.com/office/drawing/2014/main" id="{363616DA-4CF8-49BB-923D-20E3933E0342}"/>
              </a:ext>
            </a:extLst>
          </p:cNvPr>
          <p:cNvSpPr txBox="1">
            <a:spLocks/>
          </p:cNvSpPr>
          <p:nvPr/>
        </p:nvSpPr>
        <p:spPr>
          <a:xfrm>
            <a:off x="180842" y="3900918"/>
            <a:ext cx="11843217" cy="2124398"/>
          </a:xfrm>
          <a:prstGeom prst="rect">
            <a:avLst/>
          </a:prstGeom>
        </p:spPr>
        <p:txBody>
          <a:bodyPr lIns="71972" tIns="0" rIns="71972"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3pPr>
            <a:lvl4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4pPr>
            <a:lvl5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4322" lvl="1" indent="-355458" algn="just" defTabSz="1186848">
              <a:spcBef>
                <a:spcPts val="600"/>
              </a:spcBef>
              <a:buClr>
                <a:srgbClr val="000000"/>
              </a:buClr>
              <a:buSzPct val="70000"/>
              <a:buFont typeface="Wingdings" panose="05000000000000000000" pitchFamily="2" charset="2"/>
              <a:buChar char="l"/>
              <a:tabLst>
                <a:tab pos="1207122" algn="ctr"/>
              </a:tabLst>
            </a:pPr>
            <a:r>
              <a:rPr lang="en-US" altLang="zh-CN" sz="1399" dirty="0">
                <a:solidFill>
                  <a:srgbClr val="1D1D1A"/>
                </a:solidFill>
                <a:latin typeface="Arial" panose="020B0604020202020204"/>
              </a:rPr>
              <a:t>Once the huge amount of connections been captured, it is uncertain 3GPP technologies can regain the market share</a:t>
            </a:r>
          </a:p>
          <a:p>
            <a:pPr marL="11108" lvl="1" indent="0" algn="just" defTabSz="1186848">
              <a:spcBef>
                <a:spcPts val="600"/>
              </a:spcBef>
              <a:buClr>
                <a:srgbClr val="000000"/>
              </a:buClr>
              <a:buSzPct val="70000"/>
              <a:buNone/>
              <a:tabLst>
                <a:tab pos="1207122" algn="ctr"/>
              </a:tabLst>
            </a:pPr>
            <a:r>
              <a:rPr lang="en-US" altLang="zh-CN" b="1" dirty="0">
                <a:solidFill>
                  <a:srgbClr val="1D1D1A"/>
                </a:solidFill>
                <a:latin typeface="Arial" panose="020B0604020202020204"/>
              </a:rPr>
              <a:t>Opportunity exists for a new 3GPP IoT segment below NB-IoT,</a:t>
            </a:r>
            <a:r>
              <a:rPr lang="zh-CN" altLang="en-US" b="1" dirty="0">
                <a:solidFill>
                  <a:srgbClr val="1D1D1A"/>
                </a:solidFill>
                <a:latin typeface="Arial" panose="020B0604020202020204"/>
              </a:rPr>
              <a:t> </a:t>
            </a:r>
            <a:r>
              <a:rPr lang="en-US" altLang="zh-CN" b="1" dirty="0">
                <a:solidFill>
                  <a:srgbClr val="1D1D1A"/>
                </a:solidFill>
                <a:latin typeface="Arial" panose="020B0604020202020204"/>
              </a:rPr>
              <a:t>supporting long-life batteryless devices</a:t>
            </a:r>
          </a:p>
          <a:p>
            <a:pPr marL="444322" lvl="1" indent="-355458" algn="just" defTabSz="1186848">
              <a:spcBef>
                <a:spcPts val="600"/>
              </a:spcBef>
              <a:buClr>
                <a:srgbClr val="000000"/>
              </a:buClr>
              <a:buSzPct val="70000"/>
              <a:buFont typeface="Wingdings" panose="05000000000000000000" pitchFamily="2" charset="2"/>
              <a:buChar char="l"/>
              <a:tabLst>
                <a:tab pos="1207122" algn="ctr"/>
              </a:tabLst>
            </a:pPr>
            <a:r>
              <a:rPr lang="en-US" altLang="zh-CN" sz="1399" dirty="0">
                <a:solidFill>
                  <a:srgbClr val="1D1D1A"/>
                </a:solidFill>
                <a:latin typeface="Arial" panose="020B0604020202020204"/>
              </a:rPr>
              <a:t>Currently, RFID is only suitable for personal area or gate-type coverage due to limited communication range</a:t>
            </a:r>
          </a:p>
          <a:p>
            <a:pPr marL="896579" lvl="1" indent="-357045" algn="just" defTabSz="914112" fontAlgn="base">
              <a:spcBef>
                <a:spcPts val="300"/>
              </a:spcBef>
              <a:buClr>
                <a:srgbClr val="000000"/>
              </a:buClr>
              <a:buSzPct val="60000"/>
              <a:buFont typeface="Wingdings" pitchFamily="2" charset="2"/>
              <a:buChar char="q"/>
              <a:tabLst>
                <a:tab pos="1207122" algn="ctr"/>
              </a:tabLst>
              <a:defRPr/>
            </a:pPr>
            <a:r>
              <a:rPr lang="en-US" altLang="zh-CN" sz="1399" kern="0" dirty="0">
                <a:solidFill>
                  <a:srgbClr val="1D1D1A"/>
                </a:solidFill>
                <a:latin typeface="Arial" panose="020B0604020202020204"/>
                <a:ea typeface="微软雅黑" panose="020B0503020204020204" pitchFamily="34" charset="-122"/>
                <a:cs typeface="Times New Roman" panose="02020603050405020304" pitchFamily="18" charset="0"/>
              </a:rPr>
              <a:t>E.g. RFID is not attractive to </a:t>
            </a:r>
            <a:r>
              <a:rPr lang="en-US" altLang="zh-CN" sz="1399" i="1" kern="0" dirty="0">
                <a:solidFill>
                  <a:srgbClr val="1D1D1A"/>
                </a:solidFill>
                <a:latin typeface="Arial" panose="020B0604020202020204"/>
                <a:ea typeface="微软雅黑" panose="020B0503020204020204" pitchFamily="34" charset="-122"/>
                <a:cs typeface="Times New Roman" panose="02020603050405020304" pitchFamily="18" charset="0"/>
              </a:rPr>
              <a:t>“track assets around factory sites” [3]</a:t>
            </a:r>
          </a:p>
          <a:p>
            <a:pPr marL="444322" lvl="1" indent="-355458" algn="just" defTabSz="1186848">
              <a:spcBef>
                <a:spcPts val="600"/>
              </a:spcBef>
              <a:buClr>
                <a:srgbClr val="000000"/>
              </a:buClr>
              <a:buSzPct val="70000"/>
              <a:buFont typeface="Wingdings" panose="05000000000000000000" pitchFamily="2" charset="2"/>
              <a:buChar char="l"/>
              <a:tabLst>
                <a:tab pos="1207122" algn="ctr"/>
              </a:tabLst>
            </a:pPr>
            <a:r>
              <a:rPr lang="en-US" altLang="zh-CN" sz="1399" dirty="0">
                <a:solidFill>
                  <a:srgbClr val="1D1D1A"/>
                </a:solidFill>
                <a:latin typeface="Arial" panose="020B0604020202020204"/>
              </a:rPr>
              <a:t>The device power consumption of WiFi and BLE is still incompatible with energy harvesting</a:t>
            </a:r>
          </a:p>
          <a:p>
            <a:pPr marL="444322" lvl="1" indent="-355458" algn="just" defTabSz="1186848">
              <a:spcBef>
                <a:spcPts val="600"/>
              </a:spcBef>
              <a:buClr>
                <a:srgbClr val="000000"/>
              </a:buClr>
              <a:buSzPct val="70000"/>
              <a:buFont typeface="Wingdings" panose="05000000000000000000" pitchFamily="2" charset="2"/>
              <a:buChar char="l"/>
              <a:tabLst>
                <a:tab pos="1207122" algn="ctr"/>
              </a:tabLst>
            </a:pPr>
            <a:r>
              <a:rPr lang="en-US" altLang="zh-CN" sz="1399" dirty="0">
                <a:solidFill>
                  <a:srgbClr val="1D1D1A"/>
                </a:solidFill>
                <a:latin typeface="Arial" panose="020B0604020202020204"/>
              </a:rPr>
              <a:t>The key point for the success of Ambient </a:t>
            </a:r>
            <a:r>
              <a:rPr lang="en-US" altLang="zh-CN" sz="1399" dirty="0" err="1">
                <a:solidFill>
                  <a:srgbClr val="1D1D1A"/>
                </a:solidFill>
                <a:latin typeface="Arial" panose="020B0604020202020204"/>
              </a:rPr>
              <a:t>IoT</a:t>
            </a:r>
            <a:r>
              <a:rPr lang="en-US" altLang="zh-CN" sz="1399" dirty="0">
                <a:solidFill>
                  <a:srgbClr val="1D1D1A"/>
                </a:solidFill>
                <a:latin typeface="Arial" panose="020B0604020202020204"/>
              </a:rPr>
              <a:t> is to support 5G cellular network coverage based on </a:t>
            </a:r>
            <a:r>
              <a:rPr lang="en-US" altLang="zh-CN" sz="1399" dirty="0" err="1">
                <a:solidFill>
                  <a:srgbClr val="1D1D1A"/>
                </a:solidFill>
                <a:latin typeface="Arial" panose="020B0604020202020204"/>
              </a:rPr>
              <a:t>batteryless</a:t>
            </a:r>
            <a:r>
              <a:rPr lang="en-US" altLang="zh-CN" sz="1399" dirty="0">
                <a:solidFill>
                  <a:srgbClr val="1D1D1A"/>
                </a:solidFill>
                <a:latin typeface="Arial" panose="020B0604020202020204"/>
              </a:rPr>
              <a:t> device</a:t>
            </a:r>
          </a:p>
        </p:txBody>
      </p:sp>
      <p:sp>
        <p:nvSpPr>
          <p:cNvPr id="11" name="副标题 1">
            <a:extLst>
              <a:ext uri="{FF2B5EF4-FFF2-40B4-BE49-F238E27FC236}">
                <a16:creationId xmlns:a16="http://schemas.microsoft.com/office/drawing/2014/main" id="{F794C3D2-7A3D-4ECE-84F6-AF1C1E8B55F9}"/>
              </a:ext>
            </a:extLst>
          </p:cNvPr>
          <p:cNvSpPr>
            <a:spLocks noGrp="1"/>
          </p:cNvSpPr>
          <p:nvPr>
            <p:ph type="subTitle" idx="1"/>
          </p:nvPr>
        </p:nvSpPr>
        <p:spPr>
          <a:xfrm>
            <a:off x="374324" y="6146865"/>
            <a:ext cx="9714970" cy="564037"/>
          </a:xfrm>
        </p:spPr>
        <p:txBody>
          <a:bodyPr wrap="square">
            <a:spAutoFit/>
          </a:bodyPr>
          <a:lstStyle/>
          <a:p>
            <a:pPr algn="just" defTabSz="914112">
              <a:lnSpc>
                <a:spcPct val="100000"/>
              </a:lnSpc>
              <a:spcAft>
                <a:spcPts val="400"/>
              </a:spcAft>
              <a:tabLst>
                <a:tab pos="540169" algn="l"/>
                <a:tab pos="589044" algn="l"/>
              </a:tabLst>
            </a:pPr>
            <a:r>
              <a:rPr lang="en-US" altLang="zh-CN" sz="1000" dirty="0">
                <a:solidFill>
                  <a:srgbClr val="1D1D1A"/>
                </a:solidFill>
                <a:latin typeface="Times New Roman" panose="02020603050405020304" pitchFamily="18" charset="0"/>
                <a:ea typeface="宋体" panose="02010600030101010101" pitchFamily="2" charset="-122"/>
              </a:rPr>
              <a:t>[1]  “Status of IEEE 802.11 Ambient Power (AMP) TIG/SG” (</a:t>
            </a:r>
            <a:r>
              <a:rPr lang="en-US" altLang="zh-CN" sz="1000" dirty="0">
                <a:solidFill>
                  <a:srgbClr val="1D1D1A"/>
                </a:solidFill>
                <a:latin typeface="Times New Roman" panose="02020603050405020304" pitchFamily="18" charset="0"/>
                <a:ea typeface="宋体" panose="02010600030101010101" pitchFamily="2" charset="-122"/>
                <a:hlinkClick r:id="rId4"/>
              </a:rPr>
              <a:t>https://www.ieee802.org/11/Reports/amp_update.htm</a:t>
            </a:r>
            <a:r>
              <a:rPr lang="en-US" altLang="zh-CN" sz="1000" dirty="0">
                <a:solidFill>
                  <a:srgbClr val="1D1D1A"/>
                </a:solidFill>
                <a:latin typeface="Times New Roman" panose="02020603050405020304" pitchFamily="18" charset="0"/>
                <a:ea typeface="宋体" panose="02010600030101010101" pitchFamily="2" charset="-122"/>
              </a:rPr>
              <a:t>)</a:t>
            </a:r>
          </a:p>
          <a:p>
            <a:pPr algn="just" defTabSz="914112">
              <a:lnSpc>
                <a:spcPct val="100000"/>
              </a:lnSpc>
              <a:spcAft>
                <a:spcPts val="400"/>
              </a:spcAft>
              <a:tabLst>
                <a:tab pos="540169" algn="l"/>
                <a:tab pos="589044" algn="l"/>
              </a:tabLst>
            </a:pPr>
            <a:r>
              <a:rPr lang="en-US" altLang="zh-CN" sz="1000" dirty="0">
                <a:solidFill>
                  <a:srgbClr val="1D1D1A"/>
                </a:solidFill>
                <a:latin typeface="Times New Roman" panose="02020603050405020304" pitchFamily="18" charset="0"/>
                <a:ea typeface="宋体" panose="02010600030101010101" pitchFamily="2" charset="-122"/>
              </a:rPr>
              <a:t>[2]  “Disposable LoRa enabled Nano-tag for IoT Applications”, IoT adda, (</a:t>
            </a:r>
            <a:r>
              <a:rPr lang="en-US" altLang="zh-CN" sz="1000" dirty="0">
                <a:solidFill>
                  <a:srgbClr val="1D1D1A"/>
                </a:solidFill>
                <a:latin typeface="Times New Roman" panose="02020603050405020304" pitchFamily="18" charset="0"/>
                <a:ea typeface="宋体" panose="02010600030101010101" pitchFamily="2" charset="-122"/>
                <a:hlinkClick r:id="rId5"/>
              </a:rPr>
              <a:t>http://www.iotadda.com/disposable-lora-enabled-nano-tag-for-iot-applications/</a:t>
            </a:r>
            <a:r>
              <a:rPr lang="en-US" altLang="zh-CN" sz="1000" dirty="0">
                <a:solidFill>
                  <a:srgbClr val="1D1D1A"/>
                </a:solidFill>
                <a:latin typeface="Times New Roman" panose="02020603050405020304" pitchFamily="18" charset="0"/>
                <a:ea typeface="宋体" panose="02010600030101010101" pitchFamily="2" charset="-122"/>
              </a:rPr>
              <a:t>)</a:t>
            </a:r>
          </a:p>
          <a:p>
            <a:pPr algn="just" defTabSz="914112">
              <a:lnSpc>
                <a:spcPct val="100000"/>
              </a:lnSpc>
              <a:spcAft>
                <a:spcPts val="400"/>
              </a:spcAft>
              <a:tabLst>
                <a:tab pos="540169" algn="l"/>
                <a:tab pos="589044" algn="l"/>
              </a:tabLst>
            </a:pPr>
            <a:r>
              <a:rPr lang="en-US" altLang="zh-CN" sz="1000" dirty="0">
                <a:solidFill>
                  <a:srgbClr val="1D1D1A"/>
                </a:solidFill>
                <a:latin typeface="Times New Roman" panose="02020603050405020304" pitchFamily="18" charset="0"/>
                <a:ea typeface="宋体" panose="02010600030101010101" pitchFamily="2" charset="-122"/>
              </a:rPr>
              <a:t>[3]  5G FOR SMART MANUFACTURING (GSMA report, April 2020) — INSIGHTS ON HOW 5G AND IOT CAN TRANSFORM INDUSTRY, PA Knowledge Limited, April 2020</a:t>
            </a:r>
            <a:endParaRPr lang="zh-CN" altLang="en-US" sz="1000" dirty="0">
              <a:solidFill>
                <a:srgbClr val="1D1D1A"/>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257856547"/>
      </p:ext>
    </p:extLst>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www.w3.org/XML/1998/namespace"/>
    <ds:schemaRef ds:uri="http://schemas.openxmlformats.org/package/2006/metadata/core-properties"/>
    <ds:schemaRef ds:uri="http://purl.org/dc/terms/"/>
    <ds:schemaRef ds:uri="679a257e-872f-4c98-9e8a-0a9c104f72cd"/>
    <ds:schemaRef ds:uri="http://schemas.microsoft.com/office/infopath/2007/PartnerControls"/>
    <ds:schemaRef ds:uri="http://purl.org/dc/elements/1.1/"/>
    <ds:schemaRef ds:uri="http://purl.org/dc/dcmitype/"/>
    <ds:schemaRef ds:uri="280d8efa-eff2-4910-88d2-79ca146720c4"/>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7883</TotalTime>
  <Words>1830</Words>
  <Application>Microsoft Office PowerPoint</Application>
  <PresentationFormat>宽屏</PresentationFormat>
  <Paragraphs>245</Paragraphs>
  <Slides>8</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8</vt:i4>
      </vt:variant>
    </vt:vector>
  </HeadingPairs>
  <TitlesOfParts>
    <vt:vector size="24" baseType="lpstr">
      <vt:lpstr>.AppleSystemUIFont</vt:lpstr>
      <vt:lpstr>Arial </vt:lpstr>
      <vt:lpstr>FrutigerNext LT Regular</vt:lpstr>
      <vt:lpstr>ＭＳ Ｐゴシック</vt:lpstr>
      <vt:lpstr>等线</vt:lpstr>
      <vt:lpstr>黑体</vt:lpstr>
      <vt:lpstr>宋体</vt:lpstr>
      <vt:lpstr>Microsoft YaHei</vt:lpstr>
      <vt:lpstr>Microsoft YaHei</vt:lpstr>
      <vt:lpstr>Arial</vt:lpstr>
      <vt:lpstr>Calibri</vt:lpstr>
      <vt:lpstr>Calibri Light</vt:lpstr>
      <vt:lpstr>Times New Roman</vt:lpstr>
      <vt:lpstr>Wingdings</vt:lpstr>
      <vt:lpstr>Office Theme</vt:lpstr>
      <vt:lpstr>封面页_图片版 </vt:lpstr>
      <vt:lpstr>R19 SA2 Ambient IoT workplan proposal</vt:lpstr>
      <vt:lpstr>Outline</vt:lpstr>
      <vt:lpstr>Work Task and TU consideration</vt:lpstr>
      <vt:lpstr>Study item and normative work timeline</vt:lpstr>
      <vt:lpstr>Device types and Connectivity topologies consideration</vt:lpstr>
      <vt:lpstr>Annex:  Demand of fast-growing market</vt:lpstr>
      <vt:lpstr>PowerPoint 演示文稿</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 user0811</cp:lastModifiedBy>
  <cp:revision>764</cp:revision>
  <dcterms:created xsi:type="dcterms:W3CDTF">2010-02-05T13:52:04Z</dcterms:created>
  <dcterms:modified xsi:type="dcterms:W3CDTF">2023-08-11T14:13:50Z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(3)90ueedyoqsi1SZX3YkCKhucb1bcsf0/Nz2ctQqstDEE88pc6ko42HbJDrH1tPM4vm+1fw3np
biWpLFzxKWJZE+dOr6ujg1Lrx6u8TZCV6aaD3byNGQIo0SHI2T2Utu7BtwX10wYUmk94S9Ab
s4xW7CL1saJzSs1ljnZc2NFgdp/7dPkYf4GF5tWFqpZd0eweMDCRNqHEqfGku7GWCBEgQxXG
CLsVGnRmA9sdRvQPBp</vt:lpwstr>
  </property>
  <property fmtid="{D5CDD505-2E9C-101B-9397-08002B2CF9AE}" pid="4" name="_2015_ms_pID_7253431">
    <vt:lpwstr>IYm5T91ZHdkwghTsoGec2yEiM2e0i4aApjkkRf8QT7F+F/F4FW065l
nPT29KLUvkwhyxjmZVCnt5SPEVkSjDUmafgSrNk+8IkxZ4Q12gzoCkfgEyKsn3AReNbCkLaE
su9VJDDrHWg1h15PdL8eSSY3Rfrk9tJEc5e9o15NGWle+DcTa23Pc42q9rTkPfpeT5GDiPgo
5Ei1HM31U82ceYvXZXLZHX+PmalNvVO3dzId</vt:lpwstr>
  </property>
  <property fmtid="{D5CDD505-2E9C-101B-9397-08002B2CF9AE}" pid="5" name="_2015_ms_pID_7253432">
    <vt:lpwstr>qQ==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1691671919</vt:lpwstr>
  </property>
</Properties>
</file>