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257" r:id="rId6"/>
    <p:sldId id="1038" r:id="rId7"/>
    <p:sldId id="1034" r:id="rId8"/>
    <p:sldId id="1037" r:id="rId9"/>
    <p:sldId id="1040" r:id="rId10"/>
    <p:sldId id="3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627" autoAdjust="0"/>
    <p:restoredTop sz="95667" autoAdjust="0"/>
  </p:normalViewPr>
  <p:slideViewPr>
    <p:cSldViewPr snapToGrid="0">
      <p:cViewPr varScale="1">
        <p:scale>
          <a:sx n="95" d="100"/>
          <a:sy n="95" d="100"/>
        </p:scale>
        <p:origin x="86" y="125"/>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26019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SA2#158</a:t>
            </a:r>
          </a:p>
          <a:p>
            <a:pPr eaLnBrk="1" hangingPunct="1">
              <a:defRPr/>
            </a:pPr>
            <a:r>
              <a:rPr lang="sv-SE" altLang="en-US" sz="1200" b="1" dirty="0">
                <a:latin typeface="Arial "/>
              </a:rPr>
              <a:t>Goteborg, Sweden – August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S2-2309237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606829" y="2402378"/>
            <a:ext cx="9427759" cy="2160097"/>
          </a:xfrm>
        </p:spPr>
        <p:txBody>
          <a:bodyPr>
            <a:noAutofit/>
          </a:bodyPr>
          <a:lstStyle/>
          <a:p>
            <a:pPr eaLnBrk="1" hangingPunct="1"/>
            <a:r>
              <a:rPr lang="en-US" sz="4400" b="1" dirty="0"/>
              <a:t>Motivation on study to support </a:t>
            </a:r>
            <a:r>
              <a:rPr lang="en-US" sz="4400" b="1" dirty="0" err="1"/>
              <a:t>ProSe</a:t>
            </a:r>
            <a:r>
              <a:rPr lang="en-US" sz="4400" b="1" dirty="0"/>
              <a:t> direct/indirect communication for TSC communications and private networks</a:t>
            </a:r>
            <a:endParaRPr lang="en-GB" altLang="en-US" sz="4400" b="1"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693161" y="4562475"/>
            <a:ext cx="7886700" cy="1500187"/>
          </a:xfrm>
        </p:spPr>
        <p:txBody>
          <a:bodyPr/>
          <a:lstStyle/>
          <a:p>
            <a:pPr marL="0" indent="0" eaLnBrk="1" hangingPunct="1">
              <a:buFontTx/>
              <a:buNone/>
            </a:pPr>
            <a:r>
              <a:rPr lang="en-GB" altLang="en-US" dirty="0"/>
              <a:t>Lenovo, Siemens</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44352-CBA1-4B95-8665-0A5896F2D82D}"/>
              </a:ext>
            </a:extLst>
          </p:cNvPr>
          <p:cNvSpPr>
            <a:spLocks noGrp="1"/>
          </p:cNvSpPr>
          <p:nvPr>
            <p:ph type="title"/>
          </p:nvPr>
        </p:nvSpPr>
        <p:spPr/>
        <p:txBody>
          <a:bodyPr/>
          <a:lstStyle/>
          <a:p>
            <a:r>
              <a:rPr lang="en-GB"/>
              <a:t>Introduction</a:t>
            </a:r>
            <a:endParaRPr lang="en-GB" dirty="0"/>
          </a:p>
        </p:txBody>
      </p:sp>
      <p:sp>
        <p:nvSpPr>
          <p:cNvPr id="3" name="Content Placeholder 2">
            <a:extLst>
              <a:ext uri="{FF2B5EF4-FFF2-40B4-BE49-F238E27FC236}">
                <a16:creationId xmlns:a16="http://schemas.microsoft.com/office/drawing/2014/main" id="{D94826E7-02DF-4DEC-88F1-C65AA171FC01}"/>
              </a:ext>
            </a:extLst>
          </p:cNvPr>
          <p:cNvSpPr>
            <a:spLocks noGrp="1"/>
          </p:cNvSpPr>
          <p:nvPr>
            <p:ph idx="1"/>
          </p:nvPr>
        </p:nvSpPr>
        <p:spPr>
          <a:xfrm>
            <a:off x="691243" y="1752146"/>
            <a:ext cx="10779578" cy="4820104"/>
          </a:xfrm>
        </p:spPr>
        <p:txBody>
          <a:bodyPr>
            <a:noAutofit/>
          </a:bodyPr>
          <a:lstStyle/>
          <a:p>
            <a:r>
              <a:rPr lang="en-GB" sz="2000" b="1" dirty="0">
                <a:solidFill>
                  <a:srgbClr val="0070C0"/>
                </a:solidFill>
              </a:rPr>
              <a:t>Stage 1 requirements for Direct and Indirect communication for industrial automation are described in 3GPP TS 22.104 and accommodate for the following features</a:t>
            </a:r>
          </a:p>
          <a:p>
            <a:pPr lvl="1"/>
            <a:r>
              <a:rPr lang="en-GB" sz="1800" dirty="0"/>
              <a:t>Network performance requirements </a:t>
            </a:r>
            <a:r>
              <a:rPr lang="en-US" sz="1800" dirty="0"/>
              <a:t>for periodic deterministic communication (both unicast and multicast) </a:t>
            </a:r>
            <a:r>
              <a:rPr lang="en-GB" sz="1800" dirty="0"/>
              <a:t>related to KPIs for corporate carrying use cases</a:t>
            </a:r>
          </a:p>
          <a:p>
            <a:pPr lvl="1"/>
            <a:r>
              <a:rPr lang="en-GB" sz="1800" dirty="0"/>
              <a:t>Requirements for clock synchronisation (working clock domain)</a:t>
            </a:r>
            <a:endParaRPr lang="en-US" sz="1800" dirty="0"/>
          </a:p>
          <a:p>
            <a:r>
              <a:rPr lang="en-US" sz="2000" b="1" dirty="0">
                <a:solidFill>
                  <a:srgbClr val="0070C0"/>
                </a:solidFill>
              </a:rPr>
              <a:t>For Industrial IoT use cases, the following Stage 1 requirements described in 3GPP TS 22.104 clause 7 for supporting direct device communication are of importance in stage 2.</a:t>
            </a:r>
          </a:p>
          <a:p>
            <a:pPr lvl="1"/>
            <a:r>
              <a:rPr lang="en-GB" sz="1800" dirty="0"/>
              <a:t>Support direct device connection between a group of UEs for periodic deterministic communication (both unicast and multicast) with respective service performance requirements in Table 5.2-1 related to cooperative carrying</a:t>
            </a:r>
          </a:p>
          <a:p>
            <a:pPr lvl="1"/>
            <a:r>
              <a:rPr lang="en-GB" sz="1800" dirty="0"/>
              <a:t>Support clock synchronization (working clock domain) between the UEs within the group of UEs using </a:t>
            </a:r>
            <a:r>
              <a:rPr lang="en-GB" sz="1800" dirty="0" err="1"/>
              <a:t>ProSe</a:t>
            </a:r>
            <a:r>
              <a:rPr lang="en-GB" sz="1800" dirty="0"/>
              <a:t> direct device communication.</a:t>
            </a:r>
          </a:p>
          <a:p>
            <a:pPr marL="380933" lvl="1" indent="0">
              <a:buNone/>
            </a:pPr>
            <a:r>
              <a:rPr lang="en-GB" sz="1800" dirty="0"/>
              <a:t>NOTE: Similar requirements are also specified for </a:t>
            </a:r>
            <a:r>
              <a:rPr lang="en-GB" sz="1800" dirty="0" err="1"/>
              <a:t>ProSe</a:t>
            </a:r>
            <a:r>
              <a:rPr lang="en-GB" sz="1800" dirty="0"/>
              <a:t> indirect communication (clause 8, 3GPP TS 22.104).</a:t>
            </a:r>
            <a:endParaRPr lang="en-US" sz="1800" dirty="0"/>
          </a:p>
          <a:p>
            <a:pPr marL="228600" lvl="1">
              <a:spcBef>
                <a:spcPts val="1000"/>
              </a:spcBef>
              <a:buBlip>
                <a:blip r:embed="rId2"/>
              </a:buBlip>
            </a:pPr>
            <a:r>
              <a:rPr lang="en-GB" sz="2000" b="1" dirty="0">
                <a:solidFill>
                  <a:srgbClr val="0070C0"/>
                </a:solidFill>
              </a:rPr>
              <a:t>The use cases of multi-robots cooperation in factory automation, as depicted in TS 22.261 Annex D2, require the isochronous operation between robots using the direct device connection</a:t>
            </a:r>
          </a:p>
          <a:p>
            <a:pPr marL="0" indent="0">
              <a:buNone/>
            </a:pPr>
            <a:endParaRPr lang="en-GB" sz="2000" dirty="0"/>
          </a:p>
          <a:p>
            <a:endParaRPr lang="en-GB" sz="2000" dirty="0"/>
          </a:p>
          <a:p>
            <a:endParaRPr lang="en-GB" sz="2000" dirty="0"/>
          </a:p>
          <a:p>
            <a:endParaRPr lang="en-GB" sz="2000" dirty="0"/>
          </a:p>
        </p:txBody>
      </p:sp>
    </p:spTree>
    <p:extLst>
      <p:ext uri="{BB962C8B-B14F-4D97-AF65-F5344CB8AC3E}">
        <p14:creationId xmlns:p14="http://schemas.microsoft.com/office/powerpoint/2010/main" val="47366188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C5E94-6032-4549-8488-8CEBD448BAF4}"/>
              </a:ext>
            </a:extLst>
          </p:cNvPr>
          <p:cNvSpPr>
            <a:spLocks noGrp="1"/>
          </p:cNvSpPr>
          <p:nvPr>
            <p:ph type="title"/>
          </p:nvPr>
        </p:nvSpPr>
        <p:spPr/>
        <p:txBody>
          <a:bodyPr/>
          <a:lstStyle/>
          <a:p>
            <a:r>
              <a:rPr lang="en-GB" dirty="0"/>
              <a:t>Study proposal</a:t>
            </a:r>
            <a:endParaRPr lang="en-US" dirty="0"/>
          </a:p>
        </p:txBody>
      </p:sp>
      <p:sp>
        <p:nvSpPr>
          <p:cNvPr id="3" name="Content Placeholder 2">
            <a:extLst>
              <a:ext uri="{FF2B5EF4-FFF2-40B4-BE49-F238E27FC236}">
                <a16:creationId xmlns:a16="http://schemas.microsoft.com/office/drawing/2014/main" id="{3DB97A4B-4A25-4F8A-94F2-F6DF8329389C}"/>
              </a:ext>
            </a:extLst>
          </p:cNvPr>
          <p:cNvSpPr>
            <a:spLocks noGrp="1"/>
          </p:cNvSpPr>
          <p:nvPr>
            <p:ph sz="half" idx="1"/>
          </p:nvPr>
        </p:nvSpPr>
        <p:spPr/>
        <p:txBody>
          <a:bodyPr>
            <a:normAutofit fontScale="92500" lnSpcReduction="20000"/>
          </a:bodyPr>
          <a:lstStyle/>
          <a:p>
            <a:r>
              <a:rPr lang="en-GB" b="1" dirty="0">
                <a:solidFill>
                  <a:srgbClr val="0070C0"/>
                </a:solidFill>
              </a:rPr>
              <a:t>Propose to agree on a study to support </a:t>
            </a:r>
            <a:r>
              <a:rPr lang="en-GB" b="1" dirty="0" err="1">
                <a:solidFill>
                  <a:srgbClr val="0070C0"/>
                </a:solidFill>
              </a:rPr>
              <a:t>ProSe</a:t>
            </a:r>
            <a:r>
              <a:rPr lang="en-GB" b="1" dirty="0">
                <a:solidFill>
                  <a:srgbClr val="0070C0"/>
                </a:solidFill>
              </a:rPr>
              <a:t> Direct and Indirect Communication to support the Industrial IoT use cases and requirements described in 3GPP TS 22.104 and TS 22.261</a:t>
            </a:r>
          </a:p>
          <a:p>
            <a:r>
              <a:rPr lang="en-US" b="1" dirty="0">
                <a:solidFill>
                  <a:srgbClr val="0070C0"/>
                </a:solidFill>
              </a:rPr>
              <a:t>Main focus of the study:</a:t>
            </a:r>
          </a:p>
          <a:p>
            <a:pPr lvl="1"/>
            <a:r>
              <a:rPr lang="en-US" dirty="0"/>
              <a:t>Identify enhancements needed to support of </a:t>
            </a:r>
            <a:r>
              <a:rPr lang="en-US" dirty="0" err="1"/>
              <a:t>ProSe</a:t>
            </a:r>
            <a:r>
              <a:rPr lang="en-US" dirty="0"/>
              <a:t> Direct/Indirect Communication in private networks (SNPN and PNI-NPN) (including discovery, configuration of </a:t>
            </a:r>
            <a:r>
              <a:rPr lang="en-US" dirty="0" err="1"/>
              <a:t>ProSe</a:t>
            </a:r>
            <a:r>
              <a:rPr lang="en-US" dirty="0"/>
              <a:t> UEs to support </a:t>
            </a:r>
            <a:r>
              <a:rPr lang="en-US" dirty="0" err="1"/>
              <a:t>ProSe</a:t>
            </a:r>
            <a:r>
              <a:rPr lang="en-US" dirty="0"/>
              <a:t> in private networks)</a:t>
            </a:r>
          </a:p>
          <a:p>
            <a:pPr lvl="2"/>
            <a:r>
              <a:rPr lang="en-US" i="1" dirty="0"/>
              <a:t>LS from 5G-ACIA (SP-221302) indicated that in most cases </a:t>
            </a:r>
            <a:r>
              <a:rPr lang="en-US" i="1" dirty="0" err="1"/>
              <a:t>ProSe</a:t>
            </a:r>
            <a:r>
              <a:rPr lang="en-US" i="1" dirty="0"/>
              <a:t> needs to be supported within private networks</a:t>
            </a:r>
          </a:p>
          <a:p>
            <a:pPr lvl="1"/>
            <a:r>
              <a:rPr lang="en-US" dirty="0"/>
              <a:t>Identify enhancements needed in scenarios where 5GS is deployed as a layer-2 ethernet bridge when integrated with IEEE TSN network in order to support the stage 1 requirements:</a:t>
            </a:r>
          </a:p>
          <a:p>
            <a:pPr lvl="2"/>
            <a:r>
              <a:rPr lang="en-US" dirty="0"/>
              <a:t>Clock synchronization of a common working clock between a group of </a:t>
            </a:r>
            <a:r>
              <a:rPr lang="en-US" dirty="0" err="1"/>
              <a:t>UEs</a:t>
            </a:r>
            <a:r>
              <a:rPr lang="en-US" dirty="0"/>
              <a:t> using </a:t>
            </a:r>
            <a:r>
              <a:rPr lang="en-US" dirty="0" err="1"/>
              <a:t>ProSe</a:t>
            </a:r>
            <a:r>
              <a:rPr lang="en-US" dirty="0"/>
              <a:t> Direct/Indirect Communication </a:t>
            </a:r>
          </a:p>
          <a:p>
            <a:pPr lvl="2"/>
            <a:r>
              <a:rPr lang="en-US" dirty="0"/>
              <a:t>TSC communication via </a:t>
            </a:r>
            <a:r>
              <a:rPr lang="en-US" dirty="0" err="1"/>
              <a:t>ProSe</a:t>
            </a:r>
            <a:r>
              <a:rPr lang="en-US" dirty="0"/>
              <a:t> Direct/Indirect Communication</a:t>
            </a:r>
          </a:p>
        </p:txBody>
      </p:sp>
      <p:sp>
        <p:nvSpPr>
          <p:cNvPr id="4" name="Slide Number Placeholder 3">
            <a:extLst>
              <a:ext uri="{FF2B5EF4-FFF2-40B4-BE49-F238E27FC236}">
                <a16:creationId xmlns:a16="http://schemas.microsoft.com/office/drawing/2014/main" id="{EEC5CA79-3EE4-488B-B721-030DE7769224}"/>
              </a:ext>
            </a:extLst>
          </p:cNvPr>
          <p:cNvSpPr>
            <a:spLocks noGrp="1"/>
          </p:cNvSpPr>
          <p:nvPr>
            <p:ph type="sldNum" sz="quarter" idx="4"/>
          </p:nvPr>
        </p:nvSpPr>
        <p:spPr>
          <a:xfrm>
            <a:off x="11749913" y="6473952"/>
            <a:ext cx="438912" cy="155448"/>
          </a:xfrm>
          <a:prstGeom prst="rect">
            <a:avLst/>
          </a:prstGeom>
        </p:spPr>
        <p:txBody>
          <a:bodyPr vert="horz" lIns="0" tIns="0" rIns="0" bIns="0" rtlCol="0" anchor="ctr"/>
          <a:lstStyle>
            <a:defPPr>
              <a:defRPr lang="en-US"/>
            </a:defPPr>
            <a:lvl1pPr marL="0" algn="ctr" defTabSz="1218987"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fld id="{6D22F896-40B5-4ADD-8801-0D06FADFA095}" type="slidenum">
              <a:rPr lang="en-US" smtClean="0"/>
              <a:pPr/>
              <a:t>3</a:t>
            </a:fld>
            <a:endParaRPr lang="en-US" dirty="0"/>
          </a:p>
        </p:txBody>
      </p:sp>
    </p:spTree>
    <p:extLst>
      <p:ext uri="{BB962C8B-B14F-4D97-AF65-F5344CB8AC3E}">
        <p14:creationId xmlns:p14="http://schemas.microsoft.com/office/powerpoint/2010/main" val="298824007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BDD2A8-D5FB-4659-8055-048465621BA4}"/>
              </a:ext>
            </a:extLst>
          </p:cNvPr>
          <p:cNvSpPr>
            <a:spLocks noGrp="1"/>
          </p:cNvSpPr>
          <p:nvPr>
            <p:ph type="title"/>
          </p:nvPr>
        </p:nvSpPr>
        <p:spPr/>
        <p:txBody>
          <a:bodyPr/>
          <a:lstStyle/>
          <a:p>
            <a:r>
              <a:rPr lang="en-GB" dirty="0"/>
              <a:t>Objectives – Work Tasks</a:t>
            </a:r>
          </a:p>
        </p:txBody>
      </p:sp>
      <p:sp>
        <p:nvSpPr>
          <p:cNvPr id="3" name="Content Placeholder 2">
            <a:extLst>
              <a:ext uri="{FF2B5EF4-FFF2-40B4-BE49-F238E27FC236}">
                <a16:creationId xmlns:a16="http://schemas.microsoft.com/office/drawing/2014/main" id="{68159D43-F041-4FEF-974B-D73FE50A77BC}"/>
              </a:ext>
            </a:extLst>
          </p:cNvPr>
          <p:cNvSpPr>
            <a:spLocks noGrp="1"/>
          </p:cNvSpPr>
          <p:nvPr>
            <p:ph sz="half" idx="1"/>
          </p:nvPr>
        </p:nvSpPr>
        <p:spPr/>
        <p:txBody>
          <a:bodyPr>
            <a:normAutofit fontScale="85000" lnSpcReduction="20000"/>
          </a:bodyPr>
          <a:lstStyle/>
          <a:p>
            <a:pPr marL="380933" lvl="1" indent="0">
              <a:buNone/>
            </a:pPr>
            <a:r>
              <a:rPr lang="en-US" sz="2000" dirty="0"/>
              <a:t>The following work tasks are identified for this study:</a:t>
            </a:r>
          </a:p>
          <a:p>
            <a:pPr lvl="1"/>
            <a:r>
              <a:rPr lang="en-GB" sz="2000" dirty="0"/>
              <a:t>WT 1: Identify enhancements needed to support </a:t>
            </a:r>
            <a:r>
              <a:rPr lang="en-GB" sz="2000" dirty="0" err="1"/>
              <a:t>ProSe</a:t>
            </a:r>
            <a:r>
              <a:rPr lang="en-GB" sz="2000" dirty="0"/>
              <a:t> Direct/Indirect communication in private networks (SNPN and PNI-NPN). </a:t>
            </a:r>
          </a:p>
          <a:p>
            <a:pPr lvl="2"/>
            <a:r>
              <a:rPr lang="en-GB" sz="1600" dirty="0"/>
              <a:t>For PNI-NPN network identify enhancement to support </a:t>
            </a:r>
            <a:r>
              <a:rPr lang="en-GB" sz="1600" dirty="0" err="1"/>
              <a:t>ProSe</a:t>
            </a:r>
            <a:r>
              <a:rPr lang="en-GB" sz="1600" dirty="0"/>
              <a:t> direct and indirect communication in conjunction with closed access groups.</a:t>
            </a:r>
          </a:p>
          <a:p>
            <a:pPr lvl="1"/>
            <a:r>
              <a:rPr lang="en-GB" sz="2000" dirty="0"/>
              <a:t>WT 2: Identify whether and how enhancements are needed (incl. e.g. configuration of UEs, PC5 QoS enhancements) to meet Industrial IOT requirements in 3GPP TS 22.104 by supporting periodic deterministic TSC communication via a </a:t>
            </a:r>
            <a:r>
              <a:rPr lang="en-GB" sz="2000" dirty="0" err="1"/>
              <a:t>ProSe</a:t>
            </a:r>
            <a:r>
              <a:rPr lang="en-GB" sz="2000" dirty="0"/>
              <a:t> Direct/Indirect Communication.</a:t>
            </a:r>
          </a:p>
          <a:p>
            <a:pPr lvl="2"/>
            <a:r>
              <a:rPr lang="en-GB" sz="1600" dirty="0"/>
              <a:t>Support of 5G-LAN/Ethernet</a:t>
            </a:r>
            <a:r>
              <a:rPr lang="en-US" sz="1600" dirty="0"/>
              <a:t>/</a:t>
            </a:r>
            <a:r>
              <a:rPr lang="en-GB" sz="1600" dirty="0"/>
              <a:t>5G-VN in order to integrate the 5G </a:t>
            </a:r>
            <a:r>
              <a:rPr lang="en-GB" sz="1600" dirty="0" err="1"/>
              <a:t>ProSe</a:t>
            </a:r>
            <a:r>
              <a:rPr lang="en-GB" sz="1600" dirty="0"/>
              <a:t> communication with the IEEE 802.1-based subnetworks for use cases including mobile AGVs/mobile robots.</a:t>
            </a:r>
          </a:p>
          <a:p>
            <a:pPr lvl="2"/>
            <a:r>
              <a:rPr lang="en-US" sz="1600" dirty="0"/>
              <a:t>Support of time synchronization protocols and profiles defined by IEEE 802.1AS for TSC communication via </a:t>
            </a:r>
            <a:r>
              <a:rPr lang="en-US" sz="1600" dirty="0" err="1"/>
              <a:t>ProSe</a:t>
            </a:r>
            <a:r>
              <a:rPr lang="en-US" sz="1600" dirty="0"/>
              <a:t> Direct/Indirect communication.</a:t>
            </a:r>
            <a:endParaRPr lang="en-GB" sz="1600" dirty="0"/>
          </a:p>
          <a:p>
            <a:pPr lvl="2"/>
            <a:r>
              <a:rPr lang="en-GB" sz="1600" dirty="0"/>
              <a:t>Enhancements for the support of </a:t>
            </a:r>
            <a:r>
              <a:rPr lang="en-GB" sz="1600" dirty="0" err="1"/>
              <a:t>ProSe</a:t>
            </a:r>
            <a:r>
              <a:rPr lang="en-GB" sz="1600" dirty="0"/>
              <a:t> resource allocation and scheduling to ensure efficiency and continuity of industrial periodic deterministic communication.</a:t>
            </a:r>
          </a:p>
          <a:p>
            <a:pPr lvl="2"/>
            <a:r>
              <a:rPr lang="en-GB" sz="1600" dirty="0"/>
              <a:t>Support for URLLC requirements of low latencies and high reliabilities.</a:t>
            </a:r>
          </a:p>
          <a:p>
            <a:pPr lvl="1"/>
            <a:r>
              <a:rPr lang="en-GB" sz="2000" dirty="0"/>
              <a:t>WT 3: Identify whether and how enhancements are needed (incl. e.g. configuration of UEs, PC5 QoS enhancements) for supporting clock synchronization of a common working clock between a group of UEs using direct/indirect device connection </a:t>
            </a:r>
            <a:r>
              <a:rPr lang="en-GB" sz="2000" dirty="0" err="1"/>
              <a:t>ProSe</a:t>
            </a:r>
            <a:r>
              <a:rPr lang="en-GB" sz="2000" dirty="0"/>
              <a:t> communication.</a:t>
            </a:r>
          </a:p>
          <a:p>
            <a:pPr lvl="1"/>
            <a:r>
              <a:rPr lang="en-US" sz="2000" dirty="0"/>
              <a:t>For all scenarios consider out-of-coverage, partial coverage and in-coverage cases.</a:t>
            </a:r>
          </a:p>
          <a:p>
            <a:pPr lvl="1"/>
            <a:r>
              <a:rPr lang="en-US" sz="2000" dirty="0"/>
              <a:t>Coordination with RAN is expected (e.g. for QoS aspects)</a:t>
            </a:r>
          </a:p>
          <a:p>
            <a:pPr lvl="1"/>
            <a:r>
              <a:rPr lang="en-US" sz="2000" dirty="0"/>
              <a:t>Expected TUs: 4 (3+1)</a:t>
            </a:r>
          </a:p>
          <a:p>
            <a:pPr marL="380933" lvl="1" indent="0">
              <a:buNone/>
            </a:pPr>
            <a:endParaRPr lang="en-US" sz="2000" dirty="0"/>
          </a:p>
        </p:txBody>
      </p:sp>
      <p:sp>
        <p:nvSpPr>
          <p:cNvPr id="4" name="Slide Number Placeholder 3">
            <a:extLst>
              <a:ext uri="{FF2B5EF4-FFF2-40B4-BE49-F238E27FC236}">
                <a16:creationId xmlns:a16="http://schemas.microsoft.com/office/drawing/2014/main" id="{E7AD6D3E-F7C7-4E31-9571-BA1E93433C44}"/>
              </a:ext>
            </a:extLst>
          </p:cNvPr>
          <p:cNvSpPr>
            <a:spLocks noGrp="1"/>
          </p:cNvSpPr>
          <p:nvPr>
            <p:ph type="sldNum" sz="quarter" idx="4"/>
          </p:nvPr>
        </p:nvSpPr>
        <p:spPr>
          <a:xfrm>
            <a:off x="11749913" y="6473952"/>
            <a:ext cx="438912" cy="155448"/>
          </a:xfrm>
          <a:prstGeom prst="rect">
            <a:avLst/>
          </a:prstGeom>
        </p:spPr>
        <p:txBody>
          <a:bodyPr vert="horz" lIns="0" tIns="0" rIns="0" bIns="0" rtlCol="0" anchor="ctr"/>
          <a:lstStyle>
            <a:defPPr>
              <a:defRPr lang="en-US"/>
            </a:defPPr>
            <a:lvl1pPr marL="0" algn="ctr" defTabSz="1218987"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fld id="{6D22F896-40B5-4ADD-8801-0D06FADFA095}" type="slidenum">
              <a:rPr lang="en-US" smtClean="0"/>
              <a:pPr/>
              <a:t>4</a:t>
            </a:fld>
            <a:endParaRPr lang="en-US" dirty="0"/>
          </a:p>
        </p:txBody>
      </p:sp>
    </p:spTree>
    <p:extLst>
      <p:ext uri="{BB962C8B-B14F-4D97-AF65-F5344CB8AC3E}">
        <p14:creationId xmlns:p14="http://schemas.microsoft.com/office/powerpoint/2010/main" val="235118660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B51E3-9AAF-466E-82BE-6CB2F3E4DE3F}"/>
              </a:ext>
            </a:extLst>
          </p:cNvPr>
          <p:cNvSpPr>
            <a:spLocks noGrp="1"/>
          </p:cNvSpPr>
          <p:nvPr>
            <p:ph sz="half" idx="1"/>
          </p:nvPr>
        </p:nvSpPr>
        <p:spPr>
          <a:xfrm>
            <a:off x="458788" y="1812175"/>
            <a:ext cx="11073383" cy="2427317"/>
          </a:xfrm>
        </p:spPr>
        <p:txBody>
          <a:bodyPr>
            <a:normAutofit fontScale="70000" lnSpcReduction="20000"/>
          </a:bodyPr>
          <a:lstStyle/>
          <a:p>
            <a:r>
              <a:rPr lang="en-GB" b="1" dirty="0">
                <a:solidFill>
                  <a:srgbClr val="0070C0"/>
                </a:solidFill>
              </a:rPr>
              <a:t>Example case: Clock distribution via </a:t>
            </a:r>
            <a:r>
              <a:rPr lang="en-GB" b="1" dirty="0" err="1">
                <a:solidFill>
                  <a:srgbClr val="0070C0"/>
                </a:solidFill>
              </a:rPr>
              <a:t>ProSe</a:t>
            </a:r>
            <a:r>
              <a:rPr lang="en-GB" b="1" dirty="0">
                <a:solidFill>
                  <a:srgbClr val="0070C0"/>
                </a:solidFill>
              </a:rPr>
              <a:t> direct communication</a:t>
            </a:r>
          </a:p>
          <a:p>
            <a:pPr lvl="1"/>
            <a:r>
              <a:rPr lang="en-GB" dirty="0"/>
              <a:t>How UEs determine that 5GS clock or internal clock needs to be distributed over </a:t>
            </a:r>
            <a:r>
              <a:rPr lang="en-GB" dirty="0" err="1"/>
              <a:t>ProSe</a:t>
            </a:r>
            <a:r>
              <a:rPr lang="en-GB" dirty="0"/>
              <a:t> direct communication?</a:t>
            </a:r>
          </a:p>
          <a:p>
            <a:pPr lvl="1"/>
            <a:r>
              <a:rPr lang="en-GB" dirty="0"/>
              <a:t>Identify </a:t>
            </a:r>
            <a:r>
              <a:rPr lang="en-GB" dirty="0" err="1"/>
              <a:t>ProSe</a:t>
            </a:r>
            <a:r>
              <a:rPr lang="en-GB" dirty="0"/>
              <a:t> configuration enhancements to support clock distribution</a:t>
            </a:r>
          </a:p>
          <a:p>
            <a:pPr lvl="1"/>
            <a:r>
              <a:rPr lang="en-GB" dirty="0"/>
              <a:t>How is the 5GS clock (or internal clock) sent over </a:t>
            </a:r>
            <a:r>
              <a:rPr lang="en-GB" dirty="0" err="1"/>
              <a:t>ProSe</a:t>
            </a:r>
            <a:r>
              <a:rPr lang="en-GB" dirty="0"/>
              <a:t> direct communication (e.g. using a specific </a:t>
            </a:r>
            <a:r>
              <a:rPr lang="en-GB" dirty="0" err="1"/>
              <a:t>ProSe</a:t>
            </a:r>
            <a:r>
              <a:rPr lang="en-GB" dirty="0"/>
              <a:t> Identifier/Application ID?)</a:t>
            </a:r>
          </a:p>
          <a:p>
            <a:pPr lvl="1"/>
            <a:r>
              <a:rPr lang="en-GB" dirty="0"/>
              <a:t>Impacts on the </a:t>
            </a:r>
            <a:r>
              <a:rPr lang="en-GB" dirty="0" err="1"/>
              <a:t>ProSe</a:t>
            </a:r>
            <a:r>
              <a:rPr lang="en-GB" dirty="0"/>
              <a:t> layer (e.g. is there a need to define a layer above </a:t>
            </a:r>
            <a:r>
              <a:rPr lang="en-GB" dirty="0" err="1"/>
              <a:t>ProSe</a:t>
            </a:r>
            <a:r>
              <a:rPr lang="en-GB" dirty="0"/>
              <a:t> layer to provide clock reference information?) </a:t>
            </a:r>
          </a:p>
          <a:p>
            <a:pPr lvl="1"/>
            <a:r>
              <a:rPr lang="en-GB" dirty="0"/>
              <a:t>PC5 QoS parameters required to be supported for distributing clock information</a:t>
            </a:r>
          </a:p>
          <a:p>
            <a:pPr lvl="1"/>
            <a:r>
              <a:rPr lang="en-GB" dirty="0"/>
              <a:t>Whether a UE can use its internal clock for clock distribution (e.g. if UE(s) are out of coverage)</a:t>
            </a:r>
          </a:p>
        </p:txBody>
      </p:sp>
      <p:sp>
        <p:nvSpPr>
          <p:cNvPr id="4" name="Slide Number Placeholder 3">
            <a:extLst>
              <a:ext uri="{FF2B5EF4-FFF2-40B4-BE49-F238E27FC236}">
                <a16:creationId xmlns:a16="http://schemas.microsoft.com/office/drawing/2014/main" id="{B0DF3F05-5CA4-4C90-B0C9-2C798A615D6E}"/>
              </a:ext>
            </a:extLst>
          </p:cNvPr>
          <p:cNvSpPr>
            <a:spLocks noGrp="1"/>
          </p:cNvSpPr>
          <p:nvPr>
            <p:ph type="sldNum" sz="quarter" idx="4"/>
          </p:nvPr>
        </p:nvSpPr>
        <p:spPr>
          <a:xfrm>
            <a:off x="11749913" y="6473952"/>
            <a:ext cx="438912" cy="155448"/>
          </a:xfrm>
          <a:prstGeom prst="rect">
            <a:avLst/>
          </a:prstGeom>
        </p:spPr>
        <p:txBody>
          <a:bodyPr vert="horz" lIns="0" tIns="0" rIns="0" bIns="0" rtlCol="0" anchor="ctr"/>
          <a:lstStyle>
            <a:defPPr>
              <a:defRPr lang="en-US"/>
            </a:defPPr>
            <a:lvl1pPr marL="0" algn="ctr" defTabSz="1218987"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fld id="{6D22F896-40B5-4ADD-8801-0D06FADFA095}" type="slidenum">
              <a:rPr lang="en-US" smtClean="0"/>
              <a:pPr/>
              <a:t>5</a:t>
            </a:fld>
            <a:endParaRPr lang="en-US" dirty="0"/>
          </a:p>
        </p:txBody>
      </p:sp>
      <p:sp>
        <p:nvSpPr>
          <p:cNvPr id="2" name="Title 1">
            <a:extLst>
              <a:ext uri="{FF2B5EF4-FFF2-40B4-BE49-F238E27FC236}">
                <a16:creationId xmlns:a16="http://schemas.microsoft.com/office/drawing/2014/main" id="{1C011422-D671-4E7F-B2E9-0A7B2FC7F63A}"/>
              </a:ext>
            </a:extLst>
          </p:cNvPr>
          <p:cNvSpPr>
            <a:spLocks noGrp="1"/>
          </p:cNvSpPr>
          <p:nvPr>
            <p:ph type="title"/>
          </p:nvPr>
        </p:nvSpPr>
        <p:spPr/>
        <p:txBody>
          <a:bodyPr/>
          <a:lstStyle/>
          <a:p>
            <a:r>
              <a:rPr lang="en-GB" dirty="0"/>
              <a:t>Clock Synchronisation</a:t>
            </a:r>
          </a:p>
        </p:txBody>
      </p:sp>
      <p:pic>
        <p:nvPicPr>
          <p:cNvPr id="6" name="Picture 5">
            <a:extLst>
              <a:ext uri="{FF2B5EF4-FFF2-40B4-BE49-F238E27FC236}">
                <a16:creationId xmlns:a16="http://schemas.microsoft.com/office/drawing/2014/main" id="{C2C91835-8840-7725-BC27-3AE401E56710}"/>
              </a:ext>
            </a:extLst>
          </p:cNvPr>
          <p:cNvPicPr>
            <a:picLocks noChangeAspect="1"/>
          </p:cNvPicPr>
          <p:nvPr/>
        </p:nvPicPr>
        <p:blipFill>
          <a:blip r:embed="rId2"/>
          <a:stretch>
            <a:fillRect/>
          </a:stretch>
        </p:blipFill>
        <p:spPr>
          <a:xfrm>
            <a:off x="550228" y="4288147"/>
            <a:ext cx="11073384" cy="2103712"/>
          </a:xfrm>
          <a:prstGeom prst="rect">
            <a:avLst/>
          </a:prstGeom>
        </p:spPr>
      </p:pic>
    </p:spTree>
    <p:extLst>
      <p:ext uri="{BB962C8B-B14F-4D97-AF65-F5344CB8AC3E}">
        <p14:creationId xmlns:p14="http://schemas.microsoft.com/office/powerpoint/2010/main" val="417573228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35B51E3-9AAF-466E-82BE-6CB2F3E4DE3F}"/>
              </a:ext>
            </a:extLst>
          </p:cNvPr>
          <p:cNvSpPr>
            <a:spLocks noGrp="1"/>
          </p:cNvSpPr>
          <p:nvPr>
            <p:ph sz="half" idx="1"/>
          </p:nvPr>
        </p:nvSpPr>
        <p:spPr>
          <a:xfrm>
            <a:off x="458788" y="1770610"/>
            <a:ext cx="11073383" cy="2334335"/>
          </a:xfrm>
        </p:spPr>
        <p:txBody>
          <a:bodyPr>
            <a:normAutofit fontScale="70000" lnSpcReduction="20000"/>
          </a:bodyPr>
          <a:lstStyle/>
          <a:p>
            <a:r>
              <a:rPr lang="en-GB" b="1" dirty="0">
                <a:solidFill>
                  <a:srgbClr val="0070C0"/>
                </a:solidFill>
              </a:rPr>
              <a:t>Example Case: </a:t>
            </a:r>
            <a:r>
              <a:rPr lang="en-GB" b="1" dirty="0" err="1">
                <a:solidFill>
                  <a:srgbClr val="0070C0"/>
                </a:solidFill>
              </a:rPr>
              <a:t>ProSe</a:t>
            </a:r>
            <a:r>
              <a:rPr lang="en-GB" b="1" dirty="0">
                <a:solidFill>
                  <a:srgbClr val="0070C0"/>
                </a:solidFill>
              </a:rPr>
              <a:t> direct communication is used to extend coverage to sent TSN stream to field devices </a:t>
            </a:r>
          </a:p>
          <a:p>
            <a:pPr lvl="1"/>
            <a:r>
              <a:rPr lang="en-GB" dirty="0"/>
              <a:t>When a </a:t>
            </a:r>
            <a:r>
              <a:rPr lang="en-GB" dirty="0" err="1"/>
              <a:t>ProSe</a:t>
            </a:r>
            <a:r>
              <a:rPr lang="en-GB" dirty="0"/>
              <a:t> UE (UE 1) supporting DS-TT receives TSN stream from CN how does the </a:t>
            </a:r>
            <a:r>
              <a:rPr lang="en-GB" dirty="0" err="1"/>
              <a:t>ProSe</a:t>
            </a:r>
            <a:r>
              <a:rPr lang="en-GB" dirty="0"/>
              <a:t> UE determine that the stream need to be send to a second UE (UE 2) supporting DS-TT over direct communication?</a:t>
            </a:r>
          </a:p>
          <a:p>
            <a:pPr lvl="1"/>
            <a:r>
              <a:rPr lang="en-GB" dirty="0"/>
              <a:t>Identify </a:t>
            </a:r>
            <a:r>
              <a:rPr lang="en-GB" dirty="0" err="1"/>
              <a:t>ProSe</a:t>
            </a:r>
            <a:r>
              <a:rPr lang="en-GB" dirty="0"/>
              <a:t> configuration enhancements to support TSC communication via </a:t>
            </a:r>
            <a:r>
              <a:rPr lang="en-GB" dirty="0" err="1"/>
              <a:t>ProSe</a:t>
            </a:r>
            <a:r>
              <a:rPr lang="en-GB" dirty="0"/>
              <a:t> direct communication</a:t>
            </a:r>
          </a:p>
          <a:p>
            <a:pPr lvl="1"/>
            <a:r>
              <a:rPr lang="en-GB" dirty="0"/>
              <a:t>How is the TSN stream sent over </a:t>
            </a:r>
            <a:r>
              <a:rPr lang="en-GB" dirty="0" err="1"/>
              <a:t>ProSe</a:t>
            </a:r>
            <a:r>
              <a:rPr lang="en-GB" dirty="0"/>
              <a:t> direct communication (e.g. using a specific </a:t>
            </a:r>
            <a:r>
              <a:rPr lang="en-GB" dirty="0" err="1"/>
              <a:t>ProSe</a:t>
            </a:r>
            <a:r>
              <a:rPr lang="en-GB" dirty="0"/>
              <a:t> Identifier/Application ID?)</a:t>
            </a:r>
          </a:p>
          <a:p>
            <a:pPr lvl="1"/>
            <a:r>
              <a:rPr lang="en-GB" dirty="0"/>
              <a:t>How </a:t>
            </a:r>
            <a:r>
              <a:rPr lang="en-GB" dirty="0" err="1"/>
              <a:t>ProSe</a:t>
            </a:r>
            <a:r>
              <a:rPr lang="en-GB" dirty="0"/>
              <a:t> UE determines PC5 QoS requirements over direct device connection for conveying TSN stream</a:t>
            </a:r>
          </a:p>
          <a:p>
            <a:pPr lvl="1"/>
            <a:endParaRPr lang="en-US" dirty="0"/>
          </a:p>
        </p:txBody>
      </p:sp>
      <p:sp>
        <p:nvSpPr>
          <p:cNvPr id="4" name="Slide Number Placeholder 3">
            <a:extLst>
              <a:ext uri="{FF2B5EF4-FFF2-40B4-BE49-F238E27FC236}">
                <a16:creationId xmlns:a16="http://schemas.microsoft.com/office/drawing/2014/main" id="{B0DF3F05-5CA4-4C90-B0C9-2C798A615D6E}"/>
              </a:ext>
            </a:extLst>
          </p:cNvPr>
          <p:cNvSpPr>
            <a:spLocks noGrp="1"/>
          </p:cNvSpPr>
          <p:nvPr>
            <p:ph type="sldNum" sz="quarter" idx="4"/>
          </p:nvPr>
        </p:nvSpPr>
        <p:spPr>
          <a:xfrm>
            <a:off x="11749913" y="6473952"/>
            <a:ext cx="438912" cy="155448"/>
          </a:xfrm>
          <a:prstGeom prst="rect">
            <a:avLst/>
          </a:prstGeom>
        </p:spPr>
        <p:txBody>
          <a:bodyPr vert="horz" lIns="0" tIns="0" rIns="0" bIns="0" rtlCol="0" anchor="ctr"/>
          <a:lstStyle>
            <a:defPPr>
              <a:defRPr lang="en-US"/>
            </a:defPPr>
            <a:lvl1pPr marL="0" algn="ctr" defTabSz="1218987" rtl="0" eaLnBrk="1" latinLnBrk="0" hangingPunct="1">
              <a:defRPr sz="1000" kern="1200">
                <a:solidFill>
                  <a:schemeClr val="tx1"/>
                </a:solidFill>
                <a:latin typeface="Arial" panose="020B0604020202020204" pitchFamily="34" charset="0"/>
                <a:ea typeface="+mn-ea"/>
                <a:cs typeface="Arial" panose="020B0604020202020204" pitchFamily="34" charset="0"/>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a:lstStyle>
          <a:p>
            <a:fld id="{6D22F896-40B5-4ADD-8801-0D06FADFA095}" type="slidenum">
              <a:rPr lang="en-US" smtClean="0"/>
              <a:pPr/>
              <a:t>6</a:t>
            </a:fld>
            <a:endParaRPr lang="en-US" dirty="0"/>
          </a:p>
        </p:txBody>
      </p:sp>
      <p:sp>
        <p:nvSpPr>
          <p:cNvPr id="2" name="Title 1">
            <a:extLst>
              <a:ext uri="{FF2B5EF4-FFF2-40B4-BE49-F238E27FC236}">
                <a16:creationId xmlns:a16="http://schemas.microsoft.com/office/drawing/2014/main" id="{1C011422-D671-4E7F-B2E9-0A7B2FC7F63A}"/>
              </a:ext>
            </a:extLst>
          </p:cNvPr>
          <p:cNvSpPr>
            <a:spLocks noGrp="1"/>
          </p:cNvSpPr>
          <p:nvPr>
            <p:ph type="title"/>
          </p:nvPr>
        </p:nvSpPr>
        <p:spPr>
          <a:xfrm>
            <a:off x="116305" y="387535"/>
            <a:ext cx="10515600" cy="1325563"/>
          </a:xfrm>
        </p:spPr>
        <p:txBody>
          <a:bodyPr/>
          <a:lstStyle/>
          <a:p>
            <a:r>
              <a:rPr lang="en-GB" sz="4000" dirty="0"/>
              <a:t>TSC communication via </a:t>
            </a:r>
            <a:r>
              <a:rPr lang="en-GB" sz="4000" dirty="0" err="1"/>
              <a:t>ProSe</a:t>
            </a:r>
            <a:r>
              <a:rPr lang="en-GB" sz="4000" dirty="0"/>
              <a:t> direct connection</a:t>
            </a:r>
          </a:p>
        </p:txBody>
      </p:sp>
      <p:pic>
        <p:nvPicPr>
          <p:cNvPr id="7" name="Picture 6">
            <a:extLst>
              <a:ext uri="{FF2B5EF4-FFF2-40B4-BE49-F238E27FC236}">
                <a16:creationId xmlns:a16="http://schemas.microsoft.com/office/drawing/2014/main" id="{C528EDAB-8E2F-89EC-F304-4CB2D4CF3DC8}"/>
              </a:ext>
            </a:extLst>
          </p:cNvPr>
          <p:cNvPicPr>
            <a:picLocks noChangeAspect="1"/>
          </p:cNvPicPr>
          <p:nvPr/>
        </p:nvPicPr>
        <p:blipFill>
          <a:blip r:embed="rId2"/>
          <a:stretch>
            <a:fillRect/>
          </a:stretch>
        </p:blipFill>
        <p:spPr>
          <a:xfrm>
            <a:off x="300689" y="4219968"/>
            <a:ext cx="11670269" cy="2138962"/>
          </a:xfrm>
          <a:prstGeom prst="rect">
            <a:avLst/>
          </a:prstGeom>
        </p:spPr>
      </p:pic>
    </p:spTree>
    <p:extLst>
      <p:ext uri="{BB962C8B-B14F-4D97-AF65-F5344CB8AC3E}">
        <p14:creationId xmlns:p14="http://schemas.microsoft.com/office/powerpoint/2010/main" val="94630513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t>THANK YOU!</a:t>
            </a: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5695</TotalTime>
  <Words>870</Words>
  <Application>Microsoft Office PowerPoint</Application>
  <PresentationFormat>Widescreen</PresentationFormat>
  <Paragraphs>53</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Motivation on study to support ProSe direct/indirect communication for TSC communications and private networks</vt:lpstr>
      <vt:lpstr>Introduction</vt:lpstr>
      <vt:lpstr>Study proposal</vt:lpstr>
      <vt:lpstr>Objectives – Work Tasks</vt:lpstr>
      <vt:lpstr>Clock Synchronisation</vt:lpstr>
      <vt:lpstr>TSC communication via ProSe direct connection</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Lenovo </cp:lastModifiedBy>
  <cp:revision>602</cp:revision>
  <dcterms:created xsi:type="dcterms:W3CDTF">2010-02-05T13:52:04Z</dcterms:created>
  <dcterms:modified xsi:type="dcterms:W3CDTF">2023-08-11T13:29:17Z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MSIP_Label_9d258917-277f-42cd-a3cd-14c4e9ee58bc_Enabled">
    <vt:lpwstr>true</vt:lpwstr>
  </property>
  <property fmtid="{D5CDD505-2E9C-101B-9397-08002B2CF9AE}" pid="4" name="MSIP_Label_9d258917-277f-42cd-a3cd-14c4e9ee58bc_SetDate">
    <vt:lpwstr>2023-08-11T09:19:23Z</vt:lpwstr>
  </property>
  <property fmtid="{D5CDD505-2E9C-101B-9397-08002B2CF9AE}" pid="5" name="MSIP_Label_9d258917-277f-42cd-a3cd-14c4e9ee58bc_Method">
    <vt:lpwstr>Standard</vt:lpwstr>
  </property>
  <property fmtid="{D5CDD505-2E9C-101B-9397-08002B2CF9AE}" pid="6" name="MSIP_Label_9d258917-277f-42cd-a3cd-14c4e9ee58bc_Name">
    <vt:lpwstr>restricted</vt:lpwstr>
  </property>
  <property fmtid="{D5CDD505-2E9C-101B-9397-08002B2CF9AE}" pid="7" name="MSIP_Label_9d258917-277f-42cd-a3cd-14c4e9ee58bc_SiteId">
    <vt:lpwstr>38ae3bcd-9579-4fd4-adda-b42e1495d55a</vt:lpwstr>
  </property>
  <property fmtid="{D5CDD505-2E9C-101B-9397-08002B2CF9AE}" pid="8" name="MSIP_Label_9d258917-277f-42cd-a3cd-14c4e9ee58bc_ActionId">
    <vt:lpwstr>fb3846ce-d8b6-4153-a11b-4796b71483f2</vt:lpwstr>
  </property>
  <property fmtid="{D5CDD505-2E9C-101B-9397-08002B2CF9AE}" pid="9" name="MSIP_Label_9d258917-277f-42cd-a3cd-14c4e9ee58bc_ContentBits">
    <vt:lpwstr>0</vt:lpwstr>
  </property>
  <property fmtid="{D5CDD505-2E9C-101B-9397-08002B2CF9AE}" pid="10" name="Document_Confidentiality">
    <vt:lpwstr>Restricted</vt:lpwstr>
  </property>
</Properties>
</file>