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63" r:id="rId6"/>
    <p:sldId id="364" r:id="rId7"/>
    <p:sldId id="367" r:id="rId8"/>
    <p:sldId id="368" r:id="rId9"/>
    <p:sldId id="369"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18" d="100"/>
          <a:sy n="118" d="100"/>
        </p:scale>
        <p:origin x="162"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6" d="100"/>
          <a:sy n="76" d="100"/>
        </p:scale>
        <p:origin x="4074"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7840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en-US" altLang="zh-CN" sz="1200" b="1" dirty="0">
                <a:latin typeface="Arial "/>
              </a:rPr>
              <a:t>TSG-WG SA2 Meeting #157 </a:t>
            </a:r>
            <a:endParaRPr lang="sv-SE" altLang="en-US" sz="1200" b="1" dirty="0">
              <a:latin typeface="Arial "/>
            </a:endParaRPr>
          </a:p>
          <a:p>
            <a:pPr eaLnBrk="1" hangingPunct="1">
              <a:defRPr/>
            </a:pPr>
            <a:r>
              <a:rPr lang="sv-SE" altLang="en-US" sz="1200" b="1" dirty="0">
                <a:latin typeface="Arial "/>
              </a:rPr>
              <a:t>Berlin, Gernmany,  May 22-26, 2023</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S2-2307162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oleObject" Target="../embeddings/oleObject1.bin"/><Relationship Id="rId18" Type="http://schemas.openxmlformats.org/officeDocument/2006/relationships/image" Target="../media/image17.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6.jpeg"/><Relationship Id="rId2" Type="http://schemas.openxmlformats.org/officeDocument/2006/relationships/slideLayout" Target="../slideLayouts/slideLayout2.xml"/><Relationship Id="rId16" Type="http://schemas.openxmlformats.org/officeDocument/2006/relationships/image" Target="../media/image15.jpeg"/><Relationship Id="rId20" Type="http://schemas.openxmlformats.org/officeDocument/2006/relationships/image" Target="../media/image19.jpeg"/><Relationship Id="rId1" Type="http://schemas.openxmlformats.org/officeDocument/2006/relationships/vmlDrawing" Target="../drawings/vmlDrawing1.v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4.jpeg"/><Relationship Id="rId10" Type="http://schemas.openxmlformats.org/officeDocument/2006/relationships/image" Target="../media/image11.png"/><Relationship Id="rId19" Type="http://schemas.openxmlformats.org/officeDocument/2006/relationships/image" Target="../media/image18.png"/><Relationship Id="rId4" Type="http://schemas.openxmlformats.org/officeDocument/2006/relationships/image" Target="../media/image5.emf"/><Relationship Id="rId9" Type="http://schemas.openxmlformats.org/officeDocument/2006/relationships/image" Target="../media/image10.png"/><Relationship Id="rId14" Type="http://schemas.openxmlformats.org/officeDocument/2006/relationships/image" Target="../media/image3.wmf"/></Relationships>
</file>

<file path=ppt/slides/_rels/slide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5.jpeg"/><Relationship Id="rId7" Type="http://schemas.openxmlformats.org/officeDocument/2006/relationships/image" Target="../media/image24.jpeg"/><Relationship Id="rId12" Type="http://schemas.openxmlformats.org/officeDocument/2006/relationships/image" Target="../media/image29.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28.png"/><Relationship Id="rId5" Type="http://schemas.openxmlformats.org/officeDocument/2006/relationships/image" Target="../media/image20.png"/><Relationship Id="rId4" Type="http://schemas.openxmlformats.org/officeDocument/2006/relationships/image" Target="../media/image3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217217" y="1691235"/>
            <a:ext cx="8315747" cy="888691"/>
          </a:xfrm>
        </p:spPr>
        <p:txBody>
          <a:bodyPr/>
          <a:lstStyle/>
          <a:p>
            <a:pPr eaLnBrk="1" hangingPunct="1"/>
            <a:r>
              <a:rPr lang="en-US" altLang="zh-CN" sz="4400" b="1" dirty="0">
                <a:latin typeface="Arial" panose="020B0604020202020204" pitchFamily="34" charset="0"/>
                <a:ea typeface="微软雅黑" panose="020B0503020204020204" pitchFamily="34" charset="-122"/>
                <a:cs typeface="Arial" panose="020B0604020202020204" pitchFamily="34" charset="0"/>
              </a:rPr>
              <a:t>Mobile Virtual Private Network</a:t>
            </a:r>
            <a:endParaRPr lang="en-GB" altLang="en-US" sz="44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4831114" y="3246185"/>
            <a:ext cx="2694479" cy="484243"/>
          </a:xfrm>
        </p:spPr>
        <p:txBody>
          <a:bodyPr/>
          <a:lstStyle/>
          <a:p>
            <a:pPr marL="0" indent="0" eaLnBrk="1" hangingPunct="1">
              <a:buFontTx/>
              <a:buNone/>
            </a:pPr>
            <a:r>
              <a:rPr lang="en-GB" altLang="en-US" dirty="0"/>
              <a:t>Huawei, </a:t>
            </a:r>
            <a:r>
              <a:rPr lang="en-GB" altLang="en-US" dirty="0" err="1"/>
              <a:t>HiSilicon</a:t>
            </a: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700972" y="1521304"/>
            <a:ext cx="10790055" cy="3803256"/>
          </a:xfrm>
        </p:spPr>
        <p:txBody>
          <a:bodyPr/>
          <a:lstStyle/>
          <a:p>
            <a:pPr marL="0" indent="0">
              <a:buNone/>
            </a:pPr>
            <a:r>
              <a:rPr lang="en-GB" altLang="zh-CN" sz="1600" dirty="0">
                <a:latin typeface="Arial" panose="020B0604020202020204" pitchFamily="34" charset="0"/>
                <a:ea typeface="微软雅黑" panose="020B0503020204020204" pitchFamily="34" charset="-122"/>
                <a:cs typeface="Arial" panose="020B0604020202020204" pitchFamily="34" charset="0"/>
              </a:rPr>
              <a:t>Mobile office and home office are becoming more and more popular, </a:t>
            </a:r>
            <a:r>
              <a:rPr lang="en-US" altLang="zh-CN" sz="1600" dirty="0">
                <a:latin typeface="Arial" panose="020B0604020202020204" pitchFamily="34" charset="0"/>
                <a:ea typeface="微软雅黑" panose="020B0503020204020204" pitchFamily="34" charset="-122"/>
                <a:cs typeface="Arial" panose="020B0604020202020204" pitchFamily="34" charset="0"/>
              </a:rPr>
              <a:t>allowing the flexibility of the users to work remotely, including from a customer premise or other off-site location, and </a:t>
            </a:r>
            <a:r>
              <a:rPr lang="en-GB" altLang="zh-CN" sz="1600" dirty="0">
                <a:latin typeface="Arial" panose="020B0604020202020204" pitchFamily="34" charset="0"/>
                <a:ea typeface="微软雅黑" panose="020B0503020204020204" pitchFamily="34" charset="-122"/>
                <a:cs typeface="Arial" panose="020B0604020202020204" pitchFamily="34" charset="0"/>
              </a:rPr>
              <a:t>secure and reliable connection between the </a:t>
            </a:r>
            <a:r>
              <a:rPr lang="en-US" altLang="zh-CN" sz="1600" dirty="0">
                <a:latin typeface="Arial" panose="020B0604020202020204" pitchFamily="34" charset="0"/>
                <a:ea typeface="微软雅黑" panose="020B0503020204020204" pitchFamily="34" charset="-122"/>
                <a:cs typeface="Arial" panose="020B0604020202020204" pitchFamily="34" charset="0"/>
              </a:rPr>
              <a:t>employees’ </a:t>
            </a:r>
            <a:r>
              <a:rPr lang="en-GB" altLang="zh-CN" sz="1600" dirty="0">
                <a:latin typeface="Arial" panose="020B0604020202020204" pitchFamily="34" charset="0"/>
                <a:ea typeface="微软雅黑" panose="020B0503020204020204" pitchFamily="34" charset="-122"/>
                <a:cs typeface="Arial" panose="020B0604020202020204" pitchFamily="34" charset="0"/>
              </a:rPr>
              <a:t>office equipment including UE or </a:t>
            </a:r>
            <a:r>
              <a:rPr lang="en-US" altLang="zh-CN" sz="1600" dirty="0">
                <a:latin typeface="Arial" panose="020B0604020202020204" pitchFamily="34" charset="0"/>
                <a:ea typeface="微软雅黑" panose="020B0503020204020204" pitchFamily="34" charset="-122"/>
                <a:cs typeface="Arial" panose="020B0604020202020204" pitchFamily="34" charset="0"/>
              </a:rPr>
              <a:t>non-5GC capable device </a:t>
            </a:r>
            <a:r>
              <a:rPr lang="en-GB" altLang="zh-CN" sz="1600" dirty="0">
                <a:latin typeface="Arial" panose="020B0604020202020204" pitchFamily="34" charset="0"/>
                <a:ea typeface="微软雅黑" panose="020B0503020204020204" pitchFamily="34" charset="-122"/>
                <a:cs typeface="Arial" panose="020B0604020202020204" pitchFamily="34" charset="0"/>
              </a:rPr>
              <a:t>should be established no matter where the user is. It needs to study the system impact to support </a:t>
            </a:r>
            <a:r>
              <a:rPr lang="en-US" altLang="zh-CN" sz="1600" dirty="0">
                <a:latin typeface="Arial" panose="020B0604020202020204" pitchFamily="34" charset="0"/>
                <a:ea typeface="微软雅黑" panose="020B0503020204020204" pitchFamily="34" charset="-122"/>
                <a:cs typeface="Arial" panose="020B0604020202020204" pitchFamily="34" charset="0"/>
              </a:rPr>
              <a:t>5GC capable UE accessing office network by using </a:t>
            </a:r>
            <a:r>
              <a:rPr lang="en-GB" altLang="zh-CN" sz="1600" dirty="0">
                <a:latin typeface="Arial" panose="020B0604020202020204" pitchFamily="34" charset="0"/>
                <a:ea typeface="微软雅黑" panose="020B0503020204020204" pitchFamily="34" charset="-122"/>
                <a:cs typeface="Arial" panose="020B0604020202020204" pitchFamily="34" charset="0"/>
              </a:rPr>
              <a:t>cellular access anywhere, and </a:t>
            </a:r>
            <a:r>
              <a:rPr lang="en-US" altLang="zh-CN" sz="1600" dirty="0">
                <a:latin typeface="Arial" panose="020B0604020202020204" pitchFamily="34" charset="0"/>
                <a:ea typeface="微软雅黑" panose="020B0503020204020204" pitchFamily="34" charset="-122"/>
                <a:cs typeface="Arial" panose="020B0604020202020204" pitchFamily="34" charset="0"/>
              </a:rPr>
              <a:t>non-5GC capable devices accessing via relay UE with different user </a:t>
            </a:r>
            <a:r>
              <a:rPr lang="en-GB" altLang="zh-CN" sz="1600" dirty="0">
                <a:latin typeface="Arial" panose="020B0604020202020204" pitchFamily="34" charset="0"/>
                <a:ea typeface="微软雅黑" panose="020B0503020204020204" pitchFamily="34" charset="-122"/>
                <a:cs typeface="Arial" panose="020B0604020202020204" pitchFamily="34" charset="0"/>
              </a:rPr>
              <a:t>identities.</a:t>
            </a:r>
          </a:p>
          <a:p>
            <a:pPr marL="0" indent="0">
              <a:buNone/>
            </a:pPr>
            <a:r>
              <a:rPr lang="en-US" altLang="zh-CN" sz="1600" dirty="0">
                <a:latin typeface="Arial" panose="020B0604020202020204" pitchFamily="34" charset="0"/>
                <a:ea typeface="微软雅黑" panose="020B0503020204020204" pitchFamily="34" charset="-122"/>
                <a:cs typeface="Arial" panose="020B0604020202020204" pitchFamily="34" charset="0"/>
              </a:rPr>
              <a:t>In addition, employees’ </a:t>
            </a:r>
            <a:r>
              <a:rPr lang="en-GB" altLang="zh-CN" sz="1600" dirty="0">
                <a:latin typeface="Arial" panose="020B0604020202020204" pitchFamily="34" charset="0"/>
                <a:ea typeface="微软雅黑" panose="020B0503020204020204" pitchFamily="34" charset="-122"/>
                <a:cs typeface="Arial" panose="020B0604020202020204" pitchFamily="34" charset="0"/>
              </a:rPr>
              <a:t>office equipment</a:t>
            </a:r>
            <a:r>
              <a:rPr lang="en-US" altLang="zh-CN" sz="1600" dirty="0">
                <a:latin typeface="Arial" panose="020B0604020202020204" pitchFamily="34" charset="0"/>
                <a:ea typeface="微软雅黑" panose="020B0503020204020204" pitchFamily="34" charset="-122"/>
                <a:cs typeface="Arial" panose="020B0604020202020204" pitchFamily="34" charset="0"/>
              </a:rPr>
              <a:t> may include the 5GC capable UE or non-5GC capable devices. When the user is in some place with only </a:t>
            </a:r>
            <a:r>
              <a:rPr lang="en-GB" altLang="zh-CN" sz="1600" dirty="0">
                <a:latin typeface="Arial" panose="020B0604020202020204" pitchFamily="34" charset="0"/>
                <a:ea typeface="微软雅黑" panose="020B0503020204020204" pitchFamily="34" charset="-122"/>
                <a:cs typeface="Arial" panose="020B0604020202020204" pitchFamily="34" charset="0"/>
              </a:rPr>
              <a:t>cellular coverage, his non-5GC capable device may access his working equipment via the </a:t>
            </a:r>
            <a:r>
              <a:rPr lang="en-US" altLang="zh-CN" sz="1600" dirty="0">
                <a:latin typeface="Arial" panose="020B0604020202020204" pitchFamily="34" charset="0"/>
                <a:ea typeface="微软雅黑" panose="020B0503020204020204" pitchFamily="34" charset="-122"/>
                <a:cs typeface="Arial" panose="020B0604020202020204" pitchFamily="34" charset="0"/>
              </a:rPr>
              <a:t>5GC capable UE which provides WLAN AP function for his non-5GC capable devices. What's more complicated but possible, more than one non 5GC capable devices belonging to the different employees may connect via the same relay UE. The enterprise wants to identify and manage these equipment (e.g. laptop) to allow only authorized equipment to access to his own </a:t>
            </a:r>
            <a:r>
              <a:rPr lang="en-GB" altLang="zh-CN" sz="1600" dirty="0">
                <a:latin typeface="Arial" panose="020B0604020202020204" pitchFamily="34" charset="0"/>
                <a:ea typeface="微软雅黑" panose="020B0503020204020204" pitchFamily="34" charset="-122"/>
                <a:cs typeface="Arial" panose="020B0604020202020204" pitchFamily="34" charset="0"/>
              </a:rPr>
              <a:t>office network </a:t>
            </a:r>
            <a:r>
              <a:rPr lang="en-US" altLang="zh-CN" sz="1600" dirty="0">
                <a:latin typeface="Arial" panose="020B0604020202020204" pitchFamily="34" charset="0"/>
                <a:ea typeface="微软雅黑" panose="020B0503020204020204" pitchFamily="34" charset="-122"/>
                <a:cs typeface="Arial" panose="020B0604020202020204" pitchFamily="34" charset="0"/>
              </a:rPr>
              <a:t>and block access from non-company equipment (e.g., a visitor’s laptop). </a:t>
            </a:r>
            <a:r>
              <a:rPr lang="en-GB" altLang="zh-CN" sz="1600" dirty="0">
                <a:latin typeface="Arial" panose="020B0604020202020204" pitchFamily="34" charset="0"/>
                <a:ea typeface="微软雅黑" panose="020B0503020204020204" pitchFamily="34" charset="-122"/>
                <a:cs typeface="Arial" panose="020B0604020202020204" pitchFamily="34" charset="0"/>
              </a:rPr>
              <a:t>The enhancement of the 5G system is needed to allow for the creation and utilization of user-specific identities for the non-5GC capable device to offer services, independent of the subscription that is used by the relay UE to establish the connection. </a:t>
            </a:r>
            <a:endParaRPr lang="en-GB" altLang="zh-CN" sz="2000" dirty="0">
              <a:latin typeface="Arial" panose="020B0604020202020204" pitchFamily="34" charset="0"/>
              <a:ea typeface="微软雅黑" panose="020B0503020204020204" pitchFamily="34" charset="-122"/>
              <a:cs typeface="Arial" panose="020B0604020202020204" pitchFamily="34" charset="0"/>
            </a:endParaRPr>
          </a:p>
        </p:txBody>
      </p:sp>
      <p:sp>
        <p:nvSpPr>
          <p:cNvPr id="6" name="矩形 5">
            <a:extLst>
              <a:ext uri="{FF2B5EF4-FFF2-40B4-BE49-F238E27FC236}">
                <a16:creationId xmlns:a16="http://schemas.microsoft.com/office/drawing/2014/main" id="{DE9C8737-7AA5-4704-BA6D-2D546CBED00A}"/>
              </a:ext>
            </a:extLst>
          </p:cNvPr>
          <p:cNvSpPr/>
          <p:nvPr/>
        </p:nvSpPr>
        <p:spPr>
          <a:xfrm>
            <a:off x="2985680" y="672945"/>
            <a:ext cx="6027707" cy="523220"/>
          </a:xfrm>
          <a:prstGeom prst="rect">
            <a:avLst/>
          </a:prstGeom>
        </p:spPr>
        <p:txBody>
          <a:bodyPr wrap="square">
            <a:spAutoFit/>
          </a:bodyPr>
          <a:lstStyle/>
          <a:p>
            <a:pPr algn="ctr"/>
            <a:r>
              <a:rPr lang="en-US" altLang="zh-CN" sz="2800" b="1" dirty="0">
                <a:latin typeface="Arial" panose="020B0604020202020204" pitchFamily="34" charset="0"/>
                <a:ea typeface="微软雅黑" panose="020B0503020204020204" pitchFamily="34" charset="-122"/>
                <a:cs typeface="Arial" panose="020B0604020202020204" pitchFamily="34" charset="0"/>
              </a:rPr>
              <a:t>Outline</a:t>
            </a:r>
            <a:endParaRPr lang="zh-CN" altLang="en-US" sz="2800" b="1" dirty="0">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 name="图片 233" descr="组 4229">
            <a:extLst>
              <a:ext uri="{FF2B5EF4-FFF2-40B4-BE49-F238E27FC236}">
                <a16:creationId xmlns:a16="http://schemas.microsoft.com/office/drawing/2014/main" id="{E6281685-6242-4E00-95B6-2571E4AA8906}"/>
              </a:ext>
            </a:extLst>
          </p:cNvPr>
          <p:cNvPicPr>
            <a:picLocks noChangeAspect="1"/>
          </p:cNvPicPr>
          <p:nvPr/>
        </p:nvPicPr>
        <p:blipFill>
          <a:blip r:embed="rId3">
            <a:duotone>
              <a:srgbClr val="E7E6E6">
                <a:shade val="45000"/>
                <a:satMod val="135000"/>
              </a:srgbClr>
              <a:prstClr val="white"/>
            </a:duotone>
          </a:blip>
          <a:stretch>
            <a:fillRect/>
          </a:stretch>
        </p:blipFill>
        <p:spPr>
          <a:xfrm>
            <a:off x="885501" y="3093679"/>
            <a:ext cx="4772403" cy="1171093"/>
          </a:xfrm>
          <a:prstGeom prst="rect">
            <a:avLst/>
          </a:prstGeom>
        </p:spPr>
      </p:pic>
      <p:sp>
        <p:nvSpPr>
          <p:cNvPr id="235" name="矩形 234">
            <a:extLst>
              <a:ext uri="{FF2B5EF4-FFF2-40B4-BE49-F238E27FC236}">
                <a16:creationId xmlns:a16="http://schemas.microsoft.com/office/drawing/2014/main" id="{2008B9EB-FD03-4692-9815-3DEC770912BF}"/>
              </a:ext>
            </a:extLst>
          </p:cNvPr>
          <p:cNvSpPr/>
          <p:nvPr/>
        </p:nvSpPr>
        <p:spPr>
          <a:xfrm>
            <a:off x="885501" y="4743552"/>
            <a:ext cx="10656898" cy="1614080"/>
          </a:xfrm>
          <a:prstGeom prst="rect">
            <a:avLst/>
          </a:prstGeom>
          <a:solidFill>
            <a:srgbClr val="44546A">
              <a:lumMod val="9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Calibri" panose="020F0502020204030204"/>
              <a:ea typeface="宋体" panose="02010600030101010101" pitchFamily="2" charset="-122"/>
              <a:cs typeface="+mn-cs"/>
              <a:sym typeface="Arial" panose="020B0604020202020204" pitchFamily="34" charset="0"/>
            </a:endParaRPr>
          </a:p>
        </p:txBody>
      </p:sp>
      <p:sp>
        <p:nvSpPr>
          <p:cNvPr id="236" name="矩形 235">
            <a:extLst>
              <a:ext uri="{FF2B5EF4-FFF2-40B4-BE49-F238E27FC236}">
                <a16:creationId xmlns:a16="http://schemas.microsoft.com/office/drawing/2014/main" id="{A84ADF31-29FC-42D2-AC94-75983FDC972C}"/>
              </a:ext>
            </a:extLst>
          </p:cNvPr>
          <p:cNvSpPr/>
          <p:nvPr/>
        </p:nvSpPr>
        <p:spPr>
          <a:xfrm>
            <a:off x="7526949" y="2668675"/>
            <a:ext cx="833227" cy="307777"/>
          </a:xfrm>
          <a:prstGeom prst="rect">
            <a:avLst/>
          </a:prstGeom>
          <a:solidFill>
            <a:sysClr val="windowText" lastClr="000000">
              <a:lumMod val="75000"/>
              <a:lumOff val="25000"/>
            </a:sysClr>
          </a:solidFill>
          <a:ln>
            <a:solidFill>
              <a:sysClr val="windowText" lastClr="000000"/>
            </a:solid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prstClr val="white"/>
                </a:solidFill>
                <a:effectLst/>
                <a:uLnTx/>
                <a:uFillTx/>
                <a:latin typeface="Calibri" panose="020F0502020204030204"/>
                <a:cs typeface="+mn-ea"/>
                <a:sym typeface="Arial" panose="020B0604020202020204" pitchFamily="34" charset="0"/>
              </a:rPr>
              <a:t>Case 2</a:t>
            </a:r>
          </a:p>
        </p:txBody>
      </p:sp>
      <p:pic>
        <p:nvPicPr>
          <p:cNvPr id="237" name="图片 236" descr="组 4229">
            <a:extLst>
              <a:ext uri="{FF2B5EF4-FFF2-40B4-BE49-F238E27FC236}">
                <a16:creationId xmlns:a16="http://schemas.microsoft.com/office/drawing/2014/main" id="{72623FFA-9289-432C-85E1-F6D3A1965725}"/>
              </a:ext>
            </a:extLst>
          </p:cNvPr>
          <p:cNvPicPr>
            <a:picLocks noChangeAspect="1"/>
          </p:cNvPicPr>
          <p:nvPr/>
        </p:nvPicPr>
        <p:blipFill>
          <a:blip r:embed="rId3">
            <a:duotone>
              <a:srgbClr val="E7E6E6">
                <a:shade val="45000"/>
                <a:satMod val="135000"/>
              </a:srgbClr>
              <a:prstClr val="white"/>
            </a:duotone>
          </a:blip>
          <a:stretch>
            <a:fillRect/>
          </a:stretch>
        </p:blipFill>
        <p:spPr>
          <a:xfrm>
            <a:off x="1429893" y="3336528"/>
            <a:ext cx="2311555" cy="687847"/>
          </a:xfrm>
          <a:prstGeom prst="rect">
            <a:avLst/>
          </a:prstGeom>
        </p:spPr>
      </p:pic>
      <p:pic>
        <p:nvPicPr>
          <p:cNvPr id="238" name="图片 237">
            <a:extLst>
              <a:ext uri="{FF2B5EF4-FFF2-40B4-BE49-F238E27FC236}">
                <a16:creationId xmlns:a16="http://schemas.microsoft.com/office/drawing/2014/main" id="{DF3952CD-5F86-4E82-BE5D-9C75CAB59875}"/>
              </a:ext>
            </a:extLst>
          </p:cNvPr>
          <p:cNvPicPr>
            <a:picLocks noChangeAspect="1"/>
          </p:cNvPicPr>
          <p:nvPr/>
        </p:nvPicPr>
        <p:blipFill>
          <a:blip r:embed="rId4">
            <a:duotone>
              <a:srgbClr val="70AD47">
                <a:shade val="45000"/>
                <a:satMod val="135000"/>
              </a:srgbClr>
              <a:prstClr val="white"/>
            </a:duotone>
          </a:blip>
          <a:stretch>
            <a:fillRect/>
          </a:stretch>
        </p:blipFill>
        <p:spPr>
          <a:xfrm>
            <a:off x="3378013" y="3189934"/>
            <a:ext cx="373171" cy="366366"/>
          </a:xfrm>
          <a:prstGeom prst="rect">
            <a:avLst/>
          </a:prstGeom>
          <a:ln>
            <a:noFill/>
          </a:ln>
        </p:spPr>
      </p:pic>
      <p:pic>
        <p:nvPicPr>
          <p:cNvPr id="239" name="图片 238" descr="组 4229">
            <a:extLst>
              <a:ext uri="{FF2B5EF4-FFF2-40B4-BE49-F238E27FC236}">
                <a16:creationId xmlns:a16="http://schemas.microsoft.com/office/drawing/2014/main" id="{3E4FBE2E-24E9-42D1-9382-009DA92C3998}"/>
              </a:ext>
            </a:extLst>
          </p:cNvPr>
          <p:cNvPicPr>
            <a:picLocks noChangeAspect="1"/>
          </p:cNvPicPr>
          <p:nvPr/>
        </p:nvPicPr>
        <p:blipFill>
          <a:blip r:embed="rId3">
            <a:duotone>
              <a:srgbClr val="E7E6E6">
                <a:shade val="45000"/>
                <a:satMod val="135000"/>
              </a:srgbClr>
              <a:prstClr val="white"/>
            </a:duotone>
          </a:blip>
          <a:stretch>
            <a:fillRect/>
          </a:stretch>
        </p:blipFill>
        <p:spPr>
          <a:xfrm>
            <a:off x="6188155" y="3639856"/>
            <a:ext cx="2304982" cy="511272"/>
          </a:xfrm>
          <a:prstGeom prst="rect">
            <a:avLst/>
          </a:prstGeom>
        </p:spPr>
      </p:pic>
      <p:pic>
        <p:nvPicPr>
          <p:cNvPr id="240" name="图片 239" descr="组 4225">
            <a:extLst>
              <a:ext uri="{FF2B5EF4-FFF2-40B4-BE49-F238E27FC236}">
                <a16:creationId xmlns:a16="http://schemas.microsoft.com/office/drawing/2014/main" id="{51E99C1A-47EF-4B3C-B7AB-200595F9CA71}"/>
              </a:ext>
            </a:extLst>
          </p:cNvPr>
          <p:cNvPicPr>
            <a:picLocks noChangeAspect="1"/>
          </p:cNvPicPr>
          <p:nvPr/>
        </p:nvPicPr>
        <p:blipFill>
          <a:blip r:embed="rId5">
            <a:lum bright="70000" contrast="-70000"/>
          </a:blip>
          <a:stretch>
            <a:fillRect/>
          </a:stretch>
        </p:blipFill>
        <p:spPr>
          <a:xfrm>
            <a:off x="6189384" y="3569654"/>
            <a:ext cx="2450919" cy="516716"/>
          </a:xfrm>
          <a:prstGeom prst="rect">
            <a:avLst/>
          </a:prstGeom>
        </p:spPr>
      </p:pic>
      <p:sp>
        <p:nvSpPr>
          <p:cNvPr id="241" name="文本框 240">
            <a:extLst>
              <a:ext uri="{FF2B5EF4-FFF2-40B4-BE49-F238E27FC236}">
                <a16:creationId xmlns:a16="http://schemas.microsoft.com/office/drawing/2014/main" id="{0BD11D95-6AC5-4299-BC82-BD9DD733FB00}"/>
              </a:ext>
            </a:extLst>
          </p:cNvPr>
          <p:cNvSpPr txBox="1"/>
          <p:nvPr/>
        </p:nvSpPr>
        <p:spPr>
          <a:xfrm>
            <a:off x="6788690" y="3826934"/>
            <a:ext cx="1127232" cy="276999"/>
          </a:xfrm>
          <a:prstGeom prst="rect">
            <a:avLst/>
          </a:prstGeom>
          <a:noFill/>
        </p:spPr>
        <p:txBody>
          <a:bodyPr wrap="none" rtlCol="0">
            <a:spAutoFit/>
          </a:bodyPr>
          <a:lstStyle/>
          <a:p>
            <a:pPr algn="ctr" eaLnBrk="1" fontAlgn="auto" hangingPunct="1">
              <a:spcBef>
                <a:spcPts val="0"/>
              </a:spcBef>
              <a:spcAft>
                <a:spcPts val="0"/>
              </a:spcAft>
              <a:defRPr/>
            </a:pPr>
            <a:r>
              <a:rPr lang="en-US" altLang="zh-CN" sz="1200" b="1" kern="0" dirty="0">
                <a:solidFill>
                  <a:prstClr val="black"/>
                </a:solidFill>
                <a:ea typeface="微软雅黑" panose="020B0503020204020204" pitchFamily="34" charset="-122"/>
                <a:cs typeface="+mn-ea"/>
                <a:sym typeface="Arial" panose="020B0604020202020204" pitchFamily="34" charset="0"/>
              </a:rPr>
              <a:t>Mobile office</a:t>
            </a:r>
            <a:endParaRPr lang="zh-CN" altLang="en-US" sz="1200" b="1" kern="0" dirty="0">
              <a:solidFill>
                <a:prstClr val="black"/>
              </a:solidFill>
              <a:ea typeface="微软雅黑" panose="020B0503020204020204" pitchFamily="34" charset="-122"/>
              <a:cs typeface="+mn-ea"/>
              <a:sym typeface="Arial" panose="020B0604020202020204" pitchFamily="34" charset="0"/>
            </a:endParaRPr>
          </a:p>
        </p:txBody>
      </p:sp>
      <p:pic>
        <p:nvPicPr>
          <p:cNvPr id="242" name="图片 241" descr="组 4229">
            <a:extLst>
              <a:ext uri="{FF2B5EF4-FFF2-40B4-BE49-F238E27FC236}">
                <a16:creationId xmlns:a16="http://schemas.microsoft.com/office/drawing/2014/main" id="{9ABBBE36-B9F9-43E0-8FBC-FD13A000406D}"/>
              </a:ext>
            </a:extLst>
          </p:cNvPr>
          <p:cNvPicPr>
            <a:picLocks noChangeAspect="1"/>
          </p:cNvPicPr>
          <p:nvPr/>
        </p:nvPicPr>
        <p:blipFill>
          <a:blip r:embed="rId3">
            <a:duotone>
              <a:srgbClr val="E7E6E6">
                <a:shade val="45000"/>
                <a:satMod val="135000"/>
              </a:srgbClr>
              <a:prstClr val="white"/>
            </a:duotone>
          </a:blip>
          <a:stretch>
            <a:fillRect/>
          </a:stretch>
        </p:blipFill>
        <p:spPr>
          <a:xfrm>
            <a:off x="8889322" y="3578170"/>
            <a:ext cx="2380768" cy="582976"/>
          </a:xfrm>
          <a:prstGeom prst="rect">
            <a:avLst/>
          </a:prstGeom>
        </p:spPr>
      </p:pic>
      <p:pic>
        <p:nvPicPr>
          <p:cNvPr id="243" name="图片 242" descr="组 4214 拷贝 3">
            <a:extLst>
              <a:ext uri="{FF2B5EF4-FFF2-40B4-BE49-F238E27FC236}">
                <a16:creationId xmlns:a16="http://schemas.microsoft.com/office/drawing/2014/main" id="{F8738634-23B7-405D-BFD9-B3AABB0AFEB8}"/>
              </a:ext>
            </a:extLst>
          </p:cNvPr>
          <p:cNvPicPr>
            <a:picLocks noChangeAspect="1"/>
          </p:cNvPicPr>
          <p:nvPr/>
        </p:nvPicPr>
        <p:blipFill>
          <a:blip r:embed="rId6"/>
          <a:stretch>
            <a:fillRect/>
          </a:stretch>
        </p:blipFill>
        <p:spPr>
          <a:xfrm>
            <a:off x="10541979" y="3542261"/>
            <a:ext cx="514577" cy="427401"/>
          </a:xfrm>
          <a:prstGeom prst="rect">
            <a:avLst/>
          </a:prstGeom>
        </p:spPr>
      </p:pic>
      <p:pic>
        <p:nvPicPr>
          <p:cNvPr id="244" name="图片 243">
            <a:extLst>
              <a:ext uri="{FF2B5EF4-FFF2-40B4-BE49-F238E27FC236}">
                <a16:creationId xmlns:a16="http://schemas.microsoft.com/office/drawing/2014/main" id="{06E0384F-A606-411E-9AFC-50D67FA7424B}"/>
              </a:ext>
            </a:extLst>
          </p:cNvPr>
          <p:cNvPicPr>
            <a:picLocks noChangeAspect="1"/>
          </p:cNvPicPr>
          <p:nvPr/>
        </p:nvPicPr>
        <p:blipFill>
          <a:blip r:embed="rId4">
            <a:duotone>
              <a:srgbClr val="70AD47">
                <a:shade val="45000"/>
                <a:satMod val="135000"/>
              </a:srgbClr>
              <a:prstClr val="white"/>
            </a:duotone>
          </a:blip>
          <a:stretch>
            <a:fillRect/>
          </a:stretch>
        </p:blipFill>
        <p:spPr>
          <a:xfrm>
            <a:off x="9163446" y="3569787"/>
            <a:ext cx="364031" cy="314803"/>
          </a:xfrm>
          <a:prstGeom prst="rect">
            <a:avLst/>
          </a:prstGeom>
          <a:ln>
            <a:noFill/>
          </a:ln>
        </p:spPr>
      </p:pic>
      <p:pic>
        <p:nvPicPr>
          <p:cNvPr id="245" name="图片 244" descr="组 4225">
            <a:extLst>
              <a:ext uri="{FF2B5EF4-FFF2-40B4-BE49-F238E27FC236}">
                <a16:creationId xmlns:a16="http://schemas.microsoft.com/office/drawing/2014/main" id="{7CECE40E-3EB7-4634-9EC5-8E89F5535F18}"/>
              </a:ext>
            </a:extLst>
          </p:cNvPr>
          <p:cNvPicPr>
            <a:picLocks noChangeAspect="1"/>
          </p:cNvPicPr>
          <p:nvPr/>
        </p:nvPicPr>
        <p:blipFill>
          <a:blip r:embed="rId5">
            <a:lum bright="70000" contrast="-70000"/>
          </a:blip>
          <a:stretch>
            <a:fillRect/>
          </a:stretch>
        </p:blipFill>
        <p:spPr>
          <a:xfrm>
            <a:off x="9048358" y="3568745"/>
            <a:ext cx="2011934" cy="441774"/>
          </a:xfrm>
          <a:prstGeom prst="rect">
            <a:avLst/>
          </a:prstGeom>
        </p:spPr>
      </p:pic>
      <p:sp>
        <p:nvSpPr>
          <p:cNvPr id="246" name="文本框 245">
            <a:extLst>
              <a:ext uri="{FF2B5EF4-FFF2-40B4-BE49-F238E27FC236}">
                <a16:creationId xmlns:a16="http://schemas.microsoft.com/office/drawing/2014/main" id="{DF609387-DE02-4919-B16D-A1359FB9AEC2}"/>
              </a:ext>
            </a:extLst>
          </p:cNvPr>
          <p:cNvSpPr txBox="1"/>
          <p:nvPr/>
        </p:nvSpPr>
        <p:spPr>
          <a:xfrm>
            <a:off x="9580020" y="3787297"/>
            <a:ext cx="1064715" cy="276999"/>
          </a:xfrm>
          <a:prstGeom prst="rect">
            <a:avLst/>
          </a:prstGeom>
          <a:noFill/>
        </p:spPr>
        <p:txBody>
          <a:bodyPr wrap="none" rtlCol="0">
            <a:spAutoFit/>
          </a:bodyPr>
          <a:lstStyle>
            <a:defPPr>
              <a:defRPr lang="en-US"/>
            </a:defPPr>
            <a:lvl1pPr algn="ctr" defTabSz="914400">
              <a:defRPr sz="1200" b="1">
                <a:solidFill>
                  <a:srgbClr val="00FA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方正兰亭黑简体" panose="02000000000000000000" charset="-122"/>
              </a:defRPr>
            </a:lvl1pPr>
          </a:lstStyle>
          <a:p>
            <a:pPr eaLnBrk="1" fontAlgn="auto" hangingPunct="1">
              <a:spcBef>
                <a:spcPts val="0"/>
              </a:spcBef>
              <a:spcAft>
                <a:spcPts val="0"/>
              </a:spcAft>
              <a:defRPr/>
            </a:pPr>
            <a:r>
              <a:rPr lang="en-US" altLang="zh-CN" kern="0" dirty="0">
                <a:solidFill>
                  <a:prstClr val="black"/>
                </a:solidFill>
                <a:latin typeface="Arial" panose="020B0604020202020204" pitchFamily="34" charset="0"/>
                <a:cs typeface="+mn-ea"/>
                <a:sym typeface="Arial" panose="020B0604020202020204" pitchFamily="34" charset="0"/>
              </a:rPr>
              <a:t>Home office</a:t>
            </a:r>
            <a:endParaRPr lang="zh-CN" altLang="en-US" kern="0" dirty="0">
              <a:solidFill>
                <a:prstClr val="black"/>
              </a:solidFill>
              <a:latin typeface="Arial" panose="020B0604020202020204" pitchFamily="34" charset="0"/>
              <a:cs typeface="+mn-ea"/>
              <a:sym typeface="Arial" panose="020B0604020202020204" pitchFamily="34" charset="0"/>
            </a:endParaRPr>
          </a:p>
        </p:txBody>
      </p:sp>
      <p:cxnSp>
        <p:nvCxnSpPr>
          <p:cNvPr id="247" name="直接连接符 246">
            <a:extLst>
              <a:ext uri="{FF2B5EF4-FFF2-40B4-BE49-F238E27FC236}">
                <a16:creationId xmlns:a16="http://schemas.microsoft.com/office/drawing/2014/main" id="{06FD790E-BDA2-4AD0-8DBD-AB1A444B89D7}"/>
              </a:ext>
            </a:extLst>
          </p:cNvPr>
          <p:cNvCxnSpPr/>
          <p:nvPr/>
        </p:nvCxnSpPr>
        <p:spPr>
          <a:xfrm>
            <a:off x="6242640" y="1922850"/>
            <a:ext cx="1072167" cy="1333832"/>
          </a:xfrm>
          <a:prstGeom prst="line">
            <a:avLst/>
          </a:prstGeom>
          <a:noFill/>
          <a:ln w="6350" cap="flat" cmpd="sng" algn="ctr">
            <a:solidFill>
              <a:srgbClr val="E7E6E6">
                <a:lumMod val="75000"/>
              </a:srgbClr>
            </a:solidFill>
            <a:prstDash val="solid"/>
            <a:miter lim="800000"/>
          </a:ln>
          <a:effectLst/>
        </p:spPr>
      </p:cxnSp>
      <p:cxnSp>
        <p:nvCxnSpPr>
          <p:cNvPr id="248" name="直接连接符 247">
            <a:extLst>
              <a:ext uri="{FF2B5EF4-FFF2-40B4-BE49-F238E27FC236}">
                <a16:creationId xmlns:a16="http://schemas.microsoft.com/office/drawing/2014/main" id="{6ACEEEB5-292F-4E76-80F2-A08C88FD5BE0}"/>
              </a:ext>
            </a:extLst>
          </p:cNvPr>
          <p:cNvCxnSpPr/>
          <p:nvPr/>
        </p:nvCxnSpPr>
        <p:spPr>
          <a:xfrm>
            <a:off x="6235120" y="1885802"/>
            <a:ext cx="3822565" cy="1345858"/>
          </a:xfrm>
          <a:prstGeom prst="line">
            <a:avLst/>
          </a:prstGeom>
          <a:noFill/>
          <a:ln w="6350" cap="flat" cmpd="sng" algn="ctr">
            <a:solidFill>
              <a:srgbClr val="E7E6E6">
                <a:lumMod val="75000"/>
              </a:srgbClr>
            </a:solidFill>
            <a:prstDash val="solid"/>
            <a:miter lim="800000"/>
          </a:ln>
          <a:effectLst/>
        </p:spPr>
      </p:cxnSp>
      <p:pic>
        <p:nvPicPr>
          <p:cNvPr id="249" name="Picture 19" descr="\\Bchief-sever180\共享\华为\2016\6月\D-201606417-金融营销材料设计-刘泉\文件\link\组 26.png">
            <a:extLst>
              <a:ext uri="{FF2B5EF4-FFF2-40B4-BE49-F238E27FC236}">
                <a16:creationId xmlns:a16="http://schemas.microsoft.com/office/drawing/2014/main" id="{D1D7BDFB-1388-4AA4-83DF-BA28B63E77B9}"/>
              </a:ext>
            </a:extLst>
          </p:cNvPr>
          <p:cNvPicPr>
            <a:picLocks noChangeAspect="1" noChangeArrowheads="1"/>
          </p:cNvPicPr>
          <p:nvPr/>
        </p:nvPicPr>
        <p:blipFill>
          <a:blip r:embed="rId7" cstate="print">
            <a:duotone>
              <a:srgbClr val="4472C4">
                <a:shade val="45000"/>
                <a:satMod val="135000"/>
              </a:srgbClr>
              <a:prstClr val="white"/>
            </a:duotone>
            <a:lum bright="-10000"/>
            <a:extLst>
              <a:ext uri="{28A0092B-C50C-407E-A947-70E740481C1C}">
                <a14:useLocalDpi xmlns:a14="http://schemas.microsoft.com/office/drawing/2010/main" val="0"/>
              </a:ext>
            </a:extLst>
          </a:blip>
          <a:srcRect/>
          <a:stretch>
            <a:fillRect/>
          </a:stretch>
        </p:blipFill>
        <p:spPr bwMode="auto">
          <a:xfrm flipH="1">
            <a:off x="1306885" y="4142443"/>
            <a:ext cx="9756480" cy="600263"/>
          </a:xfrm>
          <a:prstGeom prst="rect">
            <a:avLst/>
          </a:prstGeom>
          <a:noFill/>
        </p:spPr>
      </p:pic>
      <p:pic>
        <p:nvPicPr>
          <p:cNvPr id="250" name="图片 249" descr="组 4225">
            <a:extLst>
              <a:ext uri="{FF2B5EF4-FFF2-40B4-BE49-F238E27FC236}">
                <a16:creationId xmlns:a16="http://schemas.microsoft.com/office/drawing/2014/main" id="{39DDD8AF-057A-490A-93BA-E9141224763F}"/>
              </a:ext>
            </a:extLst>
          </p:cNvPr>
          <p:cNvPicPr>
            <a:picLocks noChangeAspect="1"/>
          </p:cNvPicPr>
          <p:nvPr/>
        </p:nvPicPr>
        <p:blipFill>
          <a:blip r:embed="rId5">
            <a:lum bright="70000" contrast="-70000"/>
          </a:blip>
          <a:stretch>
            <a:fillRect/>
          </a:stretch>
        </p:blipFill>
        <p:spPr>
          <a:xfrm>
            <a:off x="1798917" y="3524903"/>
            <a:ext cx="2844113" cy="630118"/>
          </a:xfrm>
          <a:prstGeom prst="rect">
            <a:avLst/>
          </a:prstGeom>
        </p:spPr>
      </p:pic>
      <p:sp>
        <p:nvSpPr>
          <p:cNvPr id="251" name="文本框 250">
            <a:extLst>
              <a:ext uri="{FF2B5EF4-FFF2-40B4-BE49-F238E27FC236}">
                <a16:creationId xmlns:a16="http://schemas.microsoft.com/office/drawing/2014/main" id="{1E7E2BD7-7CE8-484B-8951-DDF52017C9D9}"/>
              </a:ext>
            </a:extLst>
          </p:cNvPr>
          <p:cNvSpPr txBox="1"/>
          <p:nvPr/>
        </p:nvSpPr>
        <p:spPr>
          <a:xfrm>
            <a:off x="2223407" y="3858954"/>
            <a:ext cx="2220416" cy="276999"/>
          </a:xfrm>
          <a:prstGeom prst="rect">
            <a:avLst/>
          </a:prstGeom>
          <a:noFill/>
        </p:spPr>
        <p:txBody>
          <a:bodyPr wrap="square" rtlCol="0">
            <a:spAutoFit/>
          </a:bodyPr>
          <a:lstStyle>
            <a:defPPr>
              <a:defRPr lang="zh-CN"/>
            </a:defPPr>
            <a:lvl1pPr>
              <a:defRPr sz="1203" b="1" i="1">
                <a:solidFill>
                  <a:schemeClr val="bg1"/>
                </a:solidFill>
                <a:latin typeface="微软雅黑" panose="020B0503020204020204" pitchFamily="34" charset="-122"/>
                <a:ea typeface="微软雅黑" panose="020B0503020204020204" pitchFamily="34" charset="-122"/>
                <a:cs typeface="方正兰亭黑简体" panose="02000000000000000000" charset="-122"/>
              </a:defRPr>
            </a:lvl1pPr>
          </a:lstStyle>
          <a:p>
            <a:pPr eaLnBrk="1" fontAlgn="auto" hangingPunct="1">
              <a:spcBef>
                <a:spcPts val="0"/>
              </a:spcBef>
              <a:spcAft>
                <a:spcPts val="0"/>
              </a:spcAft>
              <a:defRPr/>
            </a:pPr>
            <a:r>
              <a:rPr lang="en-US" altLang="zh-CN" sz="1200" i="0" kern="0" dirty="0">
                <a:solidFill>
                  <a:prstClr val="black"/>
                </a:solidFill>
                <a:latin typeface="Arial" panose="020B0604020202020204" pitchFamily="34" charset="0"/>
                <a:cs typeface="+mn-ea"/>
                <a:sym typeface="Arial" panose="020B0604020202020204" pitchFamily="34" charset="0"/>
              </a:rPr>
              <a:t>     Enterprise campus</a:t>
            </a:r>
            <a:endParaRPr lang="zh-CN" altLang="en-US" sz="1200" i="0" kern="0" dirty="0">
              <a:solidFill>
                <a:prstClr val="black"/>
              </a:solidFill>
              <a:latin typeface="Arial" panose="020B0604020202020204" pitchFamily="34" charset="0"/>
              <a:cs typeface="+mn-ea"/>
              <a:sym typeface="Arial" panose="020B0604020202020204" pitchFamily="34" charset="0"/>
            </a:endParaRPr>
          </a:p>
        </p:txBody>
      </p:sp>
      <p:pic>
        <p:nvPicPr>
          <p:cNvPr id="252" name="图片 251" descr="组 4214 拷贝 4">
            <a:extLst>
              <a:ext uri="{FF2B5EF4-FFF2-40B4-BE49-F238E27FC236}">
                <a16:creationId xmlns:a16="http://schemas.microsoft.com/office/drawing/2014/main" id="{231B6E46-A46E-4CCF-83FC-729E6CB5292A}"/>
              </a:ext>
            </a:extLst>
          </p:cNvPr>
          <p:cNvPicPr>
            <a:picLocks noChangeAspect="1"/>
          </p:cNvPicPr>
          <p:nvPr/>
        </p:nvPicPr>
        <p:blipFill>
          <a:blip r:embed="rId8"/>
          <a:stretch>
            <a:fillRect/>
          </a:stretch>
        </p:blipFill>
        <p:spPr>
          <a:xfrm>
            <a:off x="1355450" y="3318051"/>
            <a:ext cx="544860" cy="464625"/>
          </a:xfrm>
          <a:prstGeom prst="rect">
            <a:avLst/>
          </a:prstGeom>
        </p:spPr>
      </p:pic>
      <p:cxnSp>
        <p:nvCxnSpPr>
          <p:cNvPr id="253" name="直接连接符 252">
            <a:extLst>
              <a:ext uri="{FF2B5EF4-FFF2-40B4-BE49-F238E27FC236}">
                <a16:creationId xmlns:a16="http://schemas.microsoft.com/office/drawing/2014/main" id="{BF0B8BC3-F44C-4138-916F-B0AA0F66796D}"/>
              </a:ext>
            </a:extLst>
          </p:cNvPr>
          <p:cNvCxnSpPr/>
          <p:nvPr/>
        </p:nvCxnSpPr>
        <p:spPr>
          <a:xfrm flipH="1">
            <a:off x="3414807" y="1885802"/>
            <a:ext cx="2820314" cy="1234113"/>
          </a:xfrm>
          <a:prstGeom prst="line">
            <a:avLst/>
          </a:prstGeom>
          <a:noFill/>
          <a:ln w="6350" cap="flat" cmpd="sng" algn="ctr">
            <a:solidFill>
              <a:srgbClr val="E7E6E6">
                <a:lumMod val="75000"/>
              </a:srgbClr>
            </a:solidFill>
            <a:prstDash val="solid"/>
            <a:miter lim="800000"/>
          </a:ln>
          <a:effectLst/>
        </p:spPr>
      </p:cxnSp>
      <p:grpSp>
        <p:nvGrpSpPr>
          <p:cNvPr id="254" name="组合 253">
            <a:extLst>
              <a:ext uri="{FF2B5EF4-FFF2-40B4-BE49-F238E27FC236}">
                <a16:creationId xmlns:a16="http://schemas.microsoft.com/office/drawing/2014/main" id="{BBAF18EC-38F2-4319-BE7E-BC669F67C0B5}"/>
              </a:ext>
            </a:extLst>
          </p:cNvPr>
          <p:cNvGrpSpPr/>
          <p:nvPr/>
        </p:nvGrpSpPr>
        <p:grpSpPr>
          <a:xfrm>
            <a:off x="5168837" y="1038956"/>
            <a:ext cx="1984231" cy="890714"/>
            <a:chOff x="5917984" y="1978014"/>
            <a:chExt cx="2228647" cy="1237846"/>
          </a:xfrm>
        </p:grpSpPr>
        <p:sp>
          <p:nvSpPr>
            <p:cNvPr id="255" name="Freeform 6">
              <a:extLst>
                <a:ext uri="{FF2B5EF4-FFF2-40B4-BE49-F238E27FC236}">
                  <a16:creationId xmlns:a16="http://schemas.microsoft.com/office/drawing/2014/main" id="{2C9EEA35-AA9B-4F2F-9AF2-CF6747225FC3}"/>
                </a:ext>
              </a:extLst>
            </p:cNvPr>
            <p:cNvSpPr>
              <a:spLocks noChangeAspect="1"/>
            </p:cNvSpPr>
            <p:nvPr/>
          </p:nvSpPr>
          <p:spPr bwMode="auto">
            <a:xfrm>
              <a:off x="5977626" y="1978014"/>
              <a:ext cx="2169005" cy="1237846"/>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638 w 10000"/>
                <a:gd name="connsiteY3" fmla="*/ 4336 h 10000"/>
                <a:gd name="connsiteX4" fmla="*/ 3806 w 10000"/>
                <a:gd name="connsiteY4" fmla="*/ 627 h 10000"/>
                <a:gd name="connsiteX5" fmla="*/ 6684 w 10000"/>
                <a:gd name="connsiteY5" fmla="*/ 2940 h 10000"/>
                <a:gd name="connsiteX6" fmla="*/ 8621 w 10000"/>
                <a:gd name="connsiteY6" fmla="*/ 2867 h 10000"/>
                <a:gd name="connsiteX7" fmla="*/ 9054 w 10000"/>
                <a:gd name="connsiteY7" fmla="*/ 5692 h 10000"/>
                <a:gd name="connsiteX8" fmla="*/ 9841 w 10000"/>
                <a:gd name="connsiteY8" fmla="*/ 8096 h 10000"/>
                <a:gd name="connsiteX9" fmla="*/ 8448 w 10000"/>
                <a:gd name="connsiteY9" fmla="*/ 980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noFill/>
            <a:ln w="3175">
              <a:solidFill>
                <a:srgbClr val="F0F0F0">
                  <a:lumMod val="75000"/>
                </a:srgbClr>
              </a:solidFill>
            </a:ln>
            <a:effectLst>
              <a:outerShdw blurRad="50800" dist="38100" dir="2700000" algn="tl" rotWithShape="0">
                <a:prstClr val="black">
                  <a:alpha val="40000"/>
                </a:prstClr>
              </a:outerShdw>
            </a:effectLst>
            <a:extLst/>
          </p:spPr>
          <p:txBody>
            <a:bodyPr vert="horz" wrap="square" lIns="0" tIns="0" rIns="0" bIns="0" anchor="t">
              <a:noAutofit/>
            </a:bodyPr>
            <a:lstStyle/>
            <a:p>
              <a:pPr algn="ctr" defTabSz="2547021" eaLnBrk="1" hangingPunct="1">
                <a:buClr>
                  <a:srgbClr val="CC9900"/>
                </a:buClr>
                <a:defRPr/>
              </a:pPr>
              <a:endParaRPr lang="en-US" altLang="zh-CN" sz="1600" b="1" kern="0">
                <a:solidFill>
                  <a:prstClr val="black"/>
                </a:solidFill>
                <a:ea typeface="微软雅黑" panose="020B0503020204020204" pitchFamily="34" charset="-122"/>
                <a:cs typeface="+mn-ea"/>
                <a:sym typeface="+mn-lt"/>
              </a:endParaRPr>
            </a:p>
          </p:txBody>
        </p:sp>
        <p:sp>
          <p:nvSpPr>
            <p:cNvPr id="256" name="矩形 159">
              <a:extLst>
                <a:ext uri="{FF2B5EF4-FFF2-40B4-BE49-F238E27FC236}">
                  <a16:creationId xmlns:a16="http://schemas.microsoft.com/office/drawing/2014/main" id="{7AB4C9BF-C099-42F9-A5E0-26265E787125}"/>
                </a:ext>
              </a:extLst>
            </p:cNvPr>
            <p:cNvSpPr/>
            <p:nvPr/>
          </p:nvSpPr>
          <p:spPr bwMode="auto">
            <a:xfrm>
              <a:off x="6330478" y="2983194"/>
              <a:ext cx="1476788" cy="181180"/>
            </a:xfrm>
            <a:prstGeom prst="rect">
              <a:avLst/>
            </a:prstGeom>
            <a:solidFill>
              <a:srgbClr val="000000">
                <a:lumMod val="50000"/>
                <a:lumOff val="50000"/>
              </a:srgbClr>
            </a:solidFill>
            <a:ln w="9525" cap="flat" cmpd="sng" algn="ctr">
              <a:noFill/>
              <a:prstDash val="solid"/>
              <a:round/>
              <a:headEnd type="none" w="med" len="med"/>
              <a:tailEnd type="none" w="med" len="med"/>
            </a:ln>
            <a:effectLst/>
          </p:spPr>
          <p:txBody>
            <a:bodyPr vert="horz" wrap="square" lIns="121928" tIns="60965" rIns="121928" bIns="60965" numCol="1" rtlCol="0" anchor="ctr" anchorCtr="0" compatLnSpc="1">
              <a:prstTxWarp prst="textNoShape">
                <a:avLst/>
              </a:prstTxWarp>
            </a:bodyPr>
            <a:lstStyle/>
            <a:p>
              <a:pPr algn="ctr" defTabSz="913412" eaLnBrk="1" hangingPunct="1">
                <a:buClr>
                  <a:srgbClr val="CC9900"/>
                </a:buClr>
                <a:defRPr/>
              </a:pPr>
              <a:r>
                <a:rPr lang="en-US" altLang="zh-CN" sz="1200" kern="0" dirty="0">
                  <a:solidFill>
                    <a:prstClr val="white"/>
                  </a:solidFill>
                  <a:ea typeface="微软雅黑" panose="020B0503020204020204" pitchFamily="34" charset="-122"/>
                  <a:cs typeface="+mn-ea"/>
                  <a:sym typeface="+mn-lt"/>
                </a:rPr>
                <a:t>UP</a:t>
              </a:r>
              <a:endParaRPr lang="zh-CN" altLang="en-US" sz="1200" kern="0" dirty="0">
                <a:solidFill>
                  <a:prstClr val="white"/>
                </a:solidFill>
                <a:ea typeface="微软雅黑" panose="020B0503020204020204" pitchFamily="34" charset="-122"/>
                <a:cs typeface="+mn-ea"/>
                <a:sym typeface="+mn-lt"/>
              </a:endParaRPr>
            </a:p>
          </p:txBody>
        </p:sp>
        <p:sp>
          <p:nvSpPr>
            <p:cNvPr id="257" name="矩形 159">
              <a:extLst>
                <a:ext uri="{FF2B5EF4-FFF2-40B4-BE49-F238E27FC236}">
                  <a16:creationId xmlns:a16="http://schemas.microsoft.com/office/drawing/2014/main" id="{8F477F42-1BD8-485C-8F29-853D78E662A6}"/>
                </a:ext>
              </a:extLst>
            </p:cNvPr>
            <p:cNvSpPr/>
            <p:nvPr/>
          </p:nvSpPr>
          <p:spPr bwMode="auto">
            <a:xfrm>
              <a:off x="6321064" y="2690520"/>
              <a:ext cx="1476788" cy="181180"/>
            </a:xfrm>
            <a:prstGeom prst="rect">
              <a:avLst/>
            </a:prstGeom>
            <a:solidFill>
              <a:srgbClr val="000000">
                <a:lumMod val="50000"/>
                <a:lumOff val="50000"/>
              </a:srgbClr>
            </a:solidFill>
            <a:ln w="9525" cap="flat" cmpd="sng" algn="ctr">
              <a:noFill/>
              <a:prstDash val="solid"/>
              <a:round/>
              <a:headEnd type="none" w="med" len="med"/>
              <a:tailEnd type="none" w="med" len="med"/>
            </a:ln>
            <a:effectLst/>
          </p:spPr>
          <p:txBody>
            <a:bodyPr vert="horz" wrap="square" lIns="121928" tIns="60965" rIns="121928" bIns="60965" numCol="1" rtlCol="0" anchor="ctr" anchorCtr="0" compatLnSpc="1">
              <a:prstTxWarp prst="textNoShape">
                <a:avLst/>
              </a:prstTxWarp>
            </a:bodyPr>
            <a:lstStyle/>
            <a:p>
              <a:pPr algn="ctr" defTabSz="913412" eaLnBrk="1" hangingPunct="1">
                <a:buClr>
                  <a:srgbClr val="CC9900"/>
                </a:buClr>
                <a:defRPr/>
              </a:pPr>
              <a:r>
                <a:rPr lang="en-US" altLang="zh-CN" sz="1200" kern="0" dirty="0">
                  <a:solidFill>
                    <a:prstClr val="white"/>
                  </a:solidFill>
                  <a:ea typeface="微软雅黑" panose="020B0503020204020204" pitchFamily="34" charset="-122"/>
                  <a:cs typeface="+mn-ea"/>
                  <a:sym typeface="+mn-lt"/>
                </a:rPr>
                <a:t>CP</a:t>
              </a:r>
              <a:endParaRPr lang="zh-CN" altLang="en-US" sz="1200" kern="0" dirty="0">
                <a:solidFill>
                  <a:prstClr val="white"/>
                </a:solidFill>
                <a:ea typeface="微软雅黑" panose="020B0503020204020204" pitchFamily="34" charset="-122"/>
                <a:cs typeface="+mn-ea"/>
                <a:sym typeface="+mn-lt"/>
              </a:endParaRPr>
            </a:p>
          </p:txBody>
        </p:sp>
        <p:sp>
          <p:nvSpPr>
            <p:cNvPr id="258" name="矩形 257">
              <a:extLst>
                <a:ext uri="{FF2B5EF4-FFF2-40B4-BE49-F238E27FC236}">
                  <a16:creationId xmlns:a16="http://schemas.microsoft.com/office/drawing/2014/main" id="{94E6895D-6783-4085-A0B9-640C26D45D1E}"/>
                </a:ext>
              </a:extLst>
            </p:cNvPr>
            <p:cNvSpPr/>
            <p:nvPr/>
          </p:nvSpPr>
          <p:spPr>
            <a:xfrm>
              <a:off x="5917984" y="2269057"/>
              <a:ext cx="2189920" cy="384952"/>
            </a:xfrm>
            <a:prstGeom prst="rect">
              <a:avLst/>
            </a:prstGeom>
          </p:spPr>
          <p:txBody>
            <a:bodyPr wrap="square">
              <a:spAutoFit/>
            </a:bodyPr>
            <a:lstStyle/>
            <a:p>
              <a:pPr algn="ctr" eaLnBrk="1" fontAlgn="auto" hangingPunct="1">
                <a:defRPr/>
              </a:pPr>
              <a:r>
                <a:rPr lang="en-US" altLang="zh-CN" sz="1200" kern="0" dirty="0">
                  <a:solidFill>
                    <a:prstClr val="black"/>
                  </a:solidFill>
                  <a:ea typeface="微软雅黑" panose="020B0503020204020204" pitchFamily="34" charset="-122"/>
                  <a:cs typeface="+mn-ea"/>
                  <a:sym typeface="+mn-lt"/>
                </a:rPr>
                <a:t>5G Core</a:t>
              </a:r>
            </a:p>
          </p:txBody>
        </p:sp>
      </p:grpSp>
      <p:pic>
        <p:nvPicPr>
          <p:cNvPr id="259" name="图片 258">
            <a:extLst>
              <a:ext uri="{FF2B5EF4-FFF2-40B4-BE49-F238E27FC236}">
                <a16:creationId xmlns:a16="http://schemas.microsoft.com/office/drawing/2014/main" id="{E3CE26C5-F20C-4244-B1D9-2A9924057608}"/>
              </a:ext>
            </a:extLst>
          </p:cNvPr>
          <p:cNvPicPr>
            <a:picLocks noChangeAspect="1"/>
          </p:cNvPicPr>
          <p:nvPr/>
        </p:nvPicPr>
        <p:blipFill>
          <a:blip r:embed="rId9"/>
          <a:stretch>
            <a:fillRect/>
          </a:stretch>
        </p:blipFill>
        <p:spPr>
          <a:xfrm>
            <a:off x="9686513" y="3136689"/>
            <a:ext cx="851730" cy="680296"/>
          </a:xfrm>
          <a:prstGeom prst="rect">
            <a:avLst/>
          </a:prstGeom>
        </p:spPr>
      </p:pic>
      <p:pic>
        <p:nvPicPr>
          <p:cNvPr id="260" name="图片 259">
            <a:extLst>
              <a:ext uri="{FF2B5EF4-FFF2-40B4-BE49-F238E27FC236}">
                <a16:creationId xmlns:a16="http://schemas.microsoft.com/office/drawing/2014/main" id="{D2F8F44C-C794-4485-BBC7-F14D8CE394AF}"/>
              </a:ext>
            </a:extLst>
          </p:cNvPr>
          <p:cNvPicPr>
            <a:picLocks noChangeAspect="1"/>
          </p:cNvPicPr>
          <p:nvPr/>
        </p:nvPicPr>
        <p:blipFill>
          <a:blip r:embed="rId10"/>
          <a:stretch>
            <a:fillRect/>
          </a:stretch>
        </p:blipFill>
        <p:spPr>
          <a:xfrm>
            <a:off x="6806840" y="3365315"/>
            <a:ext cx="311748" cy="402852"/>
          </a:xfrm>
          <a:prstGeom prst="rect">
            <a:avLst/>
          </a:prstGeom>
        </p:spPr>
      </p:pic>
      <p:sp>
        <p:nvSpPr>
          <p:cNvPr id="261" name="矩形 260">
            <a:extLst>
              <a:ext uri="{FF2B5EF4-FFF2-40B4-BE49-F238E27FC236}">
                <a16:creationId xmlns:a16="http://schemas.microsoft.com/office/drawing/2014/main" id="{2917FBD4-6AA5-4605-9342-E1153CF6B357}"/>
              </a:ext>
            </a:extLst>
          </p:cNvPr>
          <p:cNvSpPr/>
          <p:nvPr/>
        </p:nvSpPr>
        <p:spPr>
          <a:xfrm>
            <a:off x="2077721" y="4865659"/>
            <a:ext cx="8310282" cy="1287532"/>
          </a:xfrm>
          <a:prstGeom prst="rect">
            <a:avLst/>
          </a:prstGeom>
        </p:spPr>
        <p:txBody>
          <a:bodyPr wrap="square">
            <a:spAutoFit/>
          </a:bodyPr>
          <a:lstStyle/>
          <a:p>
            <a:pPr eaLnBrk="1" fontAlgn="auto" hangingPunct="1">
              <a:lnSpc>
                <a:spcPct val="150000"/>
              </a:lnSpc>
              <a:spcBef>
                <a:spcPts val="0"/>
              </a:spcBef>
              <a:spcAft>
                <a:spcPts val="0"/>
              </a:spcAft>
            </a:pPr>
            <a:r>
              <a:rPr lang="en-US" altLang="zh-CN" sz="1800" b="1" dirty="0">
                <a:solidFill>
                  <a:prstClr val="white"/>
                </a:solidFill>
                <a:ea typeface="微软雅黑" panose="020B0503020204020204" pitchFamily="34" charset="-122"/>
              </a:rPr>
              <a:t>Use Case for mobile private network:</a:t>
            </a:r>
          </a:p>
          <a:p>
            <a:pPr marL="342900" indent="-342900" eaLnBrk="1" fontAlgn="auto" hangingPunct="1">
              <a:lnSpc>
                <a:spcPct val="150000"/>
              </a:lnSpc>
              <a:spcBef>
                <a:spcPts val="0"/>
              </a:spcBef>
              <a:spcAft>
                <a:spcPts val="0"/>
              </a:spcAft>
              <a:buFont typeface="Wingdings" panose="05000000000000000000" pitchFamily="2" charset="2"/>
              <a:buChar char="u"/>
            </a:pPr>
            <a:r>
              <a:rPr lang="en-US" altLang="zh-CN" sz="1800" b="1" dirty="0">
                <a:solidFill>
                  <a:prstClr val="white"/>
                </a:solidFill>
                <a:ea typeface="微软雅黑" panose="020B0503020204020204" pitchFamily="34" charset="-122"/>
              </a:rPr>
              <a:t>Case 1: Identify the User id for non-SIM device</a:t>
            </a:r>
          </a:p>
          <a:p>
            <a:pPr marL="342900" indent="-342900" eaLnBrk="1" fontAlgn="auto" hangingPunct="1">
              <a:lnSpc>
                <a:spcPct val="150000"/>
              </a:lnSpc>
              <a:spcBef>
                <a:spcPts val="0"/>
              </a:spcBef>
              <a:spcAft>
                <a:spcPts val="0"/>
              </a:spcAft>
              <a:buFont typeface="Wingdings" panose="05000000000000000000" pitchFamily="2" charset="2"/>
              <a:buChar char="u"/>
            </a:pPr>
            <a:r>
              <a:rPr lang="en-US" altLang="zh-CN" sz="1800" b="1" dirty="0">
                <a:solidFill>
                  <a:prstClr val="white"/>
                </a:solidFill>
                <a:ea typeface="微软雅黑" panose="020B0503020204020204" pitchFamily="34" charset="-122"/>
              </a:rPr>
              <a:t>Case 2: Remote UE accessing private network in everywhere</a:t>
            </a:r>
          </a:p>
        </p:txBody>
      </p:sp>
      <p:pic>
        <p:nvPicPr>
          <p:cNvPr id="262" name="图片 261">
            <a:extLst>
              <a:ext uri="{FF2B5EF4-FFF2-40B4-BE49-F238E27FC236}">
                <a16:creationId xmlns:a16="http://schemas.microsoft.com/office/drawing/2014/main" id="{7FD10C4C-AB4E-48A5-B2EE-22ACDA260F35}"/>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368364" y="3493874"/>
            <a:ext cx="887623" cy="317009"/>
          </a:xfrm>
          <a:prstGeom prst="rect">
            <a:avLst/>
          </a:prstGeom>
        </p:spPr>
      </p:pic>
      <p:pic>
        <p:nvPicPr>
          <p:cNvPr id="263" name="图片 262">
            <a:extLst>
              <a:ext uri="{FF2B5EF4-FFF2-40B4-BE49-F238E27FC236}">
                <a16:creationId xmlns:a16="http://schemas.microsoft.com/office/drawing/2014/main" id="{A18C35AE-1AA1-4A22-B267-3734D50F29E8}"/>
              </a:ext>
            </a:extLst>
          </p:cNvPr>
          <p:cNvPicPr>
            <a:picLocks noChangeAspect="1"/>
          </p:cNvPicPr>
          <p:nvPr/>
        </p:nvPicPr>
        <p:blipFill>
          <a:blip r:embed="rId12"/>
          <a:stretch>
            <a:fillRect/>
          </a:stretch>
        </p:blipFill>
        <p:spPr>
          <a:xfrm>
            <a:off x="7050073" y="3452145"/>
            <a:ext cx="521494" cy="237955"/>
          </a:xfrm>
          <a:prstGeom prst="rect">
            <a:avLst/>
          </a:prstGeom>
        </p:spPr>
      </p:pic>
      <p:pic>
        <p:nvPicPr>
          <p:cNvPr id="264" name="图片 263">
            <a:extLst>
              <a:ext uri="{FF2B5EF4-FFF2-40B4-BE49-F238E27FC236}">
                <a16:creationId xmlns:a16="http://schemas.microsoft.com/office/drawing/2014/main" id="{F888CB3C-D739-4F32-8954-C3755E9A687E}"/>
              </a:ext>
            </a:extLst>
          </p:cNvPr>
          <p:cNvPicPr>
            <a:picLocks noChangeAspect="1"/>
          </p:cNvPicPr>
          <p:nvPr/>
        </p:nvPicPr>
        <p:blipFill>
          <a:blip r:embed="rId4">
            <a:duotone>
              <a:srgbClr val="70AD47">
                <a:shade val="45000"/>
                <a:satMod val="135000"/>
              </a:srgbClr>
              <a:prstClr val="white"/>
            </a:duotone>
          </a:blip>
          <a:stretch>
            <a:fillRect/>
          </a:stretch>
        </p:blipFill>
        <p:spPr>
          <a:xfrm>
            <a:off x="6401348" y="3550839"/>
            <a:ext cx="390192" cy="323977"/>
          </a:xfrm>
          <a:prstGeom prst="rect">
            <a:avLst/>
          </a:prstGeom>
          <a:ln>
            <a:noFill/>
          </a:ln>
        </p:spPr>
      </p:pic>
      <p:graphicFrame>
        <p:nvGraphicFramePr>
          <p:cNvPr id="265" name="Object 37">
            <a:hlinkClick r:id="" action="ppaction://ole?verb=0"/>
            <a:extLst>
              <a:ext uri="{FF2B5EF4-FFF2-40B4-BE49-F238E27FC236}">
                <a16:creationId xmlns:a16="http://schemas.microsoft.com/office/drawing/2014/main" id="{157EBD29-44B8-4C7D-9E5A-38E09FC86A45}"/>
              </a:ext>
            </a:extLst>
          </p:cNvPr>
          <p:cNvGraphicFramePr>
            <a:graphicFrameLocks/>
          </p:cNvGraphicFramePr>
          <p:nvPr>
            <p:extLst>
              <p:ext uri="{D42A27DB-BD31-4B8C-83A1-F6EECF244321}">
                <p14:modId xmlns:p14="http://schemas.microsoft.com/office/powerpoint/2010/main" val="2171564638"/>
              </p:ext>
            </p:extLst>
          </p:nvPr>
        </p:nvGraphicFramePr>
        <p:xfrm>
          <a:off x="2305523" y="3175832"/>
          <a:ext cx="854401" cy="651102"/>
        </p:xfrm>
        <a:graphic>
          <a:graphicData uri="http://schemas.openxmlformats.org/presentationml/2006/ole">
            <mc:AlternateContent xmlns:mc="http://schemas.openxmlformats.org/markup-compatibility/2006">
              <mc:Choice xmlns:v="urn:schemas-microsoft-com:vml" Requires="v">
                <p:oleObj spid="_x0000_s2055" name="Microsoft ClipArt Gallery" r:id="rId13" imgW="4005000" imgH="2855880" progId="MS_ClipArt_Gallery">
                  <p:embed/>
                </p:oleObj>
              </mc:Choice>
              <mc:Fallback>
                <p:oleObj name="Microsoft ClipArt Gallery" r:id="rId13" imgW="4005000" imgH="2855880" progId="MS_ClipArt_Gallery">
                  <p:embed/>
                  <p:pic>
                    <p:nvPicPr>
                      <p:cNvPr id="888" name="Object 37">
                        <a:hlinkClick r:id="" action="ppaction://ole?verb=0"/>
                        <a:extLst>
                          <a:ext uri="{FF2B5EF4-FFF2-40B4-BE49-F238E27FC236}">
                            <a16:creationId xmlns:a16="http://schemas.microsoft.com/office/drawing/2014/main" id="{DF2FC215-B062-49ED-981C-C86C479E5E1A}"/>
                          </a:ext>
                        </a:extLst>
                      </p:cNvPr>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05523" y="3175832"/>
                        <a:ext cx="854401" cy="651102"/>
                      </a:xfrm>
                      <a:prstGeom prst="rect">
                        <a:avLst/>
                      </a:prstGeom>
                      <a:noFill/>
                      <a:ln>
                        <a:noFill/>
                      </a:ln>
                      <a:effectLst/>
                    </p:spPr>
                  </p:pic>
                </p:oleObj>
              </mc:Fallback>
            </mc:AlternateContent>
          </a:graphicData>
        </a:graphic>
      </p:graphicFrame>
      <p:cxnSp>
        <p:nvCxnSpPr>
          <p:cNvPr id="267" name="直接连接符 266">
            <a:extLst>
              <a:ext uri="{FF2B5EF4-FFF2-40B4-BE49-F238E27FC236}">
                <a16:creationId xmlns:a16="http://schemas.microsoft.com/office/drawing/2014/main" id="{2BCA5E3A-DA81-48CE-A908-418751F7C2D7}"/>
              </a:ext>
            </a:extLst>
          </p:cNvPr>
          <p:cNvCxnSpPr>
            <a:stCxn id="238" idx="1"/>
            <a:endCxn id="350" idx="0"/>
          </p:cNvCxnSpPr>
          <p:nvPr/>
        </p:nvCxnSpPr>
        <p:spPr>
          <a:xfrm flipH="1">
            <a:off x="3230180" y="3373117"/>
            <a:ext cx="147833" cy="246231"/>
          </a:xfrm>
          <a:prstGeom prst="line">
            <a:avLst/>
          </a:prstGeom>
          <a:noFill/>
          <a:ln w="6350" cap="flat" cmpd="sng" algn="ctr">
            <a:solidFill>
              <a:srgbClr val="5B9BD5"/>
            </a:solidFill>
            <a:prstDash val="solid"/>
            <a:miter lim="800000"/>
          </a:ln>
          <a:effectLst/>
        </p:spPr>
      </p:cxnSp>
      <p:pic>
        <p:nvPicPr>
          <p:cNvPr id="273" name="Picture 10" descr="https://timgsa.baidu.com/timg?image&amp;quality=80&amp;size=b9999_10000&amp;sec=1587736185880&amp;di=4f0fd9f65414ccc7755ec3bc5a8883e8&amp;imgtype=0&amp;src=http%3A%2F%2Fimg1.mydrivers.com%2Fimg%2F20200324%2FS9d7ed9c6-e0a1-493a-a107-81cc118fcf79.png">
            <a:extLst>
              <a:ext uri="{FF2B5EF4-FFF2-40B4-BE49-F238E27FC236}">
                <a16:creationId xmlns:a16="http://schemas.microsoft.com/office/drawing/2014/main" id="{D9833C17-BA96-4000-94B3-EED06D36911F}"/>
              </a:ext>
            </a:extLst>
          </p:cNvPr>
          <p:cNvPicPr>
            <a:picLocks noChangeAspect="1" noChangeArrowheads="1"/>
          </p:cNvPicPr>
          <p:nvPr/>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46012" y="3379584"/>
            <a:ext cx="493411" cy="288383"/>
          </a:xfrm>
          <a:prstGeom prst="rect">
            <a:avLst/>
          </a:prstGeom>
          <a:noFill/>
          <a:extLst>
            <a:ext uri="{909E8E84-426E-40DD-AFC4-6F175D3DCCD1}">
              <a14:hiddenFill xmlns:a14="http://schemas.microsoft.com/office/drawing/2010/main">
                <a:solidFill>
                  <a:srgbClr val="FFFFFF"/>
                </a:solidFill>
              </a14:hiddenFill>
            </a:ext>
          </a:extLst>
        </p:spPr>
      </p:pic>
      <p:pic>
        <p:nvPicPr>
          <p:cNvPr id="274" name="图片 273" descr="组 4229">
            <a:extLst>
              <a:ext uri="{FF2B5EF4-FFF2-40B4-BE49-F238E27FC236}">
                <a16:creationId xmlns:a16="http://schemas.microsoft.com/office/drawing/2014/main" id="{0A7F3EA0-921D-4740-90FE-5AD9A42F5DC1}"/>
              </a:ext>
            </a:extLst>
          </p:cNvPr>
          <p:cNvPicPr>
            <a:picLocks noChangeAspect="1"/>
          </p:cNvPicPr>
          <p:nvPr/>
        </p:nvPicPr>
        <p:blipFill>
          <a:blip r:embed="rId3">
            <a:duotone>
              <a:srgbClr val="E7E6E6">
                <a:shade val="45000"/>
                <a:satMod val="135000"/>
              </a:srgbClr>
              <a:prstClr val="white"/>
            </a:duotone>
          </a:blip>
          <a:stretch>
            <a:fillRect/>
          </a:stretch>
        </p:blipFill>
        <p:spPr>
          <a:xfrm>
            <a:off x="3697092" y="3552443"/>
            <a:ext cx="1895667" cy="403653"/>
          </a:xfrm>
          <a:prstGeom prst="rect">
            <a:avLst/>
          </a:prstGeom>
        </p:spPr>
      </p:pic>
      <p:sp>
        <p:nvSpPr>
          <p:cNvPr id="275" name="文本框 274">
            <a:extLst>
              <a:ext uri="{FF2B5EF4-FFF2-40B4-BE49-F238E27FC236}">
                <a16:creationId xmlns:a16="http://schemas.microsoft.com/office/drawing/2014/main" id="{4B93133A-C6A8-4E3A-B8F4-21942C7EA4FE}"/>
              </a:ext>
            </a:extLst>
          </p:cNvPr>
          <p:cNvSpPr txBox="1"/>
          <p:nvPr/>
        </p:nvSpPr>
        <p:spPr>
          <a:xfrm>
            <a:off x="7348363" y="3125586"/>
            <a:ext cx="737272" cy="230832"/>
          </a:xfrm>
          <a:prstGeom prst="rect">
            <a:avLst/>
          </a:prstGeom>
          <a:noFill/>
        </p:spPr>
        <p:txBody>
          <a:bodyPr wrap="square" rtlCol="0">
            <a:spAutoFit/>
          </a:bodyPr>
          <a:lstStyle/>
          <a:p>
            <a:pPr eaLnBrk="1" fontAlgn="auto" hangingPunct="1">
              <a:spcBef>
                <a:spcPts val="0"/>
              </a:spcBef>
              <a:spcAft>
                <a:spcPts val="0"/>
              </a:spcAft>
            </a:pPr>
            <a:r>
              <a:rPr lang="en-US" altLang="zh-CN" sz="900" dirty="0">
                <a:solidFill>
                  <a:prstClr val="black"/>
                </a:solidFill>
                <a:latin typeface="Calibri" panose="020F0502020204030204"/>
                <a:cs typeface="+mn-cs"/>
              </a:rPr>
              <a:t>Remote UE</a:t>
            </a:r>
            <a:endParaRPr lang="zh-CN" altLang="en-US" sz="900" dirty="0">
              <a:solidFill>
                <a:prstClr val="black"/>
              </a:solidFill>
              <a:latin typeface="Calibri" panose="020F0502020204030204"/>
              <a:cs typeface="+mn-cs"/>
            </a:endParaRPr>
          </a:p>
        </p:txBody>
      </p:sp>
      <p:grpSp>
        <p:nvGrpSpPr>
          <p:cNvPr id="276" name="Group 108">
            <a:extLst>
              <a:ext uri="{FF2B5EF4-FFF2-40B4-BE49-F238E27FC236}">
                <a16:creationId xmlns:a16="http://schemas.microsoft.com/office/drawing/2014/main" id="{D109A88B-F622-4E07-8F67-88CB2A852051}"/>
              </a:ext>
            </a:extLst>
          </p:cNvPr>
          <p:cNvGrpSpPr>
            <a:grpSpLocks noChangeAspect="1"/>
          </p:cNvGrpSpPr>
          <p:nvPr/>
        </p:nvGrpSpPr>
        <p:grpSpPr bwMode="auto">
          <a:xfrm>
            <a:off x="3802360" y="2821647"/>
            <a:ext cx="1677736" cy="998533"/>
            <a:chOff x="2572" y="2569"/>
            <a:chExt cx="1444" cy="533"/>
          </a:xfrm>
        </p:grpSpPr>
        <p:sp>
          <p:nvSpPr>
            <p:cNvPr id="277" name="AutoShape 109">
              <a:extLst>
                <a:ext uri="{FF2B5EF4-FFF2-40B4-BE49-F238E27FC236}">
                  <a16:creationId xmlns:a16="http://schemas.microsoft.com/office/drawing/2014/main" id="{88B2CEB7-C458-4C41-A547-9D744AD9C5FB}"/>
                </a:ext>
              </a:extLst>
            </p:cNvPr>
            <p:cNvSpPr>
              <a:spLocks noChangeAspect="1" noChangeArrowheads="1" noTextEdit="1"/>
            </p:cNvSpPr>
            <p:nvPr/>
          </p:nvSpPr>
          <p:spPr bwMode="auto">
            <a:xfrm>
              <a:off x="2572" y="2569"/>
              <a:ext cx="1444"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278" name="Freeform 110">
              <a:extLst>
                <a:ext uri="{FF2B5EF4-FFF2-40B4-BE49-F238E27FC236}">
                  <a16:creationId xmlns:a16="http://schemas.microsoft.com/office/drawing/2014/main" id="{4C939E6A-4A7A-424E-8496-E18A5D4DD6FD}"/>
                </a:ext>
              </a:extLst>
            </p:cNvPr>
            <p:cNvSpPr>
              <a:spLocks/>
            </p:cNvSpPr>
            <p:nvPr/>
          </p:nvSpPr>
          <p:spPr bwMode="auto">
            <a:xfrm>
              <a:off x="2572" y="2819"/>
              <a:ext cx="355" cy="28"/>
            </a:xfrm>
            <a:custGeom>
              <a:avLst/>
              <a:gdLst>
                <a:gd name="T0" fmla="*/ 4258 w 4258"/>
                <a:gd name="T1" fmla="*/ 0 h 339"/>
                <a:gd name="T2" fmla="*/ 0 w 4258"/>
                <a:gd name="T3" fmla="*/ 0 h 339"/>
                <a:gd name="T4" fmla="*/ 0 w 4258"/>
                <a:gd name="T5" fmla="*/ 339 h 339"/>
                <a:gd name="T6" fmla="*/ 4258 w 4258"/>
                <a:gd name="T7" fmla="*/ 339 h 339"/>
                <a:gd name="T8" fmla="*/ 4258 w 4258"/>
                <a:gd name="T9" fmla="*/ 279 h 339"/>
                <a:gd name="T10" fmla="*/ 4258 w 4258"/>
                <a:gd name="T11" fmla="*/ 254 h 339"/>
                <a:gd name="T12" fmla="*/ 4258 w 4258"/>
                <a:gd name="T13" fmla="*/ 201 h 339"/>
                <a:gd name="T14" fmla="*/ 4258 w 4258"/>
                <a:gd name="T15" fmla="*/ 172 h 339"/>
                <a:gd name="T16" fmla="*/ 4258 w 4258"/>
                <a:gd name="T17" fmla="*/ 117 h 339"/>
                <a:gd name="T18" fmla="*/ 4258 w 4258"/>
                <a:gd name="T19" fmla="*/ 66 h 339"/>
                <a:gd name="T20" fmla="*/ 4258 w 4258"/>
                <a:gd name="T21" fmla="*/ 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58" h="339">
                  <a:moveTo>
                    <a:pt x="4258" y="0"/>
                  </a:moveTo>
                  <a:lnTo>
                    <a:pt x="0" y="0"/>
                  </a:lnTo>
                  <a:lnTo>
                    <a:pt x="0" y="339"/>
                  </a:lnTo>
                  <a:lnTo>
                    <a:pt x="4258" y="339"/>
                  </a:lnTo>
                  <a:lnTo>
                    <a:pt x="4258" y="279"/>
                  </a:lnTo>
                  <a:lnTo>
                    <a:pt x="4258" y="254"/>
                  </a:lnTo>
                  <a:lnTo>
                    <a:pt x="4258" y="201"/>
                  </a:lnTo>
                  <a:lnTo>
                    <a:pt x="4258" y="172"/>
                  </a:lnTo>
                  <a:lnTo>
                    <a:pt x="4258" y="117"/>
                  </a:lnTo>
                  <a:lnTo>
                    <a:pt x="4258" y="66"/>
                  </a:lnTo>
                  <a:lnTo>
                    <a:pt x="4258"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279" name="Freeform 111">
              <a:extLst>
                <a:ext uri="{FF2B5EF4-FFF2-40B4-BE49-F238E27FC236}">
                  <a16:creationId xmlns:a16="http://schemas.microsoft.com/office/drawing/2014/main" id="{1BB6DEB9-3378-4FA6-9FE8-B77A5286AA1E}"/>
                </a:ext>
              </a:extLst>
            </p:cNvPr>
            <p:cNvSpPr>
              <a:spLocks/>
            </p:cNvSpPr>
            <p:nvPr/>
          </p:nvSpPr>
          <p:spPr bwMode="auto">
            <a:xfrm>
              <a:off x="2577" y="2711"/>
              <a:ext cx="351" cy="110"/>
            </a:xfrm>
            <a:custGeom>
              <a:avLst/>
              <a:gdLst>
                <a:gd name="T0" fmla="*/ 4209 w 4209"/>
                <a:gd name="T1" fmla="*/ 0 h 1325"/>
                <a:gd name="T2" fmla="*/ 1057 w 4209"/>
                <a:gd name="T3" fmla="*/ 0 h 1325"/>
                <a:gd name="T4" fmla="*/ 0 w 4209"/>
                <a:gd name="T5" fmla="*/ 1302 h 1325"/>
                <a:gd name="T6" fmla="*/ 4209 w 4209"/>
                <a:gd name="T7" fmla="*/ 1325 h 1325"/>
                <a:gd name="T8" fmla="*/ 4209 w 4209"/>
                <a:gd name="T9" fmla="*/ 0 h 1325"/>
              </a:gdLst>
              <a:ahLst/>
              <a:cxnLst>
                <a:cxn ang="0">
                  <a:pos x="T0" y="T1"/>
                </a:cxn>
                <a:cxn ang="0">
                  <a:pos x="T2" y="T3"/>
                </a:cxn>
                <a:cxn ang="0">
                  <a:pos x="T4" y="T5"/>
                </a:cxn>
                <a:cxn ang="0">
                  <a:pos x="T6" y="T7"/>
                </a:cxn>
                <a:cxn ang="0">
                  <a:pos x="T8" y="T9"/>
                </a:cxn>
              </a:cxnLst>
              <a:rect l="0" t="0" r="r" b="b"/>
              <a:pathLst>
                <a:path w="4209" h="1325">
                  <a:moveTo>
                    <a:pt x="4209" y="0"/>
                  </a:moveTo>
                  <a:lnTo>
                    <a:pt x="1057" y="0"/>
                  </a:lnTo>
                  <a:lnTo>
                    <a:pt x="0" y="1302"/>
                  </a:lnTo>
                  <a:lnTo>
                    <a:pt x="4209" y="1325"/>
                  </a:lnTo>
                  <a:lnTo>
                    <a:pt x="4209" y="0"/>
                  </a:lnTo>
                  <a:close/>
                </a:path>
              </a:pathLst>
            </a:custGeom>
            <a:solidFill>
              <a:srgbClr val="00426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280" name="Freeform 112">
              <a:extLst>
                <a:ext uri="{FF2B5EF4-FFF2-40B4-BE49-F238E27FC236}">
                  <a16:creationId xmlns:a16="http://schemas.microsoft.com/office/drawing/2014/main" id="{28F4BA87-8282-473F-82EA-4BD901371BC7}"/>
                </a:ext>
              </a:extLst>
            </p:cNvPr>
            <p:cNvSpPr>
              <a:spLocks/>
            </p:cNvSpPr>
            <p:nvPr/>
          </p:nvSpPr>
          <p:spPr bwMode="auto">
            <a:xfrm>
              <a:off x="2602" y="2711"/>
              <a:ext cx="331" cy="110"/>
            </a:xfrm>
            <a:custGeom>
              <a:avLst/>
              <a:gdLst>
                <a:gd name="T0" fmla="*/ 3971 w 3971"/>
                <a:gd name="T1" fmla="*/ 0 h 1325"/>
                <a:gd name="T2" fmla="*/ 1007 w 3971"/>
                <a:gd name="T3" fmla="*/ 0 h 1325"/>
                <a:gd name="T4" fmla="*/ 0 w 3971"/>
                <a:gd name="T5" fmla="*/ 1325 h 1325"/>
                <a:gd name="T6" fmla="*/ 3971 w 3971"/>
                <a:gd name="T7" fmla="*/ 1325 h 1325"/>
                <a:gd name="T8" fmla="*/ 3971 w 3971"/>
                <a:gd name="T9" fmla="*/ 0 h 1325"/>
              </a:gdLst>
              <a:ahLst/>
              <a:cxnLst>
                <a:cxn ang="0">
                  <a:pos x="T0" y="T1"/>
                </a:cxn>
                <a:cxn ang="0">
                  <a:pos x="T2" y="T3"/>
                </a:cxn>
                <a:cxn ang="0">
                  <a:pos x="T4" y="T5"/>
                </a:cxn>
                <a:cxn ang="0">
                  <a:pos x="T6" y="T7"/>
                </a:cxn>
                <a:cxn ang="0">
                  <a:pos x="T8" y="T9"/>
                </a:cxn>
              </a:cxnLst>
              <a:rect l="0" t="0" r="r" b="b"/>
              <a:pathLst>
                <a:path w="3971" h="1325">
                  <a:moveTo>
                    <a:pt x="3971" y="0"/>
                  </a:moveTo>
                  <a:lnTo>
                    <a:pt x="1007" y="0"/>
                  </a:lnTo>
                  <a:lnTo>
                    <a:pt x="0" y="1325"/>
                  </a:lnTo>
                  <a:lnTo>
                    <a:pt x="3971" y="1325"/>
                  </a:lnTo>
                  <a:lnTo>
                    <a:pt x="3971" y="0"/>
                  </a:lnTo>
                  <a:close/>
                </a:path>
              </a:pathLst>
            </a:custGeom>
            <a:solidFill>
              <a:srgbClr val="4D72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281" name="Freeform 113">
              <a:extLst>
                <a:ext uri="{FF2B5EF4-FFF2-40B4-BE49-F238E27FC236}">
                  <a16:creationId xmlns:a16="http://schemas.microsoft.com/office/drawing/2014/main" id="{A4B31205-FED1-4984-8329-5C8B859A2334}"/>
                </a:ext>
              </a:extLst>
            </p:cNvPr>
            <p:cNvSpPr>
              <a:spLocks/>
            </p:cNvSpPr>
            <p:nvPr/>
          </p:nvSpPr>
          <p:spPr bwMode="auto">
            <a:xfrm>
              <a:off x="2670" y="2711"/>
              <a:ext cx="263" cy="8"/>
            </a:xfrm>
            <a:custGeom>
              <a:avLst/>
              <a:gdLst>
                <a:gd name="T0" fmla="*/ 3152 w 3152"/>
                <a:gd name="T1" fmla="*/ 0 h 98"/>
                <a:gd name="T2" fmla="*/ 0 w 3152"/>
                <a:gd name="T3" fmla="*/ 0 h 98"/>
                <a:gd name="T4" fmla="*/ 114 w 3152"/>
                <a:gd name="T5" fmla="*/ 98 h 98"/>
                <a:gd name="T6" fmla="*/ 3152 w 3152"/>
                <a:gd name="T7" fmla="*/ 98 h 98"/>
                <a:gd name="T8" fmla="*/ 3152 w 3152"/>
                <a:gd name="T9" fmla="*/ 0 h 98"/>
              </a:gdLst>
              <a:ahLst/>
              <a:cxnLst>
                <a:cxn ang="0">
                  <a:pos x="T0" y="T1"/>
                </a:cxn>
                <a:cxn ang="0">
                  <a:pos x="T2" y="T3"/>
                </a:cxn>
                <a:cxn ang="0">
                  <a:pos x="T4" y="T5"/>
                </a:cxn>
                <a:cxn ang="0">
                  <a:pos x="T6" y="T7"/>
                </a:cxn>
                <a:cxn ang="0">
                  <a:pos x="T8" y="T9"/>
                </a:cxn>
              </a:cxnLst>
              <a:rect l="0" t="0" r="r" b="b"/>
              <a:pathLst>
                <a:path w="3152" h="98">
                  <a:moveTo>
                    <a:pt x="3152" y="0"/>
                  </a:moveTo>
                  <a:lnTo>
                    <a:pt x="0" y="0"/>
                  </a:lnTo>
                  <a:lnTo>
                    <a:pt x="114" y="98"/>
                  </a:lnTo>
                  <a:lnTo>
                    <a:pt x="3152" y="98"/>
                  </a:lnTo>
                  <a:lnTo>
                    <a:pt x="3152" y="0"/>
                  </a:lnTo>
                  <a:close/>
                </a:path>
              </a:pathLst>
            </a:custGeom>
            <a:solidFill>
              <a:srgbClr val="899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282" name="Rectangle 114">
              <a:extLst>
                <a:ext uri="{FF2B5EF4-FFF2-40B4-BE49-F238E27FC236}">
                  <a16:creationId xmlns:a16="http://schemas.microsoft.com/office/drawing/2014/main" id="{9E0074F6-05F1-41F0-8A93-D7A11F731741}"/>
                </a:ext>
              </a:extLst>
            </p:cNvPr>
            <p:cNvSpPr>
              <a:spLocks noChangeArrowheads="1"/>
            </p:cNvSpPr>
            <p:nvPr/>
          </p:nvSpPr>
          <p:spPr bwMode="auto">
            <a:xfrm>
              <a:off x="2572" y="3076"/>
              <a:ext cx="358" cy="26"/>
            </a:xfrm>
            <a:prstGeom prst="rect">
              <a:avLst/>
            </a:prstGeom>
            <a:solidFill>
              <a:srgbClr val="D8E0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283" name="Rectangle 115">
              <a:extLst>
                <a:ext uri="{FF2B5EF4-FFF2-40B4-BE49-F238E27FC236}">
                  <a16:creationId xmlns:a16="http://schemas.microsoft.com/office/drawing/2014/main" id="{0097E6F2-12BF-4896-9475-C6D149E48D7E}"/>
                </a:ext>
              </a:extLst>
            </p:cNvPr>
            <p:cNvSpPr>
              <a:spLocks noChangeArrowheads="1"/>
            </p:cNvSpPr>
            <p:nvPr/>
          </p:nvSpPr>
          <p:spPr bwMode="auto">
            <a:xfrm>
              <a:off x="2572" y="2847"/>
              <a:ext cx="358" cy="233"/>
            </a:xfrm>
            <a:prstGeom prst="rect">
              <a:avLst/>
            </a:prstGeom>
            <a:solidFill>
              <a:srgbClr val="CDD2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284" name="Rectangle 116">
              <a:extLst>
                <a:ext uri="{FF2B5EF4-FFF2-40B4-BE49-F238E27FC236}">
                  <a16:creationId xmlns:a16="http://schemas.microsoft.com/office/drawing/2014/main" id="{FFE31826-8D23-448F-AF17-544106E5F9BD}"/>
                </a:ext>
              </a:extLst>
            </p:cNvPr>
            <p:cNvSpPr>
              <a:spLocks noChangeArrowheads="1"/>
            </p:cNvSpPr>
            <p:nvPr/>
          </p:nvSpPr>
          <p:spPr bwMode="auto">
            <a:xfrm>
              <a:off x="2572" y="2847"/>
              <a:ext cx="355" cy="233"/>
            </a:xfrm>
            <a:prstGeom prst="rect">
              <a:avLst/>
            </a:prstGeom>
            <a:solidFill>
              <a:srgbClr val="7FA6C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285" name="Freeform 117">
              <a:extLst>
                <a:ext uri="{FF2B5EF4-FFF2-40B4-BE49-F238E27FC236}">
                  <a16:creationId xmlns:a16="http://schemas.microsoft.com/office/drawing/2014/main" id="{9460587A-EC04-4290-B9AE-0970D59C9278}"/>
                </a:ext>
              </a:extLst>
            </p:cNvPr>
            <p:cNvSpPr>
              <a:spLocks/>
            </p:cNvSpPr>
            <p:nvPr/>
          </p:nvSpPr>
          <p:spPr bwMode="auto">
            <a:xfrm>
              <a:off x="3660" y="2711"/>
              <a:ext cx="352" cy="110"/>
            </a:xfrm>
            <a:custGeom>
              <a:avLst/>
              <a:gdLst>
                <a:gd name="T0" fmla="*/ 0 w 4216"/>
                <a:gd name="T1" fmla="*/ 0 h 1325"/>
                <a:gd name="T2" fmla="*/ 3153 w 4216"/>
                <a:gd name="T3" fmla="*/ 0 h 1325"/>
                <a:gd name="T4" fmla="*/ 4216 w 4216"/>
                <a:gd name="T5" fmla="*/ 1325 h 1325"/>
                <a:gd name="T6" fmla="*/ 0 w 4216"/>
                <a:gd name="T7" fmla="*/ 1325 h 1325"/>
                <a:gd name="T8" fmla="*/ 0 w 4216"/>
                <a:gd name="T9" fmla="*/ 0 h 1325"/>
              </a:gdLst>
              <a:ahLst/>
              <a:cxnLst>
                <a:cxn ang="0">
                  <a:pos x="T0" y="T1"/>
                </a:cxn>
                <a:cxn ang="0">
                  <a:pos x="T2" y="T3"/>
                </a:cxn>
                <a:cxn ang="0">
                  <a:pos x="T4" y="T5"/>
                </a:cxn>
                <a:cxn ang="0">
                  <a:pos x="T6" y="T7"/>
                </a:cxn>
                <a:cxn ang="0">
                  <a:pos x="T8" y="T9"/>
                </a:cxn>
              </a:cxnLst>
              <a:rect l="0" t="0" r="r" b="b"/>
              <a:pathLst>
                <a:path w="4216" h="1325">
                  <a:moveTo>
                    <a:pt x="0" y="0"/>
                  </a:moveTo>
                  <a:lnTo>
                    <a:pt x="3153" y="0"/>
                  </a:lnTo>
                  <a:lnTo>
                    <a:pt x="4216" y="1325"/>
                  </a:lnTo>
                  <a:lnTo>
                    <a:pt x="0" y="1325"/>
                  </a:lnTo>
                  <a:lnTo>
                    <a:pt x="0" y="0"/>
                  </a:lnTo>
                  <a:close/>
                </a:path>
              </a:pathLst>
            </a:custGeom>
            <a:solidFill>
              <a:srgbClr val="00426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286" name="Freeform 118">
              <a:extLst>
                <a:ext uri="{FF2B5EF4-FFF2-40B4-BE49-F238E27FC236}">
                  <a16:creationId xmlns:a16="http://schemas.microsoft.com/office/drawing/2014/main" id="{36F8433D-02F6-4E98-9533-567AF727A0D1}"/>
                </a:ext>
              </a:extLst>
            </p:cNvPr>
            <p:cNvSpPr>
              <a:spLocks/>
            </p:cNvSpPr>
            <p:nvPr/>
          </p:nvSpPr>
          <p:spPr bwMode="auto">
            <a:xfrm>
              <a:off x="3660" y="2711"/>
              <a:ext cx="331" cy="110"/>
            </a:xfrm>
            <a:custGeom>
              <a:avLst/>
              <a:gdLst>
                <a:gd name="T0" fmla="*/ 0 w 3970"/>
                <a:gd name="T1" fmla="*/ 0 h 1325"/>
                <a:gd name="T2" fmla="*/ 2964 w 3970"/>
                <a:gd name="T3" fmla="*/ 0 h 1325"/>
                <a:gd name="T4" fmla="*/ 3970 w 3970"/>
                <a:gd name="T5" fmla="*/ 1325 h 1325"/>
                <a:gd name="T6" fmla="*/ 0 w 3970"/>
                <a:gd name="T7" fmla="*/ 1325 h 1325"/>
                <a:gd name="T8" fmla="*/ 0 w 3970"/>
                <a:gd name="T9" fmla="*/ 0 h 1325"/>
              </a:gdLst>
              <a:ahLst/>
              <a:cxnLst>
                <a:cxn ang="0">
                  <a:pos x="T0" y="T1"/>
                </a:cxn>
                <a:cxn ang="0">
                  <a:pos x="T2" y="T3"/>
                </a:cxn>
                <a:cxn ang="0">
                  <a:pos x="T4" y="T5"/>
                </a:cxn>
                <a:cxn ang="0">
                  <a:pos x="T6" y="T7"/>
                </a:cxn>
                <a:cxn ang="0">
                  <a:pos x="T8" y="T9"/>
                </a:cxn>
              </a:cxnLst>
              <a:rect l="0" t="0" r="r" b="b"/>
              <a:pathLst>
                <a:path w="3970" h="1325">
                  <a:moveTo>
                    <a:pt x="0" y="0"/>
                  </a:moveTo>
                  <a:lnTo>
                    <a:pt x="2964" y="0"/>
                  </a:lnTo>
                  <a:lnTo>
                    <a:pt x="3970" y="1325"/>
                  </a:lnTo>
                  <a:lnTo>
                    <a:pt x="0" y="1325"/>
                  </a:lnTo>
                  <a:lnTo>
                    <a:pt x="0" y="0"/>
                  </a:lnTo>
                  <a:close/>
                </a:path>
              </a:pathLst>
            </a:custGeom>
            <a:solidFill>
              <a:srgbClr val="4D72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287" name="Freeform 119">
              <a:extLst>
                <a:ext uri="{FF2B5EF4-FFF2-40B4-BE49-F238E27FC236}">
                  <a16:creationId xmlns:a16="http://schemas.microsoft.com/office/drawing/2014/main" id="{DBFBF795-477D-468B-BC68-7C3E346A96BC}"/>
                </a:ext>
              </a:extLst>
            </p:cNvPr>
            <p:cNvSpPr>
              <a:spLocks/>
            </p:cNvSpPr>
            <p:nvPr/>
          </p:nvSpPr>
          <p:spPr bwMode="auto">
            <a:xfrm>
              <a:off x="3660" y="2711"/>
              <a:ext cx="263" cy="8"/>
            </a:xfrm>
            <a:custGeom>
              <a:avLst/>
              <a:gdLst>
                <a:gd name="T0" fmla="*/ 0 w 3153"/>
                <a:gd name="T1" fmla="*/ 0 h 98"/>
                <a:gd name="T2" fmla="*/ 3153 w 3153"/>
                <a:gd name="T3" fmla="*/ 0 h 98"/>
                <a:gd name="T4" fmla="*/ 3038 w 3153"/>
                <a:gd name="T5" fmla="*/ 98 h 98"/>
                <a:gd name="T6" fmla="*/ 0 w 3153"/>
                <a:gd name="T7" fmla="*/ 98 h 98"/>
                <a:gd name="T8" fmla="*/ 0 w 3153"/>
                <a:gd name="T9" fmla="*/ 0 h 98"/>
              </a:gdLst>
              <a:ahLst/>
              <a:cxnLst>
                <a:cxn ang="0">
                  <a:pos x="T0" y="T1"/>
                </a:cxn>
                <a:cxn ang="0">
                  <a:pos x="T2" y="T3"/>
                </a:cxn>
                <a:cxn ang="0">
                  <a:pos x="T4" y="T5"/>
                </a:cxn>
                <a:cxn ang="0">
                  <a:pos x="T6" y="T7"/>
                </a:cxn>
                <a:cxn ang="0">
                  <a:pos x="T8" y="T9"/>
                </a:cxn>
              </a:cxnLst>
              <a:rect l="0" t="0" r="r" b="b"/>
              <a:pathLst>
                <a:path w="3153" h="98">
                  <a:moveTo>
                    <a:pt x="0" y="0"/>
                  </a:moveTo>
                  <a:lnTo>
                    <a:pt x="3153" y="0"/>
                  </a:lnTo>
                  <a:lnTo>
                    <a:pt x="3038" y="98"/>
                  </a:lnTo>
                  <a:lnTo>
                    <a:pt x="0" y="98"/>
                  </a:lnTo>
                  <a:lnTo>
                    <a:pt x="0" y="0"/>
                  </a:lnTo>
                  <a:close/>
                </a:path>
              </a:pathLst>
            </a:custGeom>
            <a:solidFill>
              <a:srgbClr val="899F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288" name="Rectangle 120">
              <a:extLst>
                <a:ext uri="{FF2B5EF4-FFF2-40B4-BE49-F238E27FC236}">
                  <a16:creationId xmlns:a16="http://schemas.microsoft.com/office/drawing/2014/main" id="{06CB8C29-F300-4F7D-8CFC-465245D10F40}"/>
                </a:ext>
              </a:extLst>
            </p:cNvPr>
            <p:cNvSpPr>
              <a:spLocks noChangeArrowheads="1"/>
            </p:cNvSpPr>
            <p:nvPr/>
          </p:nvSpPr>
          <p:spPr bwMode="auto">
            <a:xfrm>
              <a:off x="3652" y="2847"/>
              <a:ext cx="362" cy="233"/>
            </a:xfrm>
            <a:prstGeom prst="rect">
              <a:avLst/>
            </a:prstGeom>
            <a:solidFill>
              <a:srgbClr val="CDD2D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289" name="Rectangle 121">
              <a:extLst>
                <a:ext uri="{FF2B5EF4-FFF2-40B4-BE49-F238E27FC236}">
                  <a16:creationId xmlns:a16="http://schemas.microsoft.com/office/drawing/2014/main" id="{597466FB-F063-4984-8E96-D1545DC09BC4}"/>
                </a:ext>
              </a:extLst>
            </p:cNvPr>
            <p:cNvSpPr>
              <a:spLocks noChangeArrowheads="1"/>
            </p:cNvSpPr>
            <p:nvPr/>
          </p:nvSpPr>
          <p:spPr bwMode="auto">
            <a:xfrm>
              <a:off x="2927" y="2707"/>
              <a:ext cx="746" cy="373"/>
            </a:xfrm>
            <a:prstGeom prst="rect">
              <a:avLst/>
            </a:prstGeom>
            <a:solidFill>
              <a:srgbClr val="0042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290" name="Rectangle 122">
              <a:extLst>
                <a:ext uri="{FF2B5EF4-FFF2-40B4-BE49-F238E27FC236}">
                  <a16:creationId xmlns:a16="http://schemas.microsoft.com/office/drawing/2014/main" id="{F4348AE6-C1FA-4542-8AC3-CBCAC3E11B0C}"/>
                </a:ext>
              </a:extLst>
            </p:cNvPr>
            <p:cNvSpPr>
              <a:spLocks noChangeArrowheads="1"/>
            </p:cNvSpPr>
            <p:nvPr/>
          </p:nvSpPr>
          <p:spPr bwMode="auto">
            <a:xfrm>
              <a:off x="2940" y="2707"/>
              <a:ext cx="719" cy="373"/>
            </a:xfrm>
            <a:prstGeom prst="rect">
              <a:avLst/>
            </a:prstGeom>
            <a:solidFill>
              <a:srgbClr val="7FA6C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291" name="Rectangle 123">
              <a:extLst>
                <a:ext uri="{FF2B5EF4-FFF2-40B4-BE49-F238E27FC236}">
                  <a16:creationId xmlns:a16="http://schemas.microsoft.com/office/drawing/2014/main" id="{1F93CCDB-5CB1-4494-8FA0-2175FC3E6729}"/>
                </a:ext>
              </a:extLst>
            </p:cNvPr>
            <p:cNvSpPr>
              <a:spLocks noChangeArrowheads="1"/>
            </p:cNvSpPr>
            <p:nvPr/>
          </p:nvSpPr>
          <p:spPr bwMode="auto">
            <a:xfrm>
              <a:off x="3652" y="2847"/>
              <a:ext cx="356" cy="233"/>
            </a:xfrm>
            <a:prstGeom prst="rect">
              <a:avLst/>
            </a:prstGeom>
            <a:solidFill>
              <a:srgbClr val="7FA6C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292" name="Rectangle 124">
              <a:extLst>
                <a:ext uri="{FF2B5EF4-FFF2-40B4-BE49-F238E27FC236}">
                  <a16:creationId xmlns:a16="http://schemas.microsoft.com/office/drawing/2014/main" id="{554ED265-9712-418E-8111-DE22B7DA74A0}"/>
                </a:ext>
              </a:extLst>
            </p:cNvPr>
            <p:cNvSpPr>
              <a:spLocks noChangeArrowheads="1"/>
            </p:cNvSpPr>
            <p:nvPr/>
          </p:nvSpPr>
          <p:spPr bwMode="auto">
            <a:xfrm>
              <a:off x="2927" y="3076"/>
              <a:ext cx="746" cy="26"/>
            </a:xfrm>
            <a:prstGeom prst="rect">
              <a:avLst/>
            </a:prstGeom>
            <a:solidFill>
              <a:srgbClr val="7FA6C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293" name="Rectangle 125">
              <a:extLst>
                <a:ext uri="{FF2B5EF4-FFF2-40B4-BE49-F238E27FC236}">
                  <a16:creationId xmlns:a16="http://schemas.microsoft.com/office/drawing/2014/main" id="{A5A63A8A-0F31-4E7A-A2AA-05CB5F2D8C34}"/>
                </a:ext>
              </a:extLst>
            </p:cNvPr>
            <p:cNvSpPr>
              <a:spLocks noChangeArrowheads="1"/>
            </p:cNvSpPr>
            <p:nvPr/>
          </p:nvSpPr>
          <p:spPr bwMode="auto">
            <a:xfrm>
              <a:off x="3652" y="3076"/>
              <a:ext cx="356" cy="26"/>
            </a:xfrm>
            <a:prstGeom prst="rect">
              <a:avLst/>
            </a:prstGeom>
            <a:solidFill>
              <a:srgbClr val="D8E0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294" name="Rectangle 126">
              <a:extLst>
                <a:ext uri="{FF2B5EF4-FFF2-40B4-BE49-F238E27FC236}">
                  <a16:creationId xmlns:a16="http://schemas.microsoft.com/office/drawing/2014/main" id="{BF6FD3D0-D890-4CEF-93B5-D63798627C9E}"/>
                </a:ext>
              </a:extLst>
            </p:cNvPr>
            <p:cNvSpPr>
              <a:spLocks noChangeArrowheads="1"/>
            </p:cNvSpPr>
            <p:nvPr/>
          </p:nvSpPr>
          <p:spPr bwMode="auto">
            <a:xfrm>
              <a:off x="3652" y="3076"/>
              <a:ext cx="362" cy="26"/>
            </a:xfrm>
            <a:prstGeom prst="rect">
              <a:avLst/>
            </a:prstGeom>
            <a:solidFill>
              <a:srgbClr val="7FA6C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295" name="Rectangle 127">
              <a:extLst>
                <a:ext uri="{FF2B5EF4-FFF2-40B4-BE49-F238E27FC236}">
                  <a16:creationId xmlns:a16="http://schemas.microsoft.com/office/drawing/2014/main" id="{47D2643C-9B96-49B4-A4FB-655B4F50F1BF}"/>
                </a:ext>
              </a:extLst>
            </p:cNvPr>
            <p:cNvSpPr>
              <a:spLocks noChangeArrowheads="1"/>
            </p:cNvSpPr>
            <p:nvPr/>
          </p:nvSpPr>
          <p:spPr bwMode="auto">
            <a:xfrm>
              <a:off x="2927" y="3092"/>
              <a:ext cx="746" cy="6"/>
            </a:xfrm>
            <a:prstGeom prst="rect">
              <a:avLst/>
            </a:prstGeom>
            <a:solidFill>
              <a:srgbClr val="F1F8F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296" name="Rectangle 128">
              <a:extLst>
                <a:ext uri="{FF2B5EF4-FFF2-40B4-BE49-F238E27FC236}">
                  <a16:creationId xmlns:a16="http://schemas.microsoft.com/office/drawing/2014/main" id="{DDBE7EF1-820F-443D-BBBC-32FB449E0674}"/>
                </a:ext>
              </a:extLst>
            </p:cNvPr>
            <p:cNvSpPr>
              <a:spLocks noChangeArrowheads="1"/>
            </p:cNvSpPr>
            <p:nvPr/>
          </p:nvSpPr>
          <p:spPr bwMode="auto">
            <a:xfrm>
              <a:off x="3652" y="3092"/>
              <a:ext cx="362" cy="6"/>
            </a:xfrm>
            <a:prstGeom prst="rect">
              <a:avLst/>
            </a:prstGeom>
            <a:solidFill>
              <a:srgbClr val="F1F8F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297" name="Rectangle 129">
              <a:extLst>
                <a:ext uri="{FF2B5EF4-FFF2-40B4-BE49-F238E27FC236}">
                  <a16:creationId xmlns:a16="http://schemas.microsoft.com/office/drawing/2014/main" id="{6C950507-547E-42AE-9892-FD5F8D1AD659}"/>
                </a:ext>
              </a:extLst>
            </p:cNvPr>
            <p:cNvSpPr>
              <a:spLocks noChangeArrowheads="1"/>
            </p:cNvSpPr>
            <p:nvPr/>
          </p:nvSpPr>
          <p:spPr bwMode="auto">
            <a:xfrm>
              <a:off x="2927" y="3074"/>
              <a:ext cx="746" cy="4"/>
            </a:xfrm>
            <a:prstGeom prst="rect">
              <a:avLst/>
            </a:prstGeom>
            <a:solidFill>
              <a:srgbClr val="0042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298" name="Rectangle 130">
              <a:extLst>
                <a:ext uri="{FF2B5EF4-FFF2-40B4-BE49-F238E27FC236}">
                  <a16:creationId xmlns:a16="http://schemas.microsoft.com/office/drawing/2014/main" id="{D4C6D4D3-FAEE-4290-90A2-67A816A93650}"/>
                </a:ext>
              </a:extLst>
            </p:cNvPr>
            <p:cNvSpPr>
              <a:spLocks noChangeArrowheads="1"/>
            </p:cNvSpPr>
            <p:nvPr/>
          </p:nvSpPr>
          <p:spPr bwMode="auto">
            <a:xfrm>
              <a:off x="2927" y="3081"/>
              <a:ext cx="746" cy="3"/>
            </a:xfrm>
            <a:prstGeom prst="rect">
              <a:avLst/>
            </a:prstGeom>
            <a:solidFill>
              <a:srgbClr val="0042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299" name="Rectangle 131">
              <a:extLst>
                <a:ext uri="{FF2B5EF4-FFF2-40B4-BE49-F238E27FC236}">
                  <a16:creationId xmlns:a16="http://schemas.microsoft.com/office/drawing/2014/main" id="{DB563418-1BA3-43C4-9121-39DDF9F20DC1}"/>
                </a:ext>
              </a:extLst>
            </p:cNvPr>
            <p:cNvSpPr>
              <a:spLocks noChangeArrowheads="1"/>
            </p:cNvSpPr>
            <p:nvPr/>
          </p:nvSpPr>
          <p:spPr bwMode="auto">
            <a:xfrm>
              <a:off x="3652" y="3074"/>
              <a:ext cx="362" cy="4"/>
            </a:xfrm>
            <a:prstGeom prst="rect">
              <a:avLst/>
            </a:prstGeom>
            <a:solidFill>
              <a:srgbClr val="0042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00" name="Rectangle 132">
              <a:extLst>
                <a:ext uri="{FF2B5EF4-FFF2-40B4-BE49-F238E27FC236}">
                  <a16:creationId xmlns:a16="http://schemas.microsoft.com/office/drawing/2014/main" id="{E97F8ABE-A15A-4667-AB46-18888A732942}"/>
                </a:ext>
              </a:extLst>
            </p:cNvPr>
            <p:cNvSpPr>
              <a:spLocks noChangeArrowheads="1"/>
            </p:cNvSpPr>
            <p:nvPr/>
          </p:nvSpPr>
          <p:spPr bwMode="auto">
            <a:xfrm>
              <a:off x="3652" y="3081"/>
              <a:ext cx="362" cy="3"/>
            </a:xfrm>
            <a:prstGeom prst="rect">
              <a:avLst/>
            </a:prstGeom>
            <a:solidFill>
              <a:srgbClr val="0042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01" name="Rectangle 133">
              <a:extLst>
                <a:ext uri="{FF2B5EF4-FFF2-40B4-BE49-F238E27FC236}">
                  <a16:creationId xmlns:a16="http://schemas.microsoft.com/office/drawing/2014/main" id="{D116A4B5-97BE-40A7-BB93-660A249A4BC4}"/>
                </a:ext>
              </a:extLst>
            </p:cNvPr>
            <p:cNvSpPr>
              <a:spLocks noChangeArrowheads="1"/>
            </p:cNvSpPr>
            <p:nvPr/>
          </p:nvSpPr>
          <p:spPr bwMode="auto">
            <a:xfrm>
              <a:off x="3599" y="2710"/>
              <a:ext cx="51" cy="370"/>
            </a:xfrm>
            <a:prstGeom prst="rect">
              <a:avLst/>
            </a:prstGeom>
            <a:solidFill>
              <a:srgbClr val="B6BCC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02" name="Rectangle 134">
              <a:extLst>
                <a:ext uri="{FF2B5EF4-FFF2-40B4-BE49-F238E27FC236}">
                  <a16:creationId xmlns:a16="http://schemas.microsoft.com/office/drawing/2014/main" id="{A89C0C85-04BC-47C1-8BB7-67D56001F3D5}"/>
                </a:ext>
              </a:extLst>
            </p:cNvPr>
            <p:cNvSpPr>
              <a:spLocks noChangeArrowheads="1"/>
            </p:cNvSpPr>
            <p:nvPr/>
          </p:nvSpPr>
          <p:spPr bwMode="auto">
            <a:xfrm>
              <a:off x="3606" y="2710"/>
              <a:ext cx="36" cy="370"/>
            </a:xfrm>
            <a:prstGeom prst="rect">
              <a:avLst/>
            </a:prstGeom>
            <a:solidFill>
              <a:srgbClr val="C3CD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03" name="Rectangle 135">
              <a:extLst>
                <a:ext uri="{FF2B5EF4-FFF2-40B4-BE49-F238E27FC236}">
                  <a16:creationId xmlns:a16="http://schemas.microsoft.com/office/drawing/2014/main" id="{9FA85AD1-0476-4C36-B2BA-399014A6C228}"/>
                </a:ext>
              </a:extLst>
            </p:cNvPr>
            <p:cNvSpPr>
              <a:spLocks noChangeArrowheads="1"/>
            </p:cNvSpPr>
            <p:nvPr/>
          </p:nvSpPr>
          <p:spPr bwMode="auto">
            <a:xfrm>
              <a:off x="3599" y="2710"/>
              <a:ext cx="51" cy="370"/>
            </a:xfrm>
            <a:prstGeom prst="rect">
              <a:avLst/>
            </a:prstGeom>
            <a:solidFill>
              <a:srgbClr val="BDC2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04" name="Rectangle 136">
              <a:extLst>
                <a:ext uri="{FF2B5EF4-FFF2-40B4-BE49-F238E27FC236}">
                  <a16:creationId xmlns:a16="http://schemas.microsoft.com/office/drawing/2014/main" id="{6E31DEEC-9E03-4F1D-A83D-E0CEA2892896}"/>
                </a:ext>
              </a:extLst>
            </p:cNvPr>
            <p:cNvSpPr>
              <a:spLocks noChangeArrowheads="1"/>
            </p:cNvSpPr>
            <p:nvPr/>
          </p:nvSpPr>
          <p:spPr bwMode="auto">
            <a:xfrm>
              <a:off x="3606" y="2710"/>
              <a:ext cx="36" cy="370"/>
            </a:xfrm>
            <a:prstGeom prst="rect">
              <a:avLst/>
            </a:prstGeom>
            <a:solidFill>
              <a:srgbClr val="E0E8F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05" name="Rectangle 137">
              <a:extLst>
                <a:ext uri="{FF2B5EF4-FFF2-40B4-BE49-F238E27FC236}">
                  <a16:creationId xmlns:a16="http://schemas.microsoft.com/office/drawing/2014/main" id="{3D96F5A4-DF94-42B5-8FBC-C1579C7D1BAC}"/>
                </a:ext>
              </a:extLst>
            </p:cNvPr>
            <p:cNvSpPr>
              <a:spLocks noChangeArrowheads="1"/>
            </p:cNvSpPr>
            <p:nvPr/>
          </p:nvSpPr>
          <p:spPr bwMode="auto">
            <a:xfrm>
              <a:off x="3599" y="2710"/>
              <a:ext cx="51" cy="370"/>
            </a:xfrm>
            <a:prstGeom prst="rect">
              <a:avLst/>
            </a:prstGeom>
            <a:solidFill>
              <a:srgbClr val="0042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06" name="Rectangle 138">
              <a:extLst>
                <a:ext uri="{FF2B5EF4-FFF2-40B4-BE49-F238E27FC236}">
                  <a16:creationId xmlns:a16="http://schemas.microsoft.com/office/drawing/2014/main" id="{24A7933E-FE8C-488A-99CA-097F2CAB551C}"/>
                </a:ext>
              </a:extLst>
            </p:cNvPr>
            <p:cNvSpPr>
              <a:spLocks noChangeArrowheads="1"/>
            </p:cNvSpPr>
            <p:nvPr/>
          </p:nvSpPr>
          <p:spPr bwMode="auto">
            <a:xfrm>
              <a:off x="3606" y="2710"/>
              <a:ext cx="36" cy="370"/>
            </a:xfrm>
            <a:prstGeom prst="rect">
              <a:avLst/>
            </a:prstGeom>
            <a:solidFill>
              <a:srgbClr val="7FA6C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07" name="Freeform 139">
              <a:extLst>
                <a:ext uri="{FF2B5EF4-FFF2-40B4-BE49-F238E27FC236}">
                  <a16:creationId xmlns:a16="http://schemas.microsoft.com/office/drawing/2014/main" id="{E8AF6DF8-FA38-449C-B883-B44EDA2F3D3A}"/>
                </a:ext>
              </a:extLst>
            </p:cNvPr>
            <p:cNvSpPr>
              <a:spLocks/>
            </p:cNvSpPr>
            <p:nvPr/>
          </p:nvSpPr>
          <p:spPr bwMode="auto">
            <a:xfrm>
              <a:off x="3660" y="2819"/>
              <a:ext cx="356" cy="28"/>
            </a:xfrm>
            <a:custGeom>
              <a:avLst/>
              <a:gdLst>
                <a:gd name="T0" fmla="*/ 0 w 4267"/>
                <a:gd name="T1" fmla="*/ 0 h 339"/>
                <a:gd name="T2" fmla="*/ 4267 w 4267"/>
                <a:gd name="T3" fmla="*/ 0 h 339"/>
                <a:gd name="T4" fmla="*/ 4267 w 4267"/>
                <a:gd name="T5" fmla="*/ 66 h 339"/>
                <a:gd name="T6" fmla="*/ 4267 w 4267"/>
                <a:gd name="T7" fmla="*/ 117 h 339"/>
                <a:gd name="T8" fmla="*/ 4267 w 4267"/>
                <a:gd name="T9" fmla="*/ 172 h 339"/>
                <a:gd name="T10" fmla="*/ 4267 w 4267"/>
                <a:gd name="T11" fmla="*/ 201 h 339"/>
                <a:gd name="T12" fmla="*/ 4267 w 4267"/>
                <a:gd name="T13" fmla="*/ 254 h 339"/>
                <a:gd name="T14" fmla="*/ 4267 w 4267"/>
                <a:gd name="T15" fmla="*/ 279 h 339"/>
                <a:gd name="T16" fmla="*/ 4267 w 4267"/>
                <a:gd name="T17" fmla="*/ 339 h 339"/>
                <a:gd name="T18" fmla="*/ 0 w 4267"/>
                <a:gd name="T19" fmla="*/ 339 h 339"/>
                <a:gd name="T20" fmla="*/ 0 w 4267"/>
                <a:gd name="T21" fmla="*/ 279 h 339"/>
                <a:gd name="T22" fmla="*/ 0 w 4267"/>
                <a:gd name="T23" fmla="*/ 254 h 339"/>
                <a:gd name="T24" fmla="*/ 0 w 4267"/>
                <a:gd name="T25" fmla="*/ 201 h 339"/>
                <a:gd name="T26" fmla="*/ 0 w 4267"/>
                <a:gd name="T27" fmla="*/ 172 h 339"/>
                <a:gd name="T28" fmla="*/ 0 w 4267"/>
                <a:gd name="T29" fmla="*/ 117 h 339"/>
                <a:gd name="T30" fmla="*/ 0 w 4267"/>
                <a:gd name="T31" fmla="*/ 66 h 339"/>
                <a:gd name="T32" fmla="*/ 0 w 4267"/>
                <a:gd name="T33" fmla="*/ 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67" h="339">
                  <a:moveTo>
                    <a:pt x="0" y="0"/>
                  </a:moveTo>
                  <a:lnTo>
                    <a:pt x="4267" y="0"/>
                  </a:lnTo>
                  <a:lnTo>
                    <a:pt x="4267" y="66"/>
                  </a:lnTo>
                  <a:lnTo>
                    <a:pt x="4267" y="117"/>
                  </a:lnTo>
                  <a:lnTo>
                    <a:pt x="4267" y="172"/>
                  </a:lnTo>
                  <a:lnTo>
                    <a:pt x="4267" y="201"/>
                  </a:lnTo>
                  <a:lnTo>
                    <a:pt x="4267" y="254"/>
                  </a:lnTo>
                  <a:lnTo>
                    <a:pt x="4267" y="279"/>
                  </a:lnTo>
                  <a:lnTo>
                    <a:pt x="4267" y="339"/>
                  </a:lnTo>
                  <a:lnTo>
                    <a:pt x="0" y="339"/>
                  </a:lnTo>
                  <a:lnTo>
                    <a:pt x="0" y="279"/>
                  </a:lnTo>
                  <a:lnTo>
                    <a:pt x="0" y="254"/>
                  </a:lnTo>
                  <a:lnTo>
                    <a:pt x="0" y="201"/>
                  </a:lnTo>
                  <a:lnTo>
                    <a:pt x="0" y="172"/>
                  </a:lnTo>
                  <a:lnTo>
                    <a:pt x="0" y="117"/>
                  </a:lnTo>
                  <a:lnTo>
                    <a:pt x="0" y="66"/>
                  </a:lnTo>
                  <a:lnTo>
                    <a:pt x="0"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08" name="Rectangle 140">
              <a:extLst>
                <a:ext uri="{FF2B5EF4-FFF2-40B4-BE49-F238E27FC236}">
                  <a16:creationId xmlns:a16="http://schemas.microsoft.com/office/drawing/2014/main" id="{7FD39859-765F-4AF1-B0E0-26C08BE637A7}"/>
                </a:ext>
              </a:extLst>
            </p:cNvPr>
            <p:cNvSpPr>
              <a:spLocks noChangeArrowheads="1"/>
            </p:cNvSpPr>
            <p:nvPr/>
          </p:nvSpPr>
          <p:spPr bwMode="auto">
            <a:xfrm>
              <a:off x="2572" y="3076"/>
              <a:ext cx="358" cy="26"/>
            </a:xfrm>
            <a:prstGeom prst="rect">
              <a:avLst/>
            </a:prstGeom>
            <a:solidFill>
              <a:srgbClr val="7FA6C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09" name="Rectangle 141">
              <a:extLst>
                <a:ext uri="{FF2B5EF4-FFF2-40B4-BE49-F238E27FC236}">
                  <a16:creationId xmlns:a16="http://schemas.microsoft.com/office/drawing/2014/main" id="{990C24DC-5E01-415D-8515-4095F857E931}"/>
                </a:ext>
              </a:extLst>
            </p:cNvPr>
            <p:cNvSpPr>
              <a:spLocks noChangeArrowheads="1"/>
            </p:cNvSpPr>
            <p:nvPr/>
          </p:nvSpPr>
          <p:spPr bwMode="auto">
            <a:xfrm>
              <a:off x="2933" y="2710"/>
              <a:ext cx="51" cy="370"/>
            </a:xfrm>
            <a:prstGeom prst="rect">
              <a:avLst/>
            </a:prstGeom>
            <a:solidFill>
              <a:srgbClr val="B6BCC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10" name="Rectangle 142">
              <a:extLst>
                <a:ext uri="{FF2B5EF4-FFF2-40B4-BE49-F238E27FC236}">
                  <a16:creationId xmlns:a16="http://schemas.microsoft.com/office/drawing/2014/main" id="{83F3C90C-8F0C-4A46-880F-8BAE9FB34360}"/>
                </a:ext>
              </a:extLst>
            </p:cNvPr>
            <p:cNvSpPr>
              <a:spLocks noChangeArrowheads="1"/>
            </p:cNvSpPr>
            <p:nvPr/>
          </p:nvSpPr>
          <p:spPr bwMode="auto">
            <a:xfrm>
              <a:off x="2941" y="2710"/>
              <a:ext cx="35" cy="370"/>
            </a:xfrm>
            <a:prstGeom prst="rect">
              <a:avLst/>
            </a:prstGeom>
            <a:solidFill>
              <a:srgbClr val="C3CD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11" name="Rectangle 143">
              <a:extLst>
                <a:ext uri="{FF2B5EF4-FFF2-40B4-BE49-F238E27FC236}">
                  <a16:creationId xmlns:a16="http://schemas.microsoft.com/office/drawing/2014/main" id="{D25357F5-A1FE-43CD-A630-59525AD20CC4}"/>
                </a:ext>
              </a:extLst>
            </p:cNvPr>
            <p:cNvSpPr>
              <a:spLocks noChangeArrowheads="1"/>
            </p:cNvSpPr>
            <p:nvPr/>
          </p:nvSpPr>
          <p:spPr bwMode="auto">
            <a:xfrm>
              <a:off x="2933" y="2710"/>
              <a:ext cx="51" cy="370"/>
            </a:xfrm>
            <a:prstGeom prst="rect">
              <a:avLst/>
            </a:prstGeom>
            <a:solidFill>
              <a:srgbClr val="BDC2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12" name="Rectangle 144">
              <a:extLst>
                <a:ext uri="{FF2B5EF4-FFF2-40B4-BE49-F238E27FC236}">
                  <a16:creationId xmlns:a16="http://schemas.microsoft.com/office/drawing/2014/main" id="{C49D5030-9D57-48D8-83A1-1119B7496BA9}"/>
                </a:ext>
              </a:extLst>
            </p:cNvPr>
            <p:cNvSpPr>
              <a:spLocks noChangeArrowheads="1"/>
            </p:cNvSpPr>
            <p:nvPr/>
          </p:nvSpPr>
          <p:spPr bwMode="auto">
            <a:xfrm>
              <a:off x="2941" y="2710"/>
              <a:ext cx="35" cy="370"/>
            </a:xfrm>
            <a:prstGeom prst="rect">
              <a:avLst/>
            </a:prstGeom>
            <a:solidFill>
              <a:srgbClr val="E0E8F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13" name="Rectangle 145">
              <a:extLst>
                <a:ext uri="{FF2B5EF4-FFF2-40B4-BE49-F238E27FC236}">
                  <a16:creationId xmlns:a16="http://schemas.microsoft.com/office/drawing/2014/main" id="{CCB38C60-5419-4094-8D92-F87CF1C9A70A}"/>
                </a:ext>
              </a:extLst>
            </p:cNvPr>
            <p:cNvSpPr>
              <a:spLocks noChangeArrowheads="1"/>
            </p:cNvSpPr>
            <p:nvPr/>
          </p:nvSpPr>
          <p:spPr bwMode="auto">
            <a:xfrm>
              <a:off x="2933" y="2710"/>
              <a:ext cx="51" cy="370"/>
            </a:xfrm>
            <a:prstGeom prst="rect">
              <a:avLst/>
            </a:prstGeom>
            <a:solidFill>
              <a:srgbClr val="0042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14" name="Rectangle 146">
              <a:extLst>
                <a:ext uri="{FF2B5EF4-FFF2-40B4-BE49-F238E27FC236}">
                  <a16:creationId xmlns:a16="http://schemas.microsoft.com/office/drawing/2014/main" id="{2958F2FD-5B83-4556-96FB-90472CEFECC5}"/>
                </a:ext>
              </a:extLst>
            </p:cNvPr>
            <p:cNvSpPr>
              <a:spLocks noChangeArrowheads="1"/>
            </p:cNvSpPr>
            <p:nvPr/>
          </p:nvSpPr>
          <p:spPr bwMode="auto">
            <a:xfrm>
              <a:off x="2941" y="2710"/>
              <a:ext cx="35" cy="370"/>
            </a:xfrm>
            <a:prstGeom prst="rect">
              <a:avLst/>
            </a:prstGeom>
            <a:solidFill>
              <a:srgbClr val="7FA6C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15" name="Rectangle 147">
              <a:extLst>
                <a:ext uri="{FF2B5EF4-FFF2-40B4-BE49-F238E27FC236}">
                  <a16:creationId xmlns:a16="http://schemas.microsoft.com/office/drawing/2014/main" id="{10BCB69D-6D8C-493C-8AC3-0601F1DAF553}"/>
                </a:ext>
              </a:extLst>
            </p:cNvPr>
            <p:cNvSpPr>
              <a:spLocks noChangeArrowheads="1"/>
            </p:cNvSpPr>
            <p:nvPr/>
          </p:nvSpPr>
          <p:spPr bwMode="auto">
            <a:xfrm>
              <a:off x="2572" y="3074"/>
              <a:ext cx="359" cy="4"/>
            </a:xfrm>
            <a:prstGeom prst="rect">
              <a:avLst/>
            </a:prstGeom>
            <a:solidFill>
              <a:srgbClr val="0042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16" name="Rectangle 148">
              <a:extLst>
                <a:ext uri="{FF2B5EF4-FFF2-40B4-BE49-F238E27FC236}">
                  <a16:creationId xmlns:a16="http://schemas.microsoft.com/office/drawing/2014/main" id="{FD902A61-F5E5-440B-AA93-B4FE14508027}"/>
                </a:ext>
              </a:extLst>
            </p:cNvPr>
            <p:cNvSpPr>
              <a:spLocks noChangeArrowheads="1"/>
            </p:cNvSpPr>
            <p:nvPr/>
          </p:nvSpPr>
          <p:spPr bwMode="auto">
            <a:xfrm>
              <a:off x="2572" y="3081"/>
              <a:ext cx="359" cy="3"/>
            </a:xfrm>
            <a:prstGeom prst="rect">
              <a:avLst/>
            </a:prstGeom>
            <a:solidFill>
              <a:srgbClr val="0042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17" name="Rectangle 149">
              <a:extLst>
                <a:ext uri="{FF2B5EF4-FFF2-40B4-BE49-F238E27FC236}">
                  <a16:creationId xmlns:a16="http://schemas.microsoft.com/office/drawing/2014/main" id="{6897A1E0-C1EA-4575-84D4-50652078EBA1}"/>
                </a:ext>
              </a:extLst>
            </p:cNvPr>
            <p:cNvSpPr>
              <a:spLocks noChangeArrowheads="1"/>
            </p:cNvSpPr>
            <p:nvPr/>
          </p:nvSpPr>
          <p:spPr bwMode="auto">
            <a:xfrm>
              <a:off x="2572" y="3092"/>
              <a:ext cx="358" cy="6"/>
            </a:xfrm>
            <a:prstGeom prst="rect">
              <a:avLst/>
            </a:prstGeom>
            <a:solidFill>
              <a:srgbClr val="F1F8F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18" name="Rectangle 150">
              <a:extLst>
                <a:ext uri="{FF2B5EF4-FFF2-40B4-BE49-F238E27FC236}">
                  <a16:creationId xmlns:a16="http://schemas.microsoft.com/office/drawing/2014/main" id="{39E05A3D-56E5-481C-998D-9EB134B2506B}"/>
                </a:ext>
              </a:extLst>
            </p:cNvPr>
            <p:cNvSpPr>
              <a:spLocks noChangeArrowheads="1"/>
            </p:cNvSpPr>
            <p:nvPr/>
          </p:nvSpPr>
          <p:spPr bwMode="auto">
            <a:xfrm>
              <a:off x="2603" y="2953"/>
              <a:ext cx="120" cy="149"/>
            </a:xfrm>
            <a:prstGeom prst="rect">
              <a:avLst/>
            </a:prstGeom>
            <a:solidFill>
              <a:srgbClr val="0042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19" name="Rectangle 151">
              <a:extLst>
                <a:ext uri="{FF2B5EF4-FFF2-40B4-BE49-F238E27FC236}">
                  <a16:creationId xmlns:a16="http://schemas.microsoft.com/office/drawing/2014/main" id="{2F86AFBD-2688-4675-93F5-870D2A99190F}"/>
                </a:ext>
              </a:extLst>
            </p:cNvPr>
            <p:cNvSpPr>
              <a:spLocks noChangeArrowheads="1"/>
            </p:cNvSpPr>
            <p:nvPr/>
          </p:nvSpPr>
          <p:spPr bwMode="auto">
            <a:xfrm>
              <a:off x="2605" y="2959"/>
              <a:ext cx="116" cy="143"/>
            </a:xfrm>
            <a:prstGeom prst="rect">
              <a:avLst/>
            </a:prstGeom>
            <a:solidFill>
              <a:srgbClr val="7FA6C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20" name="Rectangle 152">
              <a:extLst>
                <a:ext uri="{FF2B5EF4-FFF2-40B4-BE49-F238E27FC236}">
                  <a16:creationId xmlns:a16="http://schemas.microsoft.com/office/drawing/2014/main" id="{F074D916-27E3-4B4C-B136-93000F4C794C}"/>
                </a:ext>
              </a:extLst>
            </p:cNvPr>
            <p:cNvSpPr>
              <a:spLocks noChangeArrowheads="1"/>
            </p:cNvSpPr>
            <p:nvPr/>
          </p:nvSpPr>
          <p:spPr bwMode="auto">
            <a:xfrm>
              <a:off x="2612" y="2964"/>
              <a:ext cx="102" cy="138"/>
            </a:xfrm>
            <a:prstGeom prst="rect">
              <a:avLst/>
            </a:prstGeom>
            <a:solidFill>
              <a:srgbClr val="0042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21" name="Rectangle 153">
              <a:extLst>
                <a:ext uri="{FF2B5EF4-FFF2-40B4-BE49-F238E27FC236}">
                  <a16:creationId xmlns:a16="http://schemas.microsoft.com/office/drawing/2014/main" id="{D0A1FD0F-818D-44B1-B005-DB2BF6620472}"/>
                </a:ext>
              </a:extLst>
            </p:cNvPr>
            <p:cNvSpPr>
              <a:spLocks noChangeArrowheads="1"/>
            </p:cNvSpPr>
            <p:nvPr/>
          </p:nvSpPr>
          <p:spPr bwMode="auto">
            <a:xfrm>
              <a:off x="2619" y="2972"/>
              <a:ext cx="88" cy="130"/>
            </a:xfrm>
            <a:prstGeom prst="rect">
              <a:avLst/>
            </a:prstGeom>
            <a:solidFill>
              <a:srgbClr val="1F1A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22" name="Freeform 154">
              <a:extLst>
                <a:ext uri="{FF2B5EF4-FFF2-40B4-BE49-F238E27FC236}">
                  <a16:creationId xmlns:a16="http://schemas.microsoft.com/office/drawing/2014/main" id="{ADF72431-30F3-440A-A44B-5772A8E75CB6}"/>
                </a:ext>
              </a:extLst>
            </p:cNvPr>
            <p:cNvSpPr>
              <a:spLocks/>
            </p:cNvSpPr>
            <p:nvPr/>
          </p:nvSpPr>
          <p:spPr bwMode="auto">
            <a:xfrm>
              <a:off x="2930" y="2569"/>
              <a:ext cx="739" cy="138"/>
            </a:xfrm>
            <a:custGeom>
              <a:avLst/>
              <a:gdLst>
                <a:gd name="T0" fmla="*/ 1065 w 8867"/>
                <a:gd name="T1" fmla="*/ 0 h 1653"/>
                <a:gd name="T2" fmla="*/ 7806 w 8867"/>
                <a:gd name="T3" fmla="*/ 0 h 1653"/>
                <a:gd name="T4" fmla="*/ 8867 w 8867"/>
                <a:gd name="T5" fmla="*/ 1653 h 1653"/>
                <a:gd name="T6" fmla="*/ 0 w 8867"/>
                <a:gd name="T7" fmla="*/ 1653 h 1653"/>
                <a:gd name="T8" fmla="*/ 1065 w 8867"/>
                <a:gd name="T9" fmla="*/ 0 h 1653"/>
              </a:gdLst>
              <a:ahLst/>
              <a:cxnLst>
                <a:cxn ang="0">
                  <a:pos x="T0" y="T1"/>
                </a:cxn>
                <a:cxn ang="0">
                  <a:pos x="T2" y="T3"/>
                </a:cxn>
                <a:cxn ang="0">
                  <a:pos x="T4" y="T5"/>
                </a:cxn>
                <a:cxn ang="0">
                  <a:pos x="T6" y="T7"/>
                </a:cxn>
                <a:cxn ang="0">
                  <a:pos x="T8" y="T9"/>
                </a:cxn>
              </a:cxnLst>
              <a:rect l="0" t="0" r="r" b="b"/>
              <a:pathLst>
                <a:path w="8867" h="1653">
                  <a:moveTo>
                    <a:pt x="1065" y="0"/>
                  </a:moveTo>
                  <a:lnTo>
                    <a:pt x="7806" y="0"/>
                  </a:lnTo>
                  <a:lnTo>
                    <a:pt x="8867" y="1653"/>
                  </a:lnTo>
                  <a:lnTo>
                    <a:pt x="0" y="1653"/>
                  </a:lnTo>
                  <a:lnTo>
                    <a:pt x="1065" y="0"/>
                  </a:lnTo>
                  <a:close/>
                </a:path>
              </a:pathLst>
            </a:custGeom>
            <a:solidFill>
              <a:srgbClr val="00426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23" name="Freeform 155">
              <a:extLst>
                <a:ext uri="{FF2B5EF4-FFF2-40B4-BE49-F238E27FC236}">
                  <a16:creationId xmlns:a16="http://schemas.microsoft.com/office/drawing/2014/main" id="{E0368213-BE07-4553-B429-89D8461AA579}"/>
                </a:ext>
              </a:extLst>
            </p:cNvPr>
            <p:cNvSpPr>
              <a:spLocks/>
            </p:cNvSpPr>
            <p:nvPr/>
          </p:nvSpPr>
          <p:spPr bwMode="auto">
            <a:xfrm>
              <a:off x="2951" y="2569"/>
              <a:ext cx="698" cy="138"/>
            </a:xfrm>
            <a:custGeom>
              <a:avLst/>
              <a:gdLst>
                <a:gd name="T0" fmla="*/ 1003 w 8373"/>
                <a:gd name="T1" fmla="*/ 0 h 1653"/>
                <a:gd name="T2" fmla="*/ 7369 w 8373"/>
                <a:gd name="T3" fmla="*/ 0 h 1653"/>
                <a:gd name="T4" fmla="*/ 8373 w 8373"/>
                <a:gd name="T5" fmla="*/ 1653 h 1653"/>
                <a:gd name="T6" fmla="*/ 0 w 8373"/>
                <a:gd name="T7" fmla="*/ 1653 h 1653"/>
                <a:gd name="T8" fmla="*/ 1003 w 8373"/>
                <a:gd name="T9" fmla="*/ 0 h 1653"/>
              </a:gdLst>
              <a:ahLst/>
              <a:cxnLst>
                <a:cxn ang="0">
                  <a:pos x="T0" y="T1"/>
                </a:cxn>
                <a:cxn ang="0">
                  <a:pos x="T2" y="T3"/>
                </a:cxn>
                <a:cxn ang="0">
                  <a:pos x="T4" y="T5"/>
                </a:cxn>
                <a:cxn ang="0">
                  <a:pos x="T6" y="T7"/>
                </a:cxn>
                <a:cxn ang="0">
                  <a:pos x="T8" y="T9"/>
                </a:cxn>
              </a:cxnLst>
              <a:rect l="0" t="0" r="r" b="b"/>
              <a:pathLst>
                <a:path w="8373" h="1653">
                  <a:moveTo>
                    <a:pt x="1003" y="0"/>
                  </a:moveTo>
                  <a:lnTo>
                    <a:pt x="7369" y="0"/>
                  </a:lnTo>
                  <a:lnTo>
                    <a:pt x="8373" y="1653"/>
                  </a:lnTo>
                  <a:lnTo>
                    <a:pt x="0" y="1653"/>
                  </a:lnTo>
                  <a:lnTo>
                    <a:pt x="1003" y="0"/>
                  </a:lnTo>
                  <a:close/>
                </a:path>
              </a:pathLst>
            </a:custGeom>
            <a:solidFill>
              <a:srgbClr val="4D72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24" name="Freeform 156">
              <a:extLst>
                <a:ext uri="{FF2B5EF4-FFF2-40B4-BE49-F238E27FC236}">
                  <a16:creationId xmlns:a16="http://schemas.microsoft.com/office/drawing/2014/main" id="{8876BB54-AF4F-4965-B0A4-8FE27D417EC5}"/>
                </a:ext>
              </a:extLst>
            </p:cNvPr>
            <p:cNvSpPr>
              <a:spLocks/>
            </p:cNvSpPr>
            <p:nvPr/>
          </p:nvSpPr>
          <p:spPr bwMode="auto">
            <a:xfrm>
              <a:off x="3019" y="2569"/>
              <a:ext cx="562" cy="10"/>
            </a:xfrm>
            <a:custGeom>
              <a:avLst/>
              <a:gdLst>
                <a:gd name="T0" fmla="*/ 0 w 6741"/>
                <a:gd name="T1" fmla="*/ 0 h 122"/>
                <a:gd name="T2" fmla="*/ 6741 w 6741"/>
                <a:gd name="T3" fmla="*/ 0 h 122"/>
                <a:gd name="T4" fmla="*/ 6627 w 6741"/>
                <a:gd name="T5" fmla="*/ 122 h 122"/>
                <a:gd name="T6" fmla="*/ 112 w 6741"/>
                <a:gd name="T7" fmla="*/ 122 h 122"/>
                <a:gd name="T8" fmla="*/ 0 w 6741"/>
                <a:gd name="T9" fmla="*/ 0 h 122"/>
              </a:gdLst>
              <a:ahLst/>
              <a:cxnLst>
                <a:cxn ang="0">
                  <a:pos x="T0" y="T1"/>
                </a:cxn>
                <a:cxn ang="0">
                  <a:pos x="T2" y="T3"/>
                </a:cxn>
                <a:cxn ang="0">
                  <a:pos x="T4" y="T5"/>
                </a:cxn>
                <a:cxn ang="0">
                  <a:pos x="T6" y="T7"/>
                </a:cxn>
                <a:cxn ang="0">
                  <a:pos x="T8" y="T9"/>
                </a:cxn>
              </a:cxnLst>
              <a:rect l="0" t="0" r="r" b="b"/>
              <a:pathLst>
                <a:path w="6741" h="122">
                  <a:moveTo>
                    <a:pt x="0" y="0"/>
                  </a:moveTo>
                  <a:lnTo>
                    <a:pt x="6741" y="0"/>
                  </a:lnTo>
                  <a:lnTo>
                    <a:pt x="6627" y="122"/>
                  </a:lnTo>
                  <a:lnTo>
                    <a:pt x="112" y="122"/>
                  </a:lnTo>
                  <a:lnTo>
                    <a:pt x="0" y="0"/>
                  </a:lnTo>
                  <a:close/>
                </a:path>
              </a:pathLst>
            </a:custGeom>
            <a:solidFill>
              <a:srgbClr val="8BA4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25" name="Rectangle 157">
              <a:extLst>
                <a:ext uri="{FF2B5EF4-FFF2-40B4-BE49-F238E27FC236}">
                  <a16:creationId xmlns:a16="http://schemas.microsoft.com/office/drawing/2014/main" id="{683BBC8D-6761-4B6C-BCDB-D711789C043C}"/>
                </a:ext>
              </a:extLst>
            </p:cNvPr>
            <p:cNvSpPr>
              <a:spLocks noChangeArrowheads="1"/>
            </p:cNvSpPr>
            <p:nvPr/>
          </p:nvSpPr>
          <p:spPr bwMode="auto">
            <a:xfrm>
              <a:off x="2927" y="2702"/>
              <a:ext cx="746" cy="13"/>
            </a:xfrm>
            <a:prstGeom prst="rect">
              <a:avLst/>
            </a:prstGeom>
            <a:solidFill>
              <a:srgbClr val="7589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26" name="Rectangle 158">
              <a:extLst>
                <a:ext uri="{FF2B5EF4-FFF2-40B4-BE49-F238E27FC236}">
                  <a16:creationId xmlns:a16="http://schemas.microsoft.com/office/drawing/2014/main" id="{6C944B0A-F9FC-4ED4-B818-49F008AFBEF3}"/>
                </a:ext>
              </a:extLst>
            </p:cNvPr>
            <p:cNvSpPr>
              <a:spLocks noChangeArrowheads="1"/>
            </p:cNvSpPr>
            <p:nvPr/>
          </p:nvSpPr>
          <p:spPr bwMode="auto">
            <a:xfrm>
              <a:off x="2927" y="2709"/>
              <a:ext cx="746" cy="6"/>
            </a:xfrm>
            <a:prstGeom prst="rect">
              <a:avLst/>
            </a:prstGeom>
            <a:solidFill>
              <a:srgbClr val="0042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27" name="Rectangle 159">
              <a:extLst>
                <a:ext uri="{FF2B5EF4-FFF2-40B4-BE49-F238E27FC236}">
                  <a16:creationId xmlns:a16="http://schemas.microsoft.com/office/drawing/2014/main" id="{E1B50597-DA57-4B01-8049-9C3BD027DD07}"/>
                </a:ext>
              </a:extLst>
            </p:cNvPr>
            <p:cNvSpPr>
              <a:spLocks noChangeArrowheads="1"/>
            </p:cNvSpPr>
            <p:nvPr/>
          </p:nvSpPr>
          <p:spPr bwMode="auto">
            <a:xfrm>
              <a:off x="3420" y="2953"/>
              <a:ext cx="121" cy="149"/>
            </a:xfrm>
            <a:prstGeom prst="rect">
              <a:avLst/>
            </a:prstGeom>
            <a:solidFill>
              <a:srgbClr val="0042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28" name="Rectangle 160">
              <a:extLst>
                <a:ext uri="{FF2B5EF4-FFF2-40B4-BE49-F238E27FC236}">
                  <a16:creationId xmlns:a16="http://schemas.microsoft.com/office/drawing/2014/main" id="{25DD9A6F-4996-4D48-B295-98F49C3738B2}"/>
                </a:ext>
              </a:extLst>
            </p:cNvPr>
            <p:cNvSpPr>
              <a:spLocks noChangeArrowheads="1"/>
            </p:cNvSpPr>
            <p:nvPr/>
          </p:nvSpPr>
          <p:spPr bwMode="auto">
            <a:xfrm>
              <a:off x="3423" y="2959"/>
              <a:ext cx="116" cy="143"/>
            </a:xfrm>
            <a:prstGeom prst="rect">
              <a:avLst/>
            </a:prstGeom>
            <a:solidFill>
              <a:srgbClr val="7FA6C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29" name="Rectangle 161">
              <a:extLst>
                <a:ext uri="{FF2B5EF4-FFF2-40B4-BE49-F238E27FC236}">
                  <a16:creationId xmlns:a16="http://schemas.microsoft.com/office/drawing/2014/main" id="{ADFDA48E-BB13-453D-BB37-EC77AF5F5096}"/>
                </a:ext>
              </a:extLst>
            </p:cNvPr>
            <p:cNvSpPr>
              <a:spLocks noChangeArrowheads="1"/>
            </p:cNvSpPr>
            <p:nvPr/>
          </p:nvSpPr>
          <p:spPr bwMode="auto">
            <a:xfrm>
              <a:off x="3430" y="2964"/>
              <a:ext cx="102" cy="138"/>
            </a:xfrm>
            <a:prstGeom prst="rect">
              <a:avLst/>
            </a:prstGeom>
            <a:solidFill>
              <a:srgbClr val="0042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30" name="Rectangle 162">
              <a:extLst>
                <a:ext uri="{FF2B5EF4-FFF2-40B4-BE49-F238E27FC236}">
                  <a16:creationId xmlns:a16="http://schemas.microsoft.com/office/drawing/2014/main" id="{D714E68E-7CB5-4382-BD1C-535C589180ED}"/>
                </a:ext>
              </a:extLst>
            </p:cNvPr>
            <p:cNvSpPr>
              <a:spLocks noChangeArrowheads="1"/>
            </p:cNvSpPr>
            <p:nvPr/>
          </p:nvSpPr>
          <p:spPr bwMode="auto">
            <a:xfrm>
              <a:off x="3437" y="2972"/>
              <a:ext cx="87" cy="130"/>
            </a:xfrm>
            <a:prstGeom prst="rect">
              <a:avLst/>
            </a:prstGeom>
            <a:solidFill>
              <a:srgbClr val="1F1A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31" name="Rectangle 163">
              <a:extLst>
                <a:ext uri="{FF2B5EF4-FFF2-40B4-BE49-F238E27FC236}">
                  <a16:creationId xmlns:a16="http://schemas.microsoft.com/office/drawing/2014/main" id="{6DFDDA0E-D6E3-47A4-AE28-70570BE80C8F}"/>
                </a:ext>
              </a:extLst>
            </p:cNvPr>
            <p:cNvSpPr>
              <a:spLocks noChangeArrowheads="1"/>
            </p:cNvSpPr>
            <p:nvPr/>
          </p:nvSpPr>
          <p:spPr bwMode="auto">
            <a:xfrm>
              <a:off x="3857" y="2953"/>
              <a:ext cx="120" cy="149"/>
            </a:xfrm>
            <a:prstGeom prst="rect">
              <a:avLst/>
            </a:prstGeom>
            <a:solidFill>
              <a:srgbClr val="0042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32" name="Rectangle 164">
              <a:extLst>
                <a:ext uri="{FF2B5EF4-FFF2-40B4-BE49-F238E27FC236}">
                  <a16:creationId xmlns:a16="http://schemas.microsoft.com/office/drawing/2014/main" id="{357AB644-F65A-4E79-82D6-10558F7C45D7}"/>
                </a:ext>
              </a:extLst>
            </p:cNvPr>
            <p:cNvSpPr>
              <a:spLocks noChangeArrowheads="1"/>
            </p:cNvSpPr>
            <p:nvPr/>
          </p:nvSpPr>
          <p:spPr bwMode="auto">
            <a:xfrm>
              <a:off x="3859" y="2959"/>
              <a:ext cx="116" cy="143"/>
            </a:xfrm>
            <a:prstGeom prst="rect">
              <a:avLst/>
            </a:prstGeom>
            <a:solidFill>
              <a:srgbClr val="7FA6C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33" name="Rectangle 165">
              <a:extLst>
                <a:ext uri="{FF2B5EF4-FFF2-40B4-BE49-F238E27FC236}">
                  <a16:creationId xmlns:a16="http://schemas.microsoft.com/office/drawing/2014/main" id="{EC62EA4E-07F9-4C70-B9F3-C6F393EEA13A}"/>
                </a:ext>
              </a:extLst>
            </p:cNvPr>
            <p:cNvSpPr>
              <a:spLocks noChangeArrowheads="1"/>
            </p:cNvSpPr>
            <p:nvPr/>
          </p:nvSpPr>
          <p:spPr bwMode="auto">
            <a:xfrm>
              <a:off x="3866" y="2964"/>
              <a:ext cx="102" cy="138"/>
            </a:xfrm>
            <a:prstGeom prst="rect">
              <a:avLst/>
            </a:prstGeom>
            <a:solidFill>
              <a:srgbClr val="0042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sp>
          <p:nvSpPr>
            <p:cNvPr id="334" name="Rectangle 166">
              <a:extLst>
                <a:ext uri="{FF2B5EF4-FFF2-40B4-BE49-F238E27FC236}">
                  <a16:creationId xmlns:a16="http://schemas.microsoft.com/office/drawing/2014/main" id="{C7601224-6686-4ABF-9835-A1622D4AEE40}"/>
                </a:ext>
              </a:extLst>
            </p:cNvPr>
            <p:cNvSpPr>
              <a:spLocks noChangeArrowheads="1"/>
            </p:cNvSpPr>
            <p:nvPr/>
          </p:nvSpPr>
          <p:spPr bwMode="auto">
            <a:xfrm>
              <a:off x="3873" y="2972"/>
              <a:ext cx="88" cy="130"/>
            </a:xfrm>
            <a:prstGeom prst="rect">
              <a:avLst/>
            </a:prstGeom>
            <a:solidFill>
              <a:srgbClr val="1F1A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pPr>
              <a:endParaRPr lang="zh-CN" altLang="en-US" sz="1800">
                <a:solidFill>
                  <a:prstClr val="black"/>
                </a:solidFill>
                <a:latin typeface="Calibri" panose="020F0502020204030204"/>
                <a:cs typeface="+mn-cs"/>
              </a:endParaRPr>
            </a:p>
          </p:txBody>
        </p:sp>
      </p:grpSp>
      <p:pic>
        <p:nvPicPr>
          <p:cNvPr id="335" name="Picture 2" descr="https://n.sinaimg.cn/spider2020112/535/w814h521/20201102/85c9-kcieyvz7528197.jpg">
            <a:extLst>
              <a:ext uri="{FF2B5EF4-FFF2-40B4-BE49-F238E27FC236}">
                <a16:creationId xmlns:a16="http://schemas.microsoft.com/office/drawing/2014/main" id="{BAD6BC55-E13C-4297-B127-D20627B1C517}"/>
              </a:ext>
            </a:extLst>
          </p:cNvPr>
          <p:cNvPicPr>
            <a:picLocks noChangeAspect="1" noChangeArrowheads="1"/>
          </p:cNvPicPr>
          <p:nvPr/>
        </p:nvPicPr>
        <p:blipFill rotWithShape="1">
          <a:blip r:embed="rId16" cstate="print">
            <a:extLst>
              <a:ext uri="{28A0092B-C50C-407E-A947-70E740481C1C}">
                <a14:useLocalDpi xmlns:a14="http://schemas.microsoft.com/office/drawing/2010/main" val="0"/>
              </a:ext>
            </a:extLst>
          </a:blip>
          <a:srcRect l="5575" t="21388" r="82256" b="65440"/>
          <a:stretch/>
        </p:blipFill>
        <p:spPr bwMode="auto">
          <a:xfrm>
            <a:off x="4127613" y="3470139"/>
            <a:ext cx="376605" cy="260917"/>
          </a:xfrm>
          <a:prstGeom prst="rect">
            <a:avLst/>
          </a:prstGeom>
          <a:solidFill>
            <a:srgbClr val="ED7D31"/>
          </a:solidFill>
          <a:extLst/>
        </p:spPr>
      </p:pic>
      <p:pic>
        <p:nvPicPr>
          <p:cNvPr id="336" name="Picture 2" descr="https://n.sinaimg.cn/spider2020112/535/w814h521/20201102/85c9-kcieyvz7528197.jpg">
            <a:extLst>
              <a:ext uri="{FF2B5EF4-FFF2-40B4-BE49-F238E27FC236}">
                <a16:creationId xmlns:a16="http://schemas.microsoft.com/office/drawing/2014/main" id="{E6D94038-2F33-41FE-B001-C184F94A0B33}"/>
              </a:ext>
            </a:extLst>
          </p:cNvPr>
          <p:cNvPicPr>
            <a:picLocks noChangeAspect="1" noChangeArrowheads="1"/>
          </p:cNvPicPr>
          <p:nvPr/>
        </p:nvPicPr>
        <p:blipFill rotWithShape="1">
          <a:blip r:embed="rId17" cstate="print">
            <a:extLst>
              <a:ext uri="{28A0092B-C50C-407E-A947-70E740481C1C}">
                <a14:useLocalDpi xmlns:a14="http://schemas.microsoft.com/office/drawing/2010/main" val="0"/>
              </a:ext>
            </a:extLst>
          </a:blip>
          <a:srcRect l="5575" t="21388" r="82256" b="65440"/>
          <a:stretch/>
        </p:blipFill>
        <p:spPr bwMode="auto">
          <a:xfrm>
            <a:off x="4303462" y="3131595"/>
            <a:ext cx="265241" cy="183763"/>
          </a:xfrm>
          <a:prstGeom prst="rect">
            <a:avLst/>
          </a:prstGeom>
          <a:solidFill>
            <a:srgbClr val="ED7D31"/>
          </a:solidFill>
          <a:extLst/>
        </p:spPr>
      </p:pic>
      <p:cxnSp>
        <p:nvCxnSpPr>
          <p:cNvPr id="337" name="直接连接符 336">
            <a:extLst>
              <a:ext uri="{FF2B5EF4-FFF2-40B4-BE49-F238E27FC236}">
                <a16:creationId xmlns:a16="http://schemas.microsoft.com/office/drawing/2014/main" id="{9D4D3E99-ECB6-4C33-9699-404293973A87}"/>
              </a:ext>
            </a:extLst>
          </p:cNvPr>
          <p:cNvCxnSpPr>
            <a:stCxn id="336" idx="1"/>
          </p:cNvCxnSpPr>
          <p:nvPr/>
        </p:nvCxnSpPr>
        <p:spPr>
          <a:xfrm flipH="1">
            <a:off x="4063046" y="3223477"/>
            <a:ext cx="240416" cy="13810"/>
          </a:xfrm>
          <a:prstGeom prst="line">
            <a:avLst/>
          </a:prstGeom>
          <a:noFill/>
          <a:ln w="6350" cap="flat" cmpd="sng" algn="ctr">
            <a:solidFill>
              <a:srgbClr val="5B9BD5"/>
            </a:solidFill>
            <a:prstDash val="solid"/>
            <a:miter lim="800000"/>
          </a:ln>
          <a:effectLst/>
        </p:spPr>
      </p:cxnSp>
      <p:pic>
        <p:nvPicPr>
          <p:cNvPr id="338" name="图片 337">
            <a:extLst>
              <a:ext uri="{FF2B5EF4-FFF2-40B4-BE49-F238E27FC236}">
                <a16:creationId xmlns:a16="http://schemas.microsoft.com/office/drawing/2014/main" id="{C442AED7-6349-4564-86A0-60C275930940}"/>
              </a:ext>
            </a:extLst>
          </p:cNvPr>
          <p:cNvPicPr>
            <a:picLocks noChangeAspect="1"/>
          </p:cNvPicPr>
          <p:nvPr/>
        </p:nvPicPr>
        <p:blipFill>
          <a:blip r:embed="rId18"/>
          <a:stretch>
            <a:fillRect/>
          </a:stretch>
        </p:blipFill>
        <p:spPr>
          <a:xfrm>
            <a:off x="3843562" y="3550363"/>
            <a:ext cx="172030" cy="265972"/>
          </a:xfrm>
          <a:prstGeom prst="rect">
            <a:avLst/>
          </a:prstGeom>
          <a:solidFill>
            <a:sysClr val="window" lastClr="FFFFFF">
              <a:lumMod val="95000"/>
            </a:sysClr>
          </a:solidFill>
          <a:ln w="25400" cap="flat" cmpd="sng" algn="ctr">
            <a:noFill/>
            <a:prstDash val="solid"/>
          </a:ln>
          <a:effectLst/>
        </p:spPr>
      </p:pic>
      <p:pic>
        <p:nvPicPr>
          <p:cNvPr id="339" name="Picture 5" descr="20070507152525838">
            <a:extLst>
              <a:ext uri="{FF2B5EF4-FFF2-40B4-BE49-F238E27FC236}">
                <a16:creationId xmlns:a16="http://schemas.microsoft.com/office/drawing/2014/main" id="{C970E5F9-43C9-4140-8617-6118A6E3B495}"/>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4468780" y="3478130"/>
            <a:ext cx="272494" cy="272494"/>
          </a:xfrm>
          <a:prstGeom prst="rect">
            <a:avLst/>
          </a:prstGeom>
          <a:noFill/>
          <a:extLst>
            <a:ext uri="{909E8E84-426E-40DD-AFC4-6F175D3DCCD1}">
              <a14:hiddenFill xmlns:a14="http://schemas.microsoft.com/office/drawing/2010/main">
                <a:solidFill>
                  <a:srgbClr val="FFFFFF"/>
                </a:solidFill>
              </a14:hiddenFill>
            </a:ext>
          </a:extLst>
        </p:spPr>
      </p:pic>
      <p:sp>
        <p:nvSpPr>
          <p:cNvPr id="340" name="文本框 339">
            <a:extLst>
              <a:ext uri="{FF2B5EF4-FFF2-40B4-BE49-F238E27FC236}">
                <a16:creationId xmlns:a16="http://schemas.microsoft.com/office/drawing/2014/main" id="{2D288D68-7528-4EDF-A0C8-F9DF4FD772A5}"/>
              </a:ext>
            </a:extLst>
          </p:cNvPr>
          <p:cNvSpPr txBox="1"/>
          <p:nvPr/>
        </p:nvSpPr>
        <p:spPr>
          <a:xfrm>
            <a:off x="4618982" y="3516263"/>
            <a:ext cx="932659" cy="261610"/>
          </a:xfrm>
          <a:prstGeom prst="rect">
            <a:avLst/>
          </a:prstGeom>
          <a:noFill/>
        </p:spPr>
        <p:txBody>
          <a:bodyPr wrap="square" rtlCol="0">
            <a:spAutoFit/>
          </a:bodyPr>
          <a:lstStyle/>
          <a:p>
            <a:pPr eaLnBrk="1" fontAlgn="auto" hangingPunct="1">
              <a:spcBef>
                <a:spcPts val="0"/>
              </a:spcBef>
              <a:spcAft>
                <a:spcPts val="0"/>
              </a:spcAft>
            </a:pPr>
            <a:r>
              <a:rPr lang="en-US" altLang="zh-CN" sz="1100" b="1" dirty="0">
                <a:solidFill>
                  <a:srgbClr val="FFC000"/>
                </a:solidFill>
                <a:latin typeface="Calibri" panose="020F0502020204030204"/>
                <a:cs typeface="+mn-cs"/>
              </a:rPr>
              <a:t>Employee </a:t>
            </a:r>
            <a:endParaRPr lang="zh-CN" altLang="en-US" sz="1100" b="1" dirty="0">
              <a:solidFill>
                <a:srgbClr val="FFC000"/>
              </a:solidFill>
              <a:latin typeface="Calibri" panose="020F0502020204030204"/>
              <a:cs typeface="+mn-cs"/>
            </a:endParaRPr>
          </a:p>
        </p:txBody>
      </p:sp>
      <p:sp>
        <p:nvSpPr>
          <p:cNvPr id="341" name="矩形 340">
            <a:extLst>
              <a:ext uri="{FF2B5EF4-FFF2-40B4-BE49-F238E27FC236}">
                <a16:creationId xmlns:a16="http://schemas.microsoft.com/office/drawing/2014/main" id="{41977B9B-964B-4376-A178-E6008B1C4B58}"/>
              </a:ext>
            </a:extLst>
          </p:cNvPr>
          <p:cNvSpPr/>
          <p:nvPr/>
        </p:nvSpPr>
        <p:spPr bwMode="auto">
          <a:xfrm>
            <a:off x="3669002" y="3569557"/>
            <a:ext cx="521070" cy="150405"/>
          </a:xfrm>
          <a:prstGeom prst="rect">
            <a:avLst/>
          </a:prstGeom>
          <a:noFill/>
          <a:ln>
            <a:noFill/>
          </a:ln>
          <a:effectLst/>
          <a:extLst/>
        </p:spPr>
        <p:txBody>
          <a:bodyPr vert="horz" wrap="square" lIns="0" tIns="0" rIns="0" bIns="0" numCol="1" rtlCol="0" anchor="ctr" anchorCtr="0" compatLnSpc="1">
            <a:prstTxWarp prst="textNoShape">
              <a:avLst/>
            </a:prstTxWarp>
          </a:bodyPr>
          <a:lstStyle/>
          <a:p>
            <a:pPr algn="ctr" eaLnBrk="1" fontAlgn="auto" hangingPunct="1">
              <a:spcBef>
                <a:spcPts val="0"/>
              </a:spcBef>
              <a:spcAft>
                <a:spcPts val="0"/>
              </a:spcAft>
              <a:buClr>
                <a:srgbClr val="CC9900"/>
              </a:buClr>
              <a:defRPr/>
            </a:pPr>
            <a:r>
              <a:rPr lang="en-US" altLang="zh-CN" sz="900" b="1" kern="0" dirty="0">
                <a:solidFill>
                  <a:prstClr val="black"/>
                </a:solidFill>
                <a:ea typeface="微软雅黑" panose="020B0503020204020204" pitchFamily="34" charset="-122"/>
                <a:cs typeface="Arial"/>
              </a:rPr>
              <a:t>5G </a:t>
            </a:r>
          </a:p>
          <a:p>
            <a:pPr algn="ctr" eaLnBrk="1" fontAlgn="auto" hangingPunct="1">
              <a:spcBef>
                <a:spcPts val="0"/>
              </a:spcBef>
              <a:spcAft>
                <a:spcPts val="0"/>
              </a:spcAft>
              <a:buClr>
                <a:srgbClr val="CC9900"/>
              </a:buClr>
              <a:defRPr/>
            </a:pPr>
            <a:r>
              <a:rPr lang="en-US" altLang="zh-CN" sz="900" b="1" kern="0" dirty="0">
                <a:solidFill>
                  <a:prstClr val="black"/>
                </a:solidFill>
                <a:ea typeface="微软雅黑" panose="020B0503020204020204" pitchFamily="34" charset="-122"/>
                <a:cs typeface="Arial"/>
              </a:rPr>
              <a:t>CPE</a:t>
            </a:r>
            <a:endParaRPr lang="zh-CN" altLang="en-US" sz="900" b="1" kern="0" dirty="0">
              <a:solidFill>
                <a:prstClr val="black"/>
              </a:solidFill>
              <a:ea typeface="微软雅黑" panose="020B0503020204020204" pitchFamily="34" charset="-122"/>
              <a:cs typeface="Arial"/>
            </a:endParaRPr>
          </a:p>
        </p:txBody>
      </p:sp>
      <p:cxnSp>
        <p:nvCxnSpPr>
          <p:cNvPr id="342" name="直接连接符 341">
            <a:extLst>
              <a:ext uri="{FF2B5EF4-FFF2-40B4-BE49-F238E27FC236}">
                <a16:creationId xmlns:a16="http://schemas.microsoft.com/office/drawing/2014/main" id="{41C615A5-BE7B-4F70-8991-7E74BF97338B}"/>
              </a:ext>
            </a:extLst>
          </p:cNvPr>
          <p:cNvCxnSpPr>
            <a:stCxn id="238" idx="3"/>
            <a:endCxn id="341" idx="0"/>
          </p:cNvCxnSpPr>
          <p:nvPr/>
        </p:nvCxnSpPr>
        <p:spPr>
          <a:xfrm>
            <a:off x="3751184" y="3373117"/>
            <a:ext cx="178353" cy="196440"/>
          </a:xfrm>
          <a:prstGeom prst="line">
            <a:avLst/>
          </a:prstGeom>
          <a:noFill/>
          <a:ln w="6350" cap="flat" cmpd="sng" algn="ctr">
            <a:solidFill>
              <a:srgbClr val="0000FF"/>
            </a:solidFill>
            <a:prstDash val="solid"/>
            <a:miter lim="800000"/>
          </a:ln>
          <a:effectLst/>
        </p:spPr>
      </p:cxnSp>
      <p:sp>
        <p:nvSpPr>
          <p:cNvPr id="343" name="文本框 342">
            <a:extLst>
              <a:ext uri="{FF2B5EF4-FFF2-40B4-BE49-F238E27FC236}">
                <a16:creationId xmlns:a16="http://schemas.microsoft.com/office/drawing/2014/main" id="{E2CCB4F1-E7EA-455F-BD8D-B4A2749F5B62}"/>
              </a:ext>
            </a:extLst>
          </p:cNvPr>
          <p:cNvSpPr txBox="1"/>
          <p:nvPr/>
        </p:nvSpPr>
        <p:spPr>
          <a:xfrm>
            <a:off x="2303214" y="3603936"/>
            <a:ext cx="1060600" cy="230832"/>
          </a:xfrm>
          <a:prstGeom prst="rect">
            <a:avLst/>
          </a:prstGeom>
          <a:noFill/>
        </p:spPr>
        <p:txBody>
          <a:bodyPr wrap="square" rtlCol="0">
            <a:spAutoFit/>
          </a:bodyPr>
          <a:lstStyle/>
          <a:p>
            <a:pPr eaLnBrk="1" fontAlgn="auto" hangingPunct="1">
              <a:spcBef>
                <a:spcPts val="0"/>
              </a:spcBef>
              <a:spcAft>
                <a:spcPts val="0"/>
              </a:spcAft>
            </a:pPr>
            <a:r>
              <a:rPr lang="en-US" altLang="zh-CN" sz="900" b="1" dirty="0">
                <a:solidFill>
                  <a:prstClr val="white"/>
                </a:solidFill>
                <a:latin typeface="Calibri" panose="020F0502020204030204"/>
                <a:cs typeface="+mn-cs"/>
              </a:rPr>
              <a:t>Meeting room</a:t>
            </a:r>
            <a:endParaRPr lang="zh-CN" altLang="en-US" sz="900" b="1" dirty="0">
              <a:solidFill>
                <a:prstClr val="white"/>
              </a:solidFill>
              <a:latin typeface="Calibri" panose="020F0502020204030204"/>
              <a:cs typeface="+mn-cs"/>
            </a:endParaRPr>
          </a:p>
        </p:txBody>
      </p:sp>
      <p:sp>
        <p:nvSpPr>
          <p:cNvPr id="344" name="任意多边形 17">
            <a:extLst>
              <a:ext uri="{FF2B5EF4-FFF2-40B4-BE49-F238E27FC236}">
                <a16:creationId xmlns:a16="http://schemas.microsoft.com/office/drawing/2014/main" id="{16943EB6-F2AC-40F5-92D0-6D7100C09D8A}"/>
              </a:ext>
            </a:extLst>
          </p:cNvPr>
          <p:cNvSpPr/>
          <p:nvPr/>
        </p:nvSpPr>
        <p:spPr>
          <a:xfrm>
            <a:off x="3581156" y="1888620"/>
            <a:ext cx="3961236" cy="1794618"/>
          </a:xfrm>
          <a:custGeom>
            <a:avLst/>
            <a:gdLst>
              <a:gd name="connsiteX0" fmla="*/ 4075930 w 4174935"/>
              <a:gd name="connsiteY0" fmla="*/ 1521354 h 1777728"/>
              <a:gd name="connsiteX1" fmla="*/ 4050293 w 4174935"/>
              <a:gd name="connsiteY1" fmla="*/ 1444442 h 1777728"/>
              <a:gd name="connsiteX2" fmla="*/ 2845336 w 4174935"/>
              <a:gd name="connsiteY2" fmla="*/ 203 h 1777728"/>
              <a:gd name="connsiteX3" fmla="*/ 110681 w 4174935"/>
              <a:gd name="connsiteY3" fmla="*/ 1341892 h 1777728"/>
              <a:gd name="connsiteX4" fmla="*/ 794345 w 4174935"/>
              <a:gd name="connsiteY4" fmla="*/ 1777728 h 1777728"/>
              <a:gd name="connsiteX0" fmla="*/ 4051954 w 4150959"/>
              <a:gd name="connsiteY0" fmla="*/ 1521355 h 1794820"/>
              <a:gd name="connsiteX1" fmla="*/ 4026317 w 4150959"/>
              <a:gd name="connsiteY1" fmla="*/ 1444443 h 1794820"/>
              <a:gd name="connsiteX2" fmla="*/ 2821360 w 4150959"/>
              <a:gd name="connsiteY2" fmla="*/ 204 h 1794820"/>
              <a:gd name="connsiteX3" fmla="*/ 86705 w 4150959"/>
              <a:gd name="connsiteY3" fmla="*/ 1341893 h 1794820"/>
              <a:gd name="connsiteX4" fmla="*/ 907101 w 4150959"/>
              <a:gd name="connsiteY4" fmla="*/ 1794820 h 1794820"/>
              <a:gd name="connsiteX0" fmla="*/ 3988037 w 4087042"/>
              <a:gd name="connsiteY0" fmla="*/ 1521322 h 1794787"/>
              <a:gd name="connsiteX1" fmla="*/ 3962400 w 4087042"/>
              <a:gd name="connsiteY1" fmla="*/ 1444410 h 1794787"/>
              <a:gd name="connsiteX2" fmla="*/ 2757443 w 4087042"/>
              <a:gd name="connsiteY2" fmla="*/ 171 h 1794787"/>
              <a:gd name="connsiteX3" fmla="*/ 93843 w 4087042"/>
              <a:gd name="connsiteY3" fmla="*/ 1350406 h 1794787"/>
              <a:gd name="connsiteX4" fmla="*/ 843184 w 4087042"/>
              <a:gd name="connsiteY4" fmla="*/ 1794787 h 1794787"/>
              <a:gd name="connsiteX0" fmla="*/ 3957803 w 4056808"/>
              <a:gd name="connsiteY0" fmla="*/ 1521336 h 1794801"/>
              <a:gd name="connsiteX1" fmla="*/ 3932166 w 4056808"/>
              <a:gd name="connsiteY1" fmla="*/ 1444424 h 1794801"/>
              <a:gd name="connsiteX2" fmla="*/ 2727209 w 4056808"/>
              <a:gd name="connsiteY2" fmla="*/ 185 h 1794801"/>
              <a:gd name="connsiteX3" fmla="*/ 63609 w 4056808"/>
              <a:gd name="connsiteY3" fmla="*/ 1350420 h 1794801"/>
              <a:gd name="connsiteX4" fmla="*/ 812950 w 4056808"/>
              <a:gd name="connsiteY4" fmla="*/ 1794801 h 1794801"/>
              <a:gd name="connsiteX0" fmla="*/ 4006492 w 4105497"/>
              <a:gd name="connsiteY0" fmla="*/ 1521320 h 1726418"/>
              <a:gd name="connsiteX1" fmla="*/ 3980855 w 4105497"/>
              <a:gd name="connsiteY1" fmla="*/ 1444408 h 1726418"/>
              <a:gd name="connsiteX2" fmla="*/ 2775898 w 4105497"/>
              <a:gd name="connsiteY2" fmla="*/ 169 h 1726418"/>
              <a:gd name="connsiteX3" fmla="*/ 112298 w 4105497"/>
              <a:gd name="connsiteY3" fmla="*/ 1350404 h 1726418"/>
              <a:gd name="connsiteX4" fmla="*/ 763938 w 4105497"/>
              <a:gd name="connsiteY4" fmla="*/ 1726418 h 1726418"/>
              <a:gd name="connsiteX0" fmla="*/ 3968503 w 4067508"/>
              <a:gd name="connsiteY0" fmla="*/ 1521320 h 1726418"/>
              <a:gd name="connsiteX1" fmla="*/ 3942866 w 4067508"/>
              <a:gd name="connsiteY1" fmla="*/ 1444408 h 1726418"/>
              <a:gd name="connsiteX2" fmla="*/ 2737909 w 4067508"/>
              <a:gd name="connsiteY2" fmla="*/ 169 h 1726418"/>
              <a:gd name="connsiteX3" fmla="*/ 118719 w 4067508"/>
              <a:gd name="connsiteY3" fmla="*/ 1350404 h 1726418"/>
              <a:gd name="connsiteX4" fmla="*/ 725949 w 4067508"/>
              <a:gd name="connsiteY4" fmla="*/ 1726418 h 1726418"/>
              <a:gd name="connsiteX0" fmla="*/ 3931702 w 4030707"/>
              <a:gd name="connsiteY0" fmla="*/ 1521326 h 1726424"/>
              <a:gd name="connsiteX1" fmla="*/ 3906065 w 4030707"/>
              <a:gd name="connsiteY1" fmla="*/ 1444414 h 1726424"/>
              <a:gd name="connsiteX2" fmla="*/ 2701108 w 4030707"/>
              <a:gd name="connsiteY2" fmla="*/ 175 h 1726424"/>
              <a:gd name="connsiteX3" fmla="*/ 81918 w 4030707"/>
              <a:gd name="connsiteY3" fmla="*/ 1350410 h 1726424"/>
              <a:gd name="connsiteX4" fmla="*/ 689148 w 4030707"/>
              <a:gd name="connsiteY4" fmla="*/ 1726424 h 1726424"/>
              <a:gd name="connsiteX0" fmla="*/ 3970581 w 4069586"/>
              <a:gd name="connsiteY0" fmla="*/ 1521153 h 1726251"/>
              <a:gd name="connsiteX1" fmla="*/ 3944944 w 4069586"/>
              <a:gd name="connsiteY1" fmla="*/ 1444241 h 1726251"/>
              <a:gd name="connsiteX2" fmla="*/ 2739987 w 4069586"/>
              <a:gd name="connsiteY2" fmla="*/ 2 h 1726251"/>
              <a:gd name="connsiteX3" fmla="*/ 76387 w 4069586"/>
              <a:gd name="connsiteY3" fmla="*/ 1435695 h 1726251"/>
              <a:gd name="connsiteX4" fmla="*/ 728027 w 4069586"/>
              <a:gd name="connsiteY4" fmla="*/ 1726251 h 1726251"/>
              <a:gd name="connsiteX0" fmla="*/ 4018020 w 4117025"/>
              <a:gd name="connsiteY0" fmla="*/ 1521153 h 1794618"/>
              <a:gd name="connsiteX1" fmla="*/ 3992383 w 4117025"/>
              <a:gd name="connsiteY1" fmla="*/ 1444241 h 1794618"/>
              <a:gd name="connsiteX2" fmla="*/ 2787426 w 4117025"/>
              <a:gd name="connsiteY2" fmla="*/ 2 h 1794618"/>
              <a:gd name="connsiteX3" fmla="*/ 123826 w 4117025"/>
              <a:gd name="connsiteY3" fmla="*/ 1435695 h 1794618"/>
              <a:gd name="connsiteX4" fmla="*/ 722174 w 4117025"/>
              <a:gd name="connsiteY4" fmla="*/ 1794618 h 1794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7025" h="1794618">
                <a:moveTo>
                  <a:pt x="4018020" y="1521153"/>
                </a:moveTo>
                <a:cubicBezTo>
                  <a:pt x="4107751" y="1609459"/>
                  <a:pt x="4197482" y="1697766"/>
                  <a:pt x="3992383" y="1444241"/>
                </a:cubicBezTo>
                <a:cubicBezTo>
                  <a:pt x="3787284" y="1190716"/>
                  <a:pt x="3432185" y="1426"/>
                  <a:pt x="2787426" y="2"/>
                </a:cubicBezTo>
                <a:cubicBezTo>
                  <a:pt x="2142667" y="-1422"/>
                  <a:pt x="468035" y="1136592"/>
                  <a:pt x="123826" y="1435695"/>
                </a:cubicBezTo>
                <a:cubicBezTo>
                  <a:pt x="-220383" y="1734798"/>
                  <a:pt x="209426" y="1724827"/>
                  <a:pt x="722174" y="1794618"/>
                </a:cubicBezTo>
              </a:path>
            </a:pathLst>
          </a:custGeom>
          <a:noFill/>
          <a:ln w="285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345" name="Picture 5" descr="20070507152525838">
            <a:extLst>
              <a:ext uri="{FF2B5EF4-FFF2-40B4-BE49-F238E27FC236}">
                <a16:creationId xmlns:a16="http://schemas.microsoft.com/office/drawing/2014/main" id="{8ABF93F0-E760-41C8-9291-C947921D7F45}"/>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4538333" y="3098200"/>
            <a:ext cx="210068" cy="210068"/>
          </a:xfrm>
          <a:prstGeom prst="rect">
            <a:avLst/>
          </a:prstGeom>
          <a:noFill/>
          <a:extLst>
            <a:ext uri="{909E8E84-426E-40DD-AFC4-6F175D3DCCD1}">
              <a14:hiddenFill xmlns:a14="http://schemas.microsoft.com/office/drawing/2010/main">
                <a:solidFill>
                  <a:srgbClr val="FFFFFF"/>
                </a:solidFill>
              </a14:hiddenFill>
            </a:ext>
          </a:extLst>
        </p:spPr>
      </p:pic>
      <p:sp>
        <p:nvSpPr>
          <p:cNvPr id="346" name="文本框 345">
            <a:extLst>
              <a:ext uri="{FF2B5EF4-FFF2-40B4-BE49-F238E27FC236}">
                <a16:creationId xmlns:a16="http://schemas.microsoft.com/office/drawing/2014/main" id="{17A66942-FC50-43E1-AC08-B06385B0C7F9}"/>
              </a:ext>
            </a:extLst>
          </p:cNvPr>
          <p:cNvSpPr txBox="1"/>
          <p:nvPr/>
        </p:nvSpPr>
        <p:spPr>
          <a:xfrm>
            <a:off x="4201961" y="2836796"/>
            <a:ext cx="1042371" cy="230832"/>
          </a:xfrm>
          <a:prstGeom prst="rect">
            <a:avLst/>
          </a:prstGeom>
          <a:noFill/>
        </p:spPr>
        <p:txBody>
          <a:bodyPr wrap="square" rtlCol="0">
            <a:spAutoFit/>
          </a:bodyPr>
          <a:lstStyle/>
          <a:p>
            <a:pPr eaLnBrk="1" fontAlgn="auto" hangingPunct="1">
              <a:spcBef>
                <a:spcPts val="0"/>
              </a:spcBef>
              <a:spcAft>
                <a:spcPts val="0"/>
              </a:spcAft>
            </a:pPr>
            <a:r>
              <a:rPr lang="en-US" altLang="zh-CN" sz="900" b="1" dirty="0">
                <a:solidFill>
                  <a:prstClr val="white"/>
                </a:solidFill>
                <a:latin typeface="Calibri" panose="020F0502020204030204"/>
                <a:cs typeface="+mn-cs"/>
              </a:rPr>
              <a:t>Office building</a:t>
            </a:r>
            <a:endParaRPr lang="zh-CN" altLang="en-US" sz="900" b="1" dirty="0">
              <a:solidFill>
                <a:prstClr val="white"/>
              </a:solidFill>
              <a:latin typeface="Calibri" panose="020F0502020204030204"/>
              <a:cs typeface="+mn-cs"/>
            </a:endParaRPr>
          </a:p>
        </p:txBody>
      </p:sp>
      <p:pic>
        <p:nvPicPr>
          <p:cNvPr id="347" name="Picture 2" descr="https://n.sinaimg.cn/spider2020112/535/w814h521/20201102/85c9-kcieyvz7528197.jpg">
            <a:extLst>
              <a:ext uri="{FF2B5EF4-FFF2-40B4-BE49-F238E27FC236}">
                <a16:creationId xmlns:a16="http://schemas.microsoft.com/office/drawing/2014/main" id="{AC092DEA-F463-456D-A658-34A06EA32C24}"/>
              </a:ext>
            </a:extLst>
          </p:cNvPr>
          <p:cNvPicPr>
            <a:picLocks noChangeAspect="1" noChangeArrowheads="1"/>
          </p:cNvPicPr>
          <p:nvPr/>
        </p:nvPicPr>
        <p:blipFill rotWithShape="1">
          <a:blip r:embed="rId17" cstate="print">
            <a:extLst>
              <a:ext uri="{28A0092B-C50C-407E-A947-70E740481C1C}">
                <a14:useLocalDpi xmlns:a14="http://schemas.microsoft.com/office/drawing/2010/main" val="0"/>
              </a:ext>
            </a:extLst>
          </a:blip>
          <a:srcRect l="5575" t="21388" r="82256" b="65440"/>
          <a:stretch/>
        </p:blipFill>
        <p:spPr bwMode="auto">
          <a:xfrm>
            <a:off x="4558166" y="3257783"/>
            <a:ext cx="265241" cy="183763"/>
          </a:xfrm>
          <a:prstGeom prst="rect">
            <a:avLst/>
          </a:prstGeom>
          <a:solidFill>
            <a:srgbClr val="ED7D31"/>
          </a:solidFill>
          <a:extLst/>
        </p:spPr>
      </p:pic>
      <p:pic>
        <p:nvPicPr>
          <p:cNvPr id="348" name="Picture 5" descr="20070507152525838">
            <a:extLst>
              <a:ext uri="{FF2B5EF4-FFF2-40B4-BE49-F238E27FC236}">
                <a16:creationId xmlns:a16="http://schemas.microsoft.com/office/drawing/2014/main" id="{84E1FC81-F544-4CF1-B5F1-F3983162A54B}"/>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4810129" y="3250026"/>
            <a:ext cx="210068" cy="210068"/>
          </a:xfrm>
          <a:prstGeom prst="rect">
            <a:avLst/>
          </a:prstGeom>
          <a:noFill/>
          <a:extLst>
            <a:ext uri="{909E8E84-426E-40DD-AFC4-6F175D3DCCD1}">
              <a14:hiddenFill xmlns:a14="http://schemas.microsoft.com/office/drawing/2010/main">
                <a:solidFill>
                  <a:srgbClr val="FFFFFF"/>
                </a:solidFill>
              </a14:hiddenFill>
            </a:ext>
          </a:extLst>
        </p:spPr>
      </p:pic>
      <p:sp>
        <p:nvSpPr>
          <p:cNvPr id="349" name="矩形 348">
            <a:extLst>
              <a:ext uri="{FF2B5EF4-FFF2-40B4-BE49-F238E27FC236}">
                <a16:creationId xmlns:a16="http://schemas.microsoft.com/office/drawing/2014/main" id="{BA874FC9-696A-45AD-90E7-10B98F274388}"/>
              </a:ext>
            </a:extLst>
          </p:cNvPr>
          <p:cNvSpPr/>
          <p:nvPr/>
        </p:nvSpPr>
        <p:spPr>
          <a:xfrm>
            <a:off x="5202355" y="2633961"/>
            <a:ext cx="833227" cy="307777"/>
          </a:xfrm>
          <a:prstGeom prst="rect">
            <a:avLst/>
          </a:prstGeom>
          <a:solidFill>
            <a:sysClr val="windowText" lastClr="000000">
              <a:lumMod val="75000"/>
              <a:lumOff val="25000"/>
            </a:sysClr>
          </a:solidFill>
          <a:ln>
            <a:solidFill>
              <a:sysClr val="windowText" lastClr="000000"/>
            </a:solid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prstClr val="white"/>
                </a:solidFill>
                <a:effectLst/>
                <a:uLnTx/>
                <a:uFillTx/>
                <a:latin typeface="Calibri" panose="020F0502020204030204"/>
                <a:cs typeface="+mn-ea"/>
                <a:sym typeface="Arial" panose="020B0604020202020204" pitchFamily="34" charset="0"/>
              </a:rPr>
              <a:t>Case 1</a:t>
            </a:r>
          </a:p>
        </p:txBody>
      </p:sp>
      <p:pic>
        <p:nvPicPr>
          <p:cNvPr id="350" name="Picture 10" descr="https://timgsa.baidu.com/timg?image&amp;quality=80&amp;size=b9999_10000&amp;sec=1587736185880&amp;di=4f0fd9f65414ccc7755ec3bc5a8883e8&amp;imgtype=0&amp;src=http%3A%2F%2Fimg1.mydrivers.com%2Fimg%2F20200324%2FS9d7ed9c6-e0a1-493a-a107-81cc118fcf79.png">
            <a:extLst>
              <a:ext uri="{FF2B5EF4-FFF2-40B4-BE49-F238E27FC236}">
                <a16:creationId xmlns:a16="http://schemas.microsoft.com/office/drawing/2014/main" id="{5BDBBEE6-8D2F-4BB1-8C91-6BCB71C51B9C}"/>
              </a:ext>
            </a:extLst>
          </p:cNvPr>
          <p:cNvPicPr>
            <a:picLocks noChangeAspect="1" noChangeArrowheads="1"/>
          </p:cNvPicPr>
          <p:nvPr/>
        </p:nvPicPr>
        <p:blipFill>
          <a:blip r:embed="rId2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26370" y="3619348"/>
            <a:ext cx="407620" cy="252441"/>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a:extLst>
              <a:ext uri="{FF2B5EF4-FFF2-40B4-BE49-F238E27FC236}">
                <a16:creationId xmlns:a16="http://schemas.microsoft.com/office/drawing/2014/main" id="{FC98413B-5E39-45C0-8B7F-FE04BDC0F7EA}"/>
              </a:ext>
            </a:extLst>
          </p:cNvPr>
          <p:cNvSpPr/>
          <p:nvPr/>
        </p:nvSpPr>
        <p:spPr>
          <a:xfrm>
            <a:off x="3518768" y="387648"/>
            <a:ext cx="5349478" cy="523220"/>
          </a:xfrm>
          <a:prstGeom prst="rect">
            <a:avLst/>
          </a:prstGeom>
        </p:spPr>
        <p:txBody>
          <a:bodyPr wrap="none">
            <a:spAutoFit/>
          </a:bodyPr>
          <a:lstStyle/>
          <a:p>
            <a:pPr fontAlgn="auto">
              <a:spcAft>
                <a:spcPts val="0"/>
              </a:spcAft>
            </a:pPr>
            <a:r>
              <a:rPr lang="en-US" altLang="zh-CN" sz="2800" b="1" dirty="0">
                <a:ea typeface="微软雅黑" panose="020B0503020204020204" pitchFamily="34" charset="-122"/>
              </a:rPr>
              <a:t>Mobile Virtual Private Network</a:t>
            </a:r>
            <a:endParaRPr lang="zh-CN" altLang="en-US" sz="2800" b="1" dirty="0">
              <a:ea typeface="微软雅黑" panose="020B0503020204020204" pitchFamily="34" charset="-122"/>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 name="smartphone_129658">
            <a:extLst>
              <a:ext uri="{FF2B5EF4-FFF2-40B4-BE49-F238E27FC236}">
                <a16:creationId xmlns:a16="http://schemas.microsoft.com/office/drawing/2014/main" id="{2E5B0EA6-C462-42A6-8C07-E507886F466C}"/>
              </a:ext>
            </a:extLst>
          </p:cNvPr>
          <p:cNvSpPr>
            <a:spLocks noChangeAspect="1"/>
          </p:cNvSpPr>
          <p:nvPr/>
        </p:nvSpPr>
        <p:spPr bwMode="auto">
          <a:xfrm>
            <a:off x="1881214" y="3753356"/>
            <a:ext cx="267836" cy="413885"/>
          </a:xfrm>
          <a:custGeom>
            <a:avLst/>
            <a:gdLst>
              <a:gd name="connsiteX0" fmla="*/ 191005 w 382041"/>
              <a:gd name="connsiteY0" fmla="*/ 540213 h 604181"/>
              <a:gd name="connsiteX1" fmla="*/ 185563 w 382041"/>
              <a:gd name="connsiteY1" fmla="*/ 545753 h 604181"/>
              <a:gd name="connsiteX2" fmla="*/ 191005 w 382041"/>
              <a:gd name="connsiteY2" fmla="*/ 551293 h 604181"/>
              <a:gd name="connsiteX3" fmla="*/ 196549 w 382041"/>
              <a:gd name="connsiteY3" fmla="*/ 545753 h 604181"/>
              <a:gd name="connsiteX4" fmla="*/ 191005 w 382041"/>
              <a:gd name="connsiteY4" fmla="*/ 540213 h 604181"/>
              <a:gd name="connsiteX5" fmla="*/ 191005 w 382041"/>
              <a:gd name="connsiteY5" fmla="*/ 520067 h 604181"/>
              <a:gd name="connsiteX6" fmla="*/ 216706 w 382041"/>
              <a:gd name="connsiteY6" fmla="*/ 545753 h 604181"/>
              <a:gd name="connsiteX7" fmla="*/ 191005 w 382041"/>
              <a:gd name="connsiteY7" fmla="*/ 571439 h 604181"/>
              <a:gd name="connsiteX8" fmla="*/ 165405 w 382041"/>
              <a:gd name="connsiteY8" fmla="*/ 545753 h 604181"/>
              <a:gd name="connsiteX9" fmla="*/ 191005 w 382041"/>
              <a:gd name="connsiteY9" fmla="*/ 520067 h 604181"/>
              <a:gd name="connsiteX10" fmla="*/ 326381 w 382041"/>
              <a:gd name="connsiteY10" fmla="*/ 364980 h 604181"/>
              <a:gd name="connsiteX11" fmla="*/ 252676 w 382041"/>
              <a:gd name="connsiteY11" fmla="*/ 492239 h 604181"/>
              <a:gd name="connsiteX12" fmla="*/ 326381 w 382041"/>
              <a:gd name="connsiteY12" fmla="*/ 492239 h 604181"/>
              <a:gd name="connsiteX13" fmla="*/ 203977 w 382041"/>
              <a:gd name="connsiteY13" fmla="*/ 111871 h 604181"/>
              <a:gd name="connsiteX14" fmla="*/ 55659 w 382041"/>
              <a:gd name="connsiteY14" fmla="*/ 368201 h 604181"/>
              <a:gd name="connsiteX15" fmla="*/ 55659 w 382041"/>
              <a:gd name="connsiteY15" fmla="*/ 492239 h 604181"/>
              <a:gd name="connsiteX16" fmla="*/ 229385 w 382041"/>
              <a:gd name="connsiteY16" fmla="*/ 492239 h 604181"/>
              <a:gd name="connsiteX17" fmla="*/ 326381 w 382041"/>
              <a:gd name="connsiteY17" fmla="*/ 324708 h 604181"/>
              <a:gd name="connsiteX18" fmla="*/ 326381 w 382041"/>
              <a:gd name="connsiteY18" fmla="*/ 111871 h 604181"/>
              <a:gd name="connsiteX19" fmla="*/ 153260 w 382041"/>
              <a:gd name="connsiteY19" fmla="*/ 111871 h 604181"/>
              <a:gd name="connsiteX20" fmla="*/ 55659 w 382041"/>
              <a:gd name="connsiteY20" fmla="*/ 280610 h 604181"/>
              <a:gd name="connsiteX21" fmla="*/ 55659 w 382041"/>
              <a:gd name="connsiteY21" fmla="*/ 327929 h 604181"/>
              <a:gd name="connsiteX22" fmla="*/ 180685 w 382041"/>
              <a:gd name="connsiteY22" fmla="*/ 111871 h 604181"/>
              <a:gd name="connsiteX23" fmla="*/ 55659 w 382041"/>
              <a:gd name="connsiteY23" fmla="*/ 111871 h 604181"/>
              <a:gd name="connsiteX24" fmla="*/ 55659 w 382041"/>
              <a:gd name="connsiteY24" fmla="*/ 240338 h 604181"/>
              <a:gd name="connsiteX25" fmla="*/ 129969 w 382041"/>
              <a:gd name="connsiteY25" fmla="*/ 111871 h 604181"/>
              <a:gd name="connsiteX26" fmla="*/ 45576 w 382041"/>
              <a:gd name="connsiteY26" fmla="*/ 91735 h 604181"/>
              <a:gd name="connsiteX27" fmla="*/ 336464 w 382041"/>
              <a:gd name="connsiteY27" fmla="*/ 91735 h 604181"/>
              <a:gd name="connsiteX28" fmla="*/ 346546 w 382041"/>
              <a:gd name="connsiteY28" fmla="*/ 101803 h 604181"/>
              <a:gd name="connsiteX29" fmla="*/ 346546 w 382041"/>
              <a:gd name="connsiteY29" fmla="*/ 502307 h 604181"/>
              <a:gd name="connsiteX30" fmla="*/ 336464 w 382041"/>
              <a:gd name="connsiteY30" fmla="*/ 512375 h 604181"/>
              <a:gd name="connsiteX31" fmla="*/ 45576 w 382041"/>
              <a:gd name="connsiteY31" fmla="*/ 512375 h 604181"/>
              <a:gd name="connsiteX32" fmla="*/ 35494 w 382041"/>
              <a:gd name="connsiteY32" fmla="*/ 502307 h 604181"/>
              <a:gd name="connsiteX33" fmla="*/ 35494 w 382041"/>
              <a:gd name="connsiteY33" fmla="*/ 101803 h 604181"/>
              <a:gd name="connsiteX34" fmla="*/ 45576 w 382041"/>
              <a:gd name="connsiteY34" fmla="*/ 91735 h 604181"/>
              <a:gd name="connsiteX35" fmla="*/ 154807 w 382041"/>
              <a:gd name="connsiteY35" fmla="*/ 46785 h 604181"/>
              <a:gd name="connsiteX36" fmla="*/ 227164 w 382041"/>
              <a:gd name="connsiteY36" fmla="*/ 46785 h 604181"/>
              <a:gd name="connsiteX37" fmla="*/ 237241 w 382041"/>
              <a:gd name="connsiteY37" fmla="*/ 56876 h 604181"/>
              <a:gd name="connsiteX38" fmla="*/ 227164 w 382041"/>
              <a:gd name="connsiteY38" fmla="*/ 66967 h 604181"/>
              <a:gd name="connsiteX39" fmla="*/ 154807 w 382041"/>
              <a:gd name="connsiteY39" fmla="*/ 66967 h 604181"/>
              <a:gd name="connsiteX40" fmla="*/ 144730 w 382041"/>
              <a:gd name="connsiteY40" fmla="*/ 56876 h 604181"/>
              <a:gd name="connsiteX41" fmla="*/ 154807 w 382041"/>
              <a:gd name="connsiteY41" fmla="*/ 46785 h 604181"/>
              <a:gd name="connsiteX42" fmla="*/ 39626 w 382041"/>
              <a:gd name="connsiteY42" fmla="*/ 20136 h 604181"/>
              <a:gd name="connsiteX43" fmla="*/ 20166 w 382041"/>
              <a:gd name="connsiteY43" fmla="*/ 39567 h 604181"/>
              <a:gd name="connsiteX44" fmla="*/ 20166 w 382041"/>
              <a:gd name="connsiteY44" fmla="*/ 564614 h 604181"/>
              <a:gd name="connsiteX45" fmla="*/ 39626 w 382041"/>
              <a:gd name="connsiteY45" fmla="*/ 584045 h 604181"/>
              <a:gd name="connsiteX46" fmla="*/ 342315 w 382041"/>
              <a:gd name="connsiteY46" fmla="*/ 584045 h 604181"/>
              <a:gd name="connsiteX47" fmla="*/ 361875 w 382041"/>
              <a:gd name="connsiteY47" fmla="*/ 564614 h 604181"/>
              <a:gd name="connsiteX48" fmla="*/ 361875 w 382041"/>
              <a:gd name="connsiteY48" fmla="*/ 39567 h 604181"/>
              <a:gd name="connsiteX49" fmla="*/ 342315 w 382041"/>
              <a:gd name="connsiteY49" fmla="*/ 20136 h 604181"/>
              <a:gd name="connsiteX50" fmla="*/ 39626 w 382041"/>
              <a:gd name="connsiteY50" fmla="*/ 0 h 604181"/>
              <a:gd name="connsiteX51" fmla="*/ 342315 w 382041"/>
              <a:gd name="connsiteY51" fmla="*/ 0 h 604181"/>
              <a:gd name="connsiteX52" fmla="*/ 382041 w 382041"/>
              <a:gd name="connsiteY52" fmla="*/ 39567 h 604181"/>
              <a:gd name="connsiteX53" fmla="*/ 382041 w 382041"/>
              <a:gd name="connsiteY53" fmla="*/ 564614 h 604181"/>
              <a:gd name="connsiteX54" fmla="*/ 342315 w 382041"/>
              <a:gd name="connsiteY54" fmla="*/ 604181 h 604181"/>
              <a:gd name="connsiteX55" fmla="*/ 39626 w 382041"/>
              <a:gd name="connsiteY55" fmla="*/ 604181 h 604181"/>
              <a:gd name="connsiteX56" fmla="*/ 0 w 382041"/>
              <a:gd name="connsiteY56" fmla="*/ 564614 h 604181"/>
              <a:gd name="connsiteX57" fmla="*/ 0 w 382041"/>
              <a:gd name="connsiteY57" fmla="*/ 39567 h 604181"/>
              <a:gd name="connsiteX58" fmla="*/ 39626 w 382041"/>
              <a:gd name="connsiteY58" fmla="*/ 0 h 60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82041" h="604181">
                <a:moveTo>
                  <a:pt x="191005" y="540213"/>
                </a:moveTo>
                <a:cubicBezTo>
                  <a:pt x="187982" y="540213"/>
                  <a:pt x="185563" y="542731"/>
                  <a:pt x="185563" y="545753"/>
                </a:cubicBezTo>
                <a:cubicBezTo>
                  <a:pt x="185563" y="548876"/>
                  <a:pt x="187982" y="551293"/>
                  <a:pt x="191005" y="551293"/>
                </a:cubicBezTo>
                <a:cubicBezTo>
                  <a:pt x="194130" y="551293"/>
                  <a:pt x="196549" y="548876"/>
                  <a:pt x="196549" y="545753"/>
                </a:cubicBezTo>
                <a:cubicBezTo>
                  <a:pt x="196549" y="542731"/>
                  <a:pt x="194130" y="540213"/>
                  <a:pt x="191005" y="540213"/>
                </a:cubicBezTo>
                <a:close/>
                <a:moveTo>
                  <a:pt x="191005" y="520067"/>
                </a:moveTo>
                <a:cubicBezTo>
                  <a:pt x="205216" y="520067"/>
                  <a:pt x="216706" y="531651"/>
                  <a:pt x="216706" y="545753"/>
                </a:cubicBezTo>
                <a:cubicBezTo>
                  <a:pt x="216706" y="559956"/>
                  <a:pt x="205216" y="571439"/>
                  <a:pt x="191005" y="571439"/>
                </a:cubicBezTo>
                <a:cubicBezTo>
                  <a:pt x="176895" y="571439"/>
                  <a:pt x="165405" y="559956"/>
                  <a:pt x="165405" y="545753"/>
                </a:cubicBezTo>
                <a:cubicBezTo>
                  <a:pt x="165405" y="531651"/>
                  <a:pt x="176895" y="520067"/>
                  <a:pt x="191005" y="520067"/>
                </a:cubicBezTo>
                <a:close/>
                <a:moveTo>
                  <a:pt x="326381" y="364980"/>
                </a:moveTo>
                <a:lnTo>
                  <a:pt x="252676" y="492239"/>
                </a:lnTo>
                <a:lnTo>
                  <a:pt x="326381" y="492239"/>
                </a:lnTo>
                <a:close/>
                <a:moveTo>
                  <a:pt x="203977" y="111871"/>
                </a:moveTo>
                <a:lnTo>
                  <a:pt x="55659" y="368201"/>
                </a:lnTo>
                <a:lnTo>
                  <a:pt x="55659" y="492239"/>
                </a:lnTo>
                <a:lnTo>
                  <a:pt x="229385" y="492239"/>
                </a:lnTo>
                <a:lnTo>
                  <a:pt x="326381" y="324708"/>
                </a:lnTo>
                <a:lnTo>
                  <a:pt x="326381" y="111871"/>
                </a:lnTo>
                <a:close/>
                <a:moveTo>
                  <a:pt x="153260" y="111871"/>
                </a:moveTo>
                <a:lnTo>
                  <a:pt x="55659" y="280610"/>
                </a:lnTo>
                <a:lnTo>
                  <a:pt x="55659" y="327929"/>
                </a:lnTo>
                <a:lnTo>
                  <a:pt x="180685" y="111871"/>
                </a:lnTo>
                <a:close/>
                <a:moveTo>
                  <a:pt x="55659" y="111871"/>
                </a:moveTo>
                <a:lnTo>
                  <a:pt x="55659" y="240338"/>
                </a:lnTo>
                <a:lnTo>
                  <a:pt x="129969" y="111871"/>
                </a:lnTo>
                <a:close/>
                <a:moveTo>
                  <a:pt x="45576" y="91735"/>
                </a:moveTo>
                <a:lnTo>
                  <a:pt x="336464" y="91735"/>
                </a:lnTo>
                <a:cubicBezTo>
                  <a:pt x="342009" y="91735"/>
                  <a:pt x="346546" y="96265"/>
                  <a:pt x="346546" y="101803"/>
                </a:cubicBezTo>
                <a:lnTo>
                  <a:pt x="346546" y="502307"/>
                </a:lnTo>
                <a:cubicBezTo>
                  <a:pt x="346546" y="507945"/>
                  <a:pt x="342009" y="512375"/>
                  <a:pt x="336464" y="512375"/>
                </a:cubicBezTo>
                <a:lnTo>
                  <a:pt x="45576" y="512375"/>
                </a:lnTo>
                <a:cubicBezTo>
                  <a:pt x="40031" y="512375"/>
                  <a:pt x="35494" y="507945"/>
                  <a:pt x="35494" y="502307"/>
                </a:cubicBezTo>
                <a:lnTo>
                  <a:pt x="35494" y="101803"/>
                </a:lnTo>
                <a:cubicBezTo>
                  <a:pt x="35494" y="96265"/>
                  <a:pt x="40031" y="91735"/>
                  <a:pt x="45576" y="91735"/>
                </a:cubicBezTo>
                <a:close/>
                <a:moveTo>
                  <a:pt x="154807" y="46785"/>
                </a:moveTo>
                <a:lnTo>
                  <a:pt x="227164" y="46785"/>
                </a:lnTo>
                <a:cubicBezTo>
                  <a:pt x="232807" y="46785"/>
                  <a:pt x="237241" y="51225"/>
                  <a:pt x="237241" y="56876"/>
                </a:cubicBezTo>
                <a:cubicBezTo>
                  <a:pt x="237241" y="62426"/>
                  <a:pt x="232807" y="66967"/>
                  <a:pt x="227164" y="66967"/>
                </a:cubicBezTo>
                <a:lnTo>
                  <a:pt x="154807" y="66967"/>
                </a:lnTo>
                <a:cubicBezTo>
                  <a:pt x="149265" y="66967"/>
                  <a:pt x="144730" y="62426"/>
                  <a:pt x="144730" y="56876"/>
                </a:cubicBezTo>
                <a:cubicBezTo>
                  <a:pt x="144730" y="51225"/>
                  <a:pt x="149265" y="46785"/>
                  <a:pt x="154807" y="46785"/>
                </a:cubicBezTo>
                <a:close/>
                <a:moveTo>
                  <a:pt x="39626" y="20136"/>
                </a:moveTo>
                <a:cubicBezTo>
                  <a:pt x="28938" y="20136"/>
                  <a:pt x="20166" y="28895"/>
                  <a:pt x="20166" y="39567"/>
                </a:cubicBezTo>
                <a:lnTo>
                  <a:pt x="20166" y="564614"/>
                </a:lnTo>
                <a:cubicBezTo>
                  <a:pt x="20166" y="575286"/>
                  <a:pt x="28938" y="584045"/>
                  <a:pt x="39626" y="584045"/>
                </a:cubicBezTo>
                <a:lnTo>
                  <a:pt x="342315" y="584045"/>
                </a:lnTo>
                <a:cubicBezTo>
                  <a:pt x="353103" y="584045"/>
                  <a:pt x="361875" y="575286"/>
                  <a:pt x="361875" y="564614"/>
                </a:cubicBezTo>
                <a:lnTo>
                  <a:pt x="361875" y="39567"/>
                </a:lnTo>
                <a:cubicBezTo>
                  <a:pt x="361875" y="28895"/>
                  <a:pt x="353103" y="20136"/>
                  <a:pt x="342315" y="20136"/>
                </a:cubicBezTo>
                <a:close/>
                <a:moveTo>
                  <a:pt x="39626" y="0"/>
                </a:moveTo>
                <a:lnTo>
                  <a:pt x="342315" y="0"/>
                </a:lnTo>
                <a:cubicBezTo>
                  <a:pt x="364195" y="0"/>
                  <a:pt x="382041" y="17719"/>
                  <a:pt x="382041" y="39567"/>
                </a:cubicBezTo>
                <a:lnTo>
                  <a:pt x="382041" y="564614"/>
                </a:lnTo>
                <a:cubicBezTo>
                  <a:pt x="382041" y="586462"/>
                  <a:pt x="364195" y="604181"/>
                  <a:pt x="342315" y="604181"/>
                </a:cubicBezTo>
                <a:lnTo>
                  <a:pt x="39626" y="604181"/>
                </a:lnTo>
                <a:cubicBezTo>
                  <a:pt x="17846" y="604181"/>
                  <a:pt x="0" y="586462"/>
                  <a:pt x="0" y="564614"/>
                </a:cubicBezTo>
                <a:lnTo>
                  <a:pt x="0" y="39567"/>
                </a:lnTo>
                <a:cubicBezTo>
                  <a:pt x="0" y="17719"/>
                  <a:pt x="17846" y="0"/>
                  <a:pt x="39626" y="0"/>
                </a:cubicBezTo>
                <a:close/>
              </a:path>
            </a:pathLst>
          </a:custGeom>
          <a:solidFill>
            <a:srgbClr val="00B050"/>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mn-lt"/>
            </a:endParaRPr>
          </a:p>
        </p:txBody>
      </p:sp>
      <p:grpSp>
        <p:nvGrpSpPr>
          <p:cNvPr id="368" name="组合 382">
            <a:extLst>
              <a:ext uri="{FF2B5EF4-FFF2-40B4-BE49-F238E27FC236}">
                <a16:creationId xmlns:a16="http://schemas.microsoft.com/office/drawing/2014/main" id="{58568F72-000A-4BF7-8B44-49AE12342078}"/>
              </a:ext>
            </a:extLst>
          </p:cNvPr>
          <p:cNvGrpSpPr>
            <a:grpSpLocks noChangeAspect="1"/>
          </p:cNvGrpSpPr>
          <p:nvPr/>
        </p:nvGrpSpPr>
        <p:grpSpPr>
          <a:xfrm rot="19612057">
            <a:off x="2126442" y="3606992"/>
            <a:ext cx="144820" cy="252000"/>
            <a:chOff x="5593531" y="3429794"/>
            <a:chExt cx="277545" cy="396000"/>
          </a:xfrm>
          <a:solidFill>
            <a:srgbClr val="00B050"/>
          </a:solidFill>
        </p:grpSpPr>
        <p:sp>
          <p:nvSpPr>
            <p:cNvPr id="369" name="Freeform 11">
              <a:extLst>
                <a:ext uri="{FF2B5EF4-FFF2-40B4-BE49-F238E27FC236}">
                  <a16:creationId xmlns:a16="http://schemas.microsoft.com/office/drawing/2014/main" id="{A5CC32B2-49A8-45EE-93A2-D435ADD5ED16}"/>
                </a:ext>
              </a:extLst>
            </p:cNvPr>
            <p:cNvSpPr>
              <a:spLocks/>
            </p:cNvSpPr>
            <p:nvPr/>
          </p:nvSpPr>
          <p:spPr bwMode="auto">
            <a:xfrm flipH="1">
              <a:off x="5593531" y="3537176"/>
              <a:ext cx="93873" cy="181236"/>
            </a:xfrm>
            <a:custGeom>
              <a:avLst/>
              <a:gdLst>
                <a:gd name="T0" fmla="*/ 2147483647 w 32"/>
                <a:gd name="T1" fmla="*/ 2147483647 h 79"/>
                <a:gd name="T2" fmla="*/ 0 w 32"/>
                <a:gd name="T3" fmla="*/ 2147483647 h 79"/>
                <a:gd name="T4" fmla="*/ 0 w 32"/>
                <a:gd name="T5" fmla="*/ 2147483647 h 79"/>
                <a:gd name="T6" fmla="*/ 0 w 32"/>
                <a:gd name="T7" fmla="*/ 2147483647 h 79"/>
                <a:gd name="T8" fmla="*/ 0 w 32"/>
                <a:gd name="T9" fmla="*/ 2147483647 h 79"/>
                <a:gd name="T10" fmla="*/ 2147483647 w 32"/>
                <a:gd name="T11" fmla="*/ 2147483647 h 79"/>
                <a:gd name="T12" fmla="*/ 2147483647 w 32"/>
                <a:gd name="T13" fmla="*/ 2147483647 h 79"/>
                <a:gd name="T14" fmla="*/ 2147483647 w 32"/>
                <a:gd name="T15" fmla="*/ 2147483647 h 79"/>
                <a:gd name="T16" fmla="*/ 2147483647 w 32"/>
                <a:gd name="T17" fmla="*/ 2147483647 h 79"/>
                <a:gd name="T18" fmla="*/ 2147483647 w 32"/>
                <a:gd name="T19" fmla="*/ 2147483647 h 79"/>
                <a:gd name="T20" fmla="*/ 2147483647 w 32"/>
                <a:gd name="T21" fmla="*/ 2147483647 h 79"/>
                <a:gd name="T22" fmla="*/ 2147483647 w 32"/>
                <a:gd name="T23" fmla="*/ 2147483647 h 79"/>
                <a:gd name="T24" fmla="*/ 2147483647 w 32"/>
                <a:gd name="T25" fmla="*/ 2147483647 h 79"/>
                <a:gd name="T26" fmla="*/ 2147483647 w 32"/>
                <a:gd name="T27" fmla="*/ 2147483647 h 79"/>
                <a:gd name="T28" fmla="*/ 2147483647 w 32"/>
                <a:gd name="T29" fmla="*/ 2147483647 h 79"/>
                <a:gd name="T30" fmla="*/ 2147483647 w 32"/>
                <a:gd name="T31" fmla="*/ 2147483647 h 79"/>
                <a:gd name="T32" fmla="*/ 2147483647 w 32"/>
                <a:gd name="T33" fmla="*/ 2147483647 h 79"/>
                <a:gd name="T34" fmla="*/ 2147483647 w 32"/>
                <a:gd name="T35" fmla="*/ 2147483647 h 79"/>
                <a:gd name="T36" fmla="*/ 2147483647 w 32"/>
                <a:gd name="T37" fmla="*/ 2147483647 h 79"/>
                <a:gd name="T38" fmla="*/ 2147483647 w 32"/>
                <a:gd name="T39" fmla="*/ 2147483647 h 79"/>
                <a:gd name="T40" fmla="*/ 2147483647 w 32"/>
                <a:gd name="T41" fmla="*/ 2147483647 h 79"/>
                <a:gd name="T42" fmla="*/ 2147483647 w 32"/>
                <a:gd name="T43" fmla="*/ 2147483647 h 79"/>
                <a:gd name="T44" fmla="*/ 2147483647 w 32"/>
                <a:gd name="T45" fmla="*/ 2147483647 h 79"/>
                <a:gd name="T46" fmla="*/ 2147483647 w 32"/>
                <a:gd name="T47" fmla="*/ 2147483647 h 79"/>
                <a:gd name="T48" fmla="*/ 2147483647 w 32"/>
                <a:gd name="T49" fmla="*/ 2147483647 h 79"/>
                <a:gd name="T50" fmla="*/ 2147483647 w 32"/>
                <a:gd name="T51" fmla="*/ 2147483647 h 79"/>
                <a:gd name="T52" fmla="*/ 2147483647 w 32"/>
                <a:gd name="T53" fmla="*/ 2147483647 h 79"/>
                <a:gd name="T54" fmla="*/ 2147483647 w 32"/>
                <a:gd name="T55" fmla="*/ 2147483647 h 79"/>
                <a:gd name="T56" fmla="*/ 2147483647 w 32"/>
                <a:gd name="T57" fmla="*/ 2147483647 h 7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2"/>
                <a:gd name="T88" fmla="*/ 0 h 79"/>
                <a:gd name="T89" fmla="*/ 32 w 32"/>
                <a:gd name="T90" fmla="*/ 79 h 7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2" h="79">
                  <a:moveTo>
                    <a:pt x="14" y="76"/>
                  </a:moveTo>
                  <a:cubicBezTo>
                    <a:pt x="4" y="64"/>
                    <a:pt x="0" y="51"/>
                    <a:pt x="0" y="40"/>
                  </a:cubicBezTo>
                  <a:cubicBezTo>
                    <a:pt x="0" y="40"/>
                    <a:pt x="0" y="40"/>
                    <a:pt x="0" y="40"/>
                  </a:cubicBezTo>
                  <a:cubicBezTo>
                    <a:pt x="0" y="40"/>
                    <a:pt x="0" y="40"/>
                    <a:pt x="0" y="40"/>
                  </a:cubicBezTo>
                  <a:cubicBezTo>
                    <a:pt x="0" y="40"/>
                    <a:pt x="0" y="40"/>
                    <a:pt x="0" y="40"/>
                  </a:cubicBezTo>
                  <a:cubicBezTo>
                    <a:pt x="1" y="16"/>
                    <a:pt x="17" y="3"/>
                    <a:pt x="18" y="3"/>
                  </a:cubicBezTo>
                  <a:cubicBezTo>
                    <a:pt x="18" y="3"/>
                    <a:pt x="18" y="3"/>
                    <a:pt x="18" y="3"/>
                  </a:cubicBezTo>
                  <a:cubicBezTo>
                    <a:pt x="21" y="0"/>
                    <a:pt x="26" y="0"/>
                    <a:pt x="29" y="4"/>
                  </a:cubicBezTo>
                  <a:cubicBezTo>
                    <a:pt x="29" y="4"/>
                    <a:pt x="29" y="4"/>
                    <a:pt x="29" y="4"/>
                  </a:cubicBezTo>
                  <a:cubicBezTo>
                    <a:pt x="32" y="7"/>
                    <a:pt x="31" y="12"/>
                    <a:pt x="28" y="15"/>
                  </a:cubicBezTo>
                  <a:cubicBezTo>
                    <a:pt x="28" y="15"/>
                    <a:pt x="28" y="15"/>
                    <a:pt x="28" y="15"/>
                  </a:cubicBezTo>
                  <a:cubicBezTo>
                    <a:pt x="28" y="15"/>
                    <a:pt x="28" y="15"/>
                    <a:pt x="28" y="15"/>
                  </a:cubicBezTo>
                  <a:cubicBezTo>
                    <a:pt x="28" y="15"/>
                    <a:pt x="28" y="15"/>
                    <a:pt x="27" y="15"/>
                  </a:cubicBezTo>
                  <a:cubicBezTo>
                    <a:pt x="27" y="15"/>
                    <a:pt x="27" y="15"/>
                    <a:pt x="27" y="15"/>
                  </a:cubicBezTo>
                  <a:cubicBezTo>
                    <a:pt x="27" y="15"/>
                    <a:pt x="27" y="16"/>
                    <a:pt x="26" y="16"/>
                  </a:cubicBezTo>
                  <a:cubicBezTo>
                    <a:pt x="26" y="16"/>
                    <a:pt x="26" y="16"/>
                    <a:pt x="26" y="16"/>
                  </a:cubicBezTo>
                  <a:cubicBezTo>
                    <a:pt x="25" y="18"/>
                    <a:pt x="24" y="19"/>
                    <a:pt x="22" y="22"/>
                  </a:cubicBezTo>
                  <a:cubicBezTo>
                    <a:pt x="22" y="22"/>
                    <a:pt x="22" y="22"/>
                    <a:pt x="22" y="22"/>
                  </a:cubicBezTo>
                  <a:cubicBezTo>
                    <a:pt x="19" y="26"/>
                    <a:pt x="16" y="32"/>
                    <a:pt x="16" y="40"/>
                  </a:cubicBezTo>
                  <a:cubicBezTo>
                    <a:pt x="16" y="40"/>
                    <a:pt x="16" y="40"/>
                    <a:pt x="16" y="40"/>
                  </a:cubicBezTo>
                  <a:cubicBezTo>
                    <a:pt x="16" y="40"/>
                    <a:pt x="16" y="40"/>
                    <a:pt x="16" y="40"/>
                  </a:cubicBezTo>
                  <a:cubicBezTo>
                    <a:pt x="16" y="40"/>
                    <a:pt x="16" y="40"/>
                    <a:pt x="16" y="40"/>
                  </a:cubicBezTo>
                  <a:cubicBezTo>
                    <a:pt x="16" y="47"/>
                    <a:pt x="18" y="56"/>
                    <a:pt x="26" y="67"/>
                  </a:cubicBezTo>
                  <a:cubicBezTo>
                    <a:pt x="26" y="67"/>
                    <a:pt x="26" y="67"/>
                    <a:pt x="26" y="67"/>
                  </a:cubicBezTo>
                  <a:cubicBezTo>
                    <a:pt x="29" y="70"/>
                    <a:pt x="28" y="75"/>
                    <a:pt x="25" y="78"/>
                  </a:cubicBezTo>
                  <a:cubicBezTo>
                    <a:pt x="25" y="78"/>
                    <a:pt x="25" y="78"/>
                    <a:pt x="25" y="78"/>
                  </a:cubicBezTo>
                  <a:cubicBezTo>
                    <a:pt x="23" y="79"/>
                    <a:pt x="22" y="79"/>
                    <a:pt x="20" y="79"/>
                  </a:cubicBezTo>
                  <a:cubicBezTo>
                    <a:pt x="20" y="79"/>
                    <a:pt x="20" y="79"/>
                    <a:pt x="20" y="79"/>
                  </a:cubicBezTo>
                  <a:cubicBezTo>
                    <a:pt x="18" y="79"/>
                    <a:pt x="15" y="78"/>
                    <a:pt x="14" y="76"/>
                  </a:cubicBezTo>
                  <a:close/>
                </a:path>
              </a:pathLst>
            </a:custGeom>
            <a:grpFill/>
            <a:ln w="9525">
              <a:noFill/>
              <a:round/>
              <a:headEnd/>
              <a:tailEnd/>
            </a:ln>
          </p:spPr>
          <p:txBody>
            <a:bodyPr/>
            <a:lstStyle/>
            <a:p>
              <a:pPr marL="0" marR="0" lvl="0" indent="0" algn="l" defTabSz="966787" rtl="0" eaLnBrk="1" fontAlgn="base" latinLnBrk="0" hangingPunct="1">
                <a:lnSpc>
                  <a:spcPct val="100000"/>
                </a:lnSpc>
                <a:spcBef>
                  <a:spcPct val="0"/>
                </a:spcBef>
                <a:spcAft>
                  <a:spcPct val="0"/>
                </a:spcAft>
                <a:buClrTx/>
                <a:buSzTx/>
                <a:buFontTx/>
                <a:buNone/>
                <a:tabLst/>
                <a:defRPr/>
              </a:pPr>
              <a:endParaRPr kumimoji="0" lang="zh-CN" altLang="en-US" sz="2399" b="0" i="0" u="none" strike="noStrike" kern="0" cap="none" spc="0" normalizeH="0" baseline="0" noProof="0">
                <a:ln>
                  <a:noFill/>
                </a:ln>
                <a:solidFill>
                  <a:prstClr val="black"/>
                </a:solidFill>
                <a:effectLst/>
                <a:uLnTx/>
                <a:uFillTx/>
                <a:latin typeface="Arial" panose="020B0604020202020204"/>
                <a:ea typeface="Microsoft YaHei" panose="020B0503020204020204" pitchFamily="34" charset="-122"/>
                <a:cs typeface="Arial" pitchFamily="34" charset="0"/>
                <a:sym typeface="Arial" panose="020B0604020202020204" pitchFamily="34" charset="0"/>
              </a:endParaRPr>
            </a:p>
          </p:txBody>
        </p:sp>
        <p:sp>
          <p:nvSpPr>
            <p:cNvPr id="370" name="Freeform 12">
              <a:extLst>
                <a:ext uri="{FF2B5EF4-FFF2-40B4-BE49-F238E27FC236}">
                  <a16:creationId xmlns:a16="http://schemas.microsoft.com/office/drawing/2014/main" id="{EA841C31-D1CE-484B-82B8-7964E4D55BCF}"/>
                </a:ext>
              </a:extLst>
            </p:cNvPr>
            <p:cNvSpPr>
              <a:spLocks/>
            </p:cNvSpPr>
            <p:nvPr/>
          </p:nvSpPr>
          <p:spPr bwMode="auto">
            <a:xfrm flipH="1">
              <a:off x="5659428" y="3486021"/>
              <a:ext cx="119812" cy="283547"/>
            </a:xfrm>
            <a:custGeom>
              <a:avLst/>
              <a:gdLst>
                <a:gd name="T0" fmla="*/ 2147483647 w 41"/>
                <a:gd name="T1" fmla="*/ 2147483647 h 123"/>
                <a:gd name="T2" fmla="*/ 0 w 41"/>
                <a:gd name="T3" fmla="*/ 2147483647 h 123"/>
                <a:gd name="T4" fmla="*/ 0 w 41"/>
                <a:gd name="T5" fmla="*/ 2147483647 h 123"/>
                <a:gd name="T6" fmla="*/ 2147483647 w 41"/>
                <a:gd name="T7" fmla="*/ 2147483647 h 123"/>
                <a:gd name="T8" fmla="*/ 2147483647 w 41"/>
                <a:gd name="T9" fmla="*/ 2147483647 h 123"/>
                <a:gd name="T10" fmla="*/ 2147483647 w 41"/>
                <a:gd name="T11" fmla="*/ 2147483647 h 123"/>
                <a:gd name="T12" fmla="*/ 2147483647 w 41"/>
                <a:gd name="T13" fmla="*/ 2147483647 h 123"/>
                <a:gd name="T14" fmla="*/ 2147483647 w 41"/>
                <a:gd name="T15" fmla="*/ 2147483647 h 123"/>
                <a:gd name="T16" fmla="*/ 2147483647 w 41"/>
                <a:gd name="T17" fmla="*/ 2147483647 h 123"/>
                <a:gd name="T18" fmla="*/ 2147483647 w 41"/>
                <a:gd name="T19" fmla="*/ 2147483647 h 123"/>
                <a:gd name="T20" fmla="*/ 2147483647 w 41"/>
                <a:gd name="T21" fmla="*/ 2147483647 h 123"/>
                <a:gd name="T22" fmla="*/ 2147483647 w 41"/>
                <a:gd name="T23" fmla="*/ 2147483647 h 123"/>
                <a:gd name="T24" fmla="*/ 2147483647 w 41"/>
                <a:gd name="T25" fmla="*/ 2147483647 h 123"/>
                <a:gd name="T26" fmla="*/ 2147483647 w 41"/>
                <a:gd name="T27" fmla="*/ 2147483647 h 123"/>
                <a:gd name="T28" fmla="*/ 2147483647 w 41"/>
                <a:gd name="T29" fmla="*/ 2147483647 h 123"/>
                <a:gd name="T30" fmla="*/ 2147483647 w 41"/>
                <a:gd name="T31" fmla="*/ 2147483647 h 123"/>
                <a:gd name="T32" fmla="*/ 2147483647 w 41"/>
                <a:gd name="T33" fmla="*/ 2147483647 h 123"/>
                <a:gd name="T34" fmla="*/ 2147483647 w 41"/>
                <a:gd name="T35" fmla="*/ 2147483647 h 123"/>
                <a:gd name="T36" fmla="*/ 2147483647 w 41"/>
                <a:gd name="T37" fmla="*/ 2147483647 h 123"/>
                <a:gd name="T38" fmla="*/ 2147483647 w 41"/>
                <a:gd name="T39" fmla="*/ 2147483647 h 123"/>
                <a:gd name="T40" fmla="*/ 2147483647 w 41"/>
                <a:gd name="T41" fmla="*/ 2147483647 h 123"/>
                <a:gd name="T42" fmla="*/ 2147483647 w 41"/>
                <a:gd name="T43" fmla="*/ 2147483647 h 123"/>
                <a:gd name="T44" fmla="*/ 2147483647 w 41"/>
                <a:gd name="T45" fmla="*/ 2147483647 h 123"/>
                <a:gd name="T46" fmla="*/ 2147483647 w 41"/>
                <a:gd name="T47" fmla="*/ 2147483647 h 123"/>
                <a:gd name="T48" fmla="*/ 2147483647 w 41"/>
                <a:gd name="T49" fmla="*/ 2147483647 h 1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
                <a:gd name="T76" fmla="*/ 0 h 123"/>
                <a:gd name="T77" fmla="*/ 41 w 41"/>
                <a:gd name="T78" fmla="*/ 123 h 1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 h="123">
                  <a:moveTo>
                    <a:pt x="20" y="120"/>
                  </a:moveTo>
                  <a:cubicBezTo>
                    <a:pt x="5" y="100"/>
                    <a:pt x="0" y="80"/>
                    <a:pt x="0" y="64"/>
                  </a:cubicBezTo>
                  <a:cubicBezTo>
                    <a:pt x="0" y="64"/>
                    <a:pt x="0" y="64"/>
                    <a:pt x="0" y="64"/>
                  </a:cubicBezTo>
                  <a:cubicBezTo>
                    <a:pt x="0" y="26"/>
                    <a:pt x="26" y="3"/>
                    <a:pt x="27" y="3"/>
                  </a:cubicBezTo>
                  <a:cubicBezTo>
                    <a:pt x="27" y="3"/>
                    <a:pt x="27" y="3"/>
                    <a:pt x="27" y="3"/>
                  </a:cubicBezTo>
                  <a:cubicBezTo>
                    <a:pt x="27" y="3"/>
                    <a:pt x="27" y="3"/>
                    <a:pt x="27" y="3"/>
                  </a:cubicBezTo>
                  <a:cubicBezTo>
                    <a:pt x="30" y="0"/>
                    <a:pt x="35" y="0"/>
                    <a:pt x="38" y="3"/>
                  </a:cubicBezTo>
                  <a:cubicBezTo>
                    <a:pt x="38" y="3"/>
                    <a:pt x="38" y="3"/>
                    <a:pt x="38" y="3"/>
                  </a:cubicBezTo>
                  <a:cubicBezTo>
                    <a:pt x="41" y="7"/>
                    <a:pt x="41" y="12"/>
                    <a:pt x="37" y="14"/>
                  </a:cubicBezTo>
                  <a:cubicBezTo>
                    <a:pt x="37" y="14"/>
                    <a:pt x="37" y="14"/>
                    <a:pt x="37" y="14"/>
                  </a:cubicBezTo>
                  <a:cubicBezTo>
                    <a:pt x="37" y="14"/>
                    <a:pt x="37" y="15"/>
                    <a:pt x="37" y="15"/>
                  </a:cubicBezTo>
                  <a:cubicBezTo>
                    <a:pt x="37" y="15"/>
                    <a:pt x="37" y="15"/>
                    <a:pt x="37" y="15"/>
                  </a:cubicBezTo>
                  <a:cubicBezTo>
                    <a:pt x="36" y="16"/>
                    <a:pt x="35" y="17"/>
                    <a:pt x="34" y="18"/>
                  </a:cubicBezTo>
                  <a:cubicBezTo>
                    <a:pt x="34" y="18"/>
                    <a:pt x="34" y="18"/>
                    <a:pt x="34" y="18"/>
                  </a:cubicBezTo>
                  <a:cubicBezTo>
                    <a:pt x="32" y="20"/>
                    <a:pt x="29" y="23"/>
                    <a:pt x="26" y="28"/>
                  </a:cubicBezTo>
                  <a:cubicBezTo>
                    <a:pt x="26" y="28"/>
                    <a:pt x="26" y="28"/>
                    <a:pt x="26" y="28"/>
                  </a:cubicBezTo>
                  <a:cubicBezTo>
                    <a:pt x="21" y="37"/>
                    <a:pt x="15" y="49"/>
                    <a:pt x="15" y="64"/>
                  </a:cubicBezTo>
                  <a:cubicBezTo>
                    <a:pt x="15" y="64"/>
                    <a:pt x="15" y="64"/>
                    <a:pt x="15" y="64"/>
                  </a:cubicBezTo>
                  <a:cubicBezTo>
                    <a:pt x="15" y="77"/>
                    <a:pt x="20" y="92"/>
                    <a:pt x="33" y="110"/>
                  </a:cubicBezTo>
                  <a:cubicBezTo>
                    <a:pt x="33" y="110"/>
                    <a:pt x="33" y="110"/>
                    <a:pt x="33" y="110"/>
                  </a:cubicBezTo>
                  <a:cubicBezTo>
                    <a:pt x="35" y="114"/>
                    <a:pt x="35" y="119"/>
                    <a:pt x="31" y="121"/>
                  </a:cubicBezTo>
                  <a:cubicBezTo>
                    <a:pt x="31" y="121"/>
                    <a:pt x="31" y="121"/>
                    <a:pt x="31" y="121"/>
                  </a:cubicBezTo>
                  <a:cubicBezTo>
                    <a:pt x="30" y="122"/>
                    <a:pt x="28" y="123"/>
                    <a:pt x="27" y="123"/>
                  </a:cubicBezTo>
                  <a:cubicBezTo>
                    <a:pt x="27" y="123"/>
                    <a:pt x="27" y="123"/>
                    <a:pt x="27" y="123"/>
                  </a:cubicBezTo>
                  <a:cubicBezTo>
                    <a:pt x="24" y="123"/>
                    <a:pt x="22" y="122"/>
                    <a:pt x="20" y="120"/>
                  </a:cubicBezTo>
                  <a:close/>
                </a:path>
              </a:pathLst>
            </a:custGeom>
            <a:grpFill/>
            <a:ln w="9525">
              <a:noFill/>
              <a:round/>
              <a:headEnd/>
              <a:tailEnd/>
            </a:ln>
          </p:spPr>
          <p:txBody>
            <a:bodyPr/>
            <a:lstStyle/>
            <a:p>
              <a:pPr marL="0" marR="0" lvl="0" indent="0" algn="l" defTabSz="966787" rtl="0" eaLnBrk="1" fontAlgn="base" latinLnBrk="0" hangingPunct="1">
                <a:lnSpc>
                  <a:spcPct val="100000"/>
                </a:lnSpc>
                <a:spcBef>
                  <a:spcPct val="0"/>
                </a:spcBef>
                <a:spcAft>
                  <a:spcPct val="0"/>
                </a:spcAft>
                <a:buClrTx/>
                <a:buSzTx/>
                <a:buFontTx/>
                <a:buNone/>
                <a:tabLst/>
                <a:defRPr/>
              </a:pPr>
              <a:endParaRPr kumimoji="0" lang="zh-CN" altLang="en-US" sz="2399" b="0" i="0" u="none" strike="noStrike" kern="0" cap="none" spc="0" normalizeH="0" baseline="0" noProof="0">
                <a:ln>
                  <a:noFill/>
                </a:ln>
                <a:solidFill>
                  <a:prstClr val="black"/>
                </a:solidFill>
                <a:effectLst/>
                <a:uLnTx/>
                <a:uFillTx/>
                <a:latin typeface="Arial" panose="020B0604020202020204"/>
                <a:ea typeface="Microsoft YaHei" panose="020B0503020204020204" pitchFamily="34" charset="-122"/>
                <a:cs typeface="Arial" pitchFamily="34" charset="0"/>
                <a:sym typeface="Arial" panose="020B0604020202020204" pitchFamily="34" charset="0"/>
              </a:endParaRPr>
            </a:p>
          </p:txBody>
        </p:sp>
        <p:sp>
          <p:nvSpPr>
            <p:cNvPr id="371" name="Freeform 12">
              <a:extLst>
                <a:ext uri="{FF2B5EF4-FFF2-40B4-BE49-F238E27FC236}">
                  <a16:creationId xmlns:a16="http://schemas.microsoft.com/office/drawing/2014/main" id="{8DC8E474-C5CA-4BA9-9225-1803413DB0D9}"/>
                </a:ext>
              </a:extLst>
            </p:cNvPr>
            <p:cNvSpPr>
              <a:spLocks/>
            </p:cNvSpPr>
            <p:nvPr/>
          </p:nvSpPr>
          <p:spPr bwMode="auto">
            <a:xfrm flipH="1">
              <a:off x="5751264" y="3429794"/>
              <a:ext cx="119812" cy="396000"/>
            </a:xfrm>
            <a:custGeom>
              <a:avLst/>
              <a:gdLst>
                <a:gd name="T0" fmla="*/ 2147483647 w 41"/>
                <a:gd name="T1" fmla="*/ 2147483647 h 123"/>
                <a:gd name="T2" fmla="*/ 0 w 41"/>
                <a:gd name="T3" fmla="*/ 2147483647 h 123"/>
                <a:gd name="T4" fmla="*/ 0 w 41"/>
                <a:gd name="T5" fmla="*/ 2147483647 h 123"/>
                <a:gd name="T6" fmla="*/ 2147483647 w 41"/>
                <a:gd name="T7" fmla="*/ 2147483647 h 123"/>
                <a:gd name="T8" fmla="*/ 2147483647 w 41"/>
                <a:gd name="T9" fmla="*/ 2147483647 h 123"/>
                <a:gd name="T10" fmla="*/ 2147483647 w 41"/>
                <a:gd name="T11" fmla="*/ 2147483647 h 123"/>
                <a:gd name="T12" fmla="*/ 2147483647 w 41"/>
                <a:gd name="T13" fmla="*/ 2147483647 h 123"/>
                <a:gd name="T14" fmla="*/ 2147483647 w 41"/>
                <a:gd name="T15" fmla="*/ 2147483647 h 123"/>
                <a:gd name="T16" fmla="*/ 2147483647 w 41"/>
                <a:gd name="T17" fmla="*/ 2147483647 h 123"/>
                <a:gd name="T18" fmla="*/ 2147483647 w 41"/>
                <a:gd name="T19" fmla="*/ 2147483647 h 123"/>
                <a:gd name="T20" fmla="*/ 2147483647 w 41"/>
                <a:gd name="T21" fmla="*/ 2147483647 h 123"/>
                <a:gd name="T22" fmla="*/ 2147483647 w 41"/>
                <a:gd name="T23" fmla="*/ 2147483647 h 123"/>
                <a:gd name="T24" fmla="*/ 2147483647 w 41"/>
                <a:gd name="T25" fmla="*/ 2147483647 h 123"/>
                <a:gd name="T26" fmla="*/ 2147483647 w 41"/>
                <a:gd name="T27" fmla="*/ 2147483647 h 123"/>
                <a:gd name="T28" fmla="*/ 2147483647 w 41"/>
                <a:gd name="T29" fmla="*/ 2147483647 h 123"/>
                <a:gd name="T30" fmla="*/ 2147483647 w 41"/>
                <a:gd name="T31" fmla="*/ 2147483647 h 123"/>
                <a:gd name="T32" fmla="*/ 2147483647 w 41"/>
                <a:gd name="T33" fmla="*/ 2147483647 h 123"/>
                <a:gd name="T34" fmla="*/ 2147483647 w 41"/>
                <a:gd name="T35" fmla="*/ 2147483647 h 123"/>
                <a:gd name="T36" fmla="*/ 2147483647 w 41"/>
                <a:gd name="T37" fmla="*/ 2147483647 h 123"/>
                <a:gd name="T38" fmla="*/ 2147483647 w 41"/>
                <a:gd name="T39" fmla="*/ 2147483647 h 123"/>
                <a:gd name="T40" fmla="*/ 2147483647 w 41"/>
                <a:gd name="T41" fmla="*/ 2147483647 h 123"/>
                <a:gd name="T42" fmla="*/ 2147483647 w 41"/>
                <a:gd name="T43" fmla="*/ 2147483647 h 123"/>
                <a:gd name="T44" fmla="*/ 2147483647 w 41"/>
                <a:gd name="T45" fmla="*/ 2147483647 h 123"/>
                <a:gd name="T46" fmla="*/ 2147483647 w 41"/>
                <a:gd name="T47" fmla="*/ 2147483647 h 123"/>
                <a:gd name="T48" fmla="*/ 2147483647 w 41"/>
                <a:gd name="T49" fmla="*/ 2147483647 h 1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
                <a:gd name="T76" fmla="*/ 0 h 123"/>
                <a:gd name="T77" fmla="*/ 41 w 41"/>
                <a:gd name="T78" fmla="*/ 123 h 1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 h="123">
                  <a:moveTo>
                    <a:pt x="20" y="120"/>
                  </a:moveTo>
                  <a:cubicBezTo>
                    <a:pt x="5" y="100"/>
                    <a:pt x="0" y="80"/>
                    <a:pt x="0" y="64"/>
                  </a:cubicBezTo>
                  <a:cubicBezTo>
                    <a:pt x="0" y="64"/>
                    <a:pt x="0" y="64"/>
                    <a:pt x="0" y="64"/>
                  </a:cubicBezTo>
                  <a:cubicBezTo>
                    <a:pt x="0" y="26"/>
                    <a:pt x="26" y="3"/>
                    <a:pt x="27" y="3"/>
                  </a:cubicBezTo>
                  <a:cubicBezTo>
                    <a:pt x="27" y="3"/>
                    <a:pt x="27" y="3"/>
                    <a:pt x="27" y="3"/>
                  </a:cubicBezTo>
                  <a:cubicBezTo>
                    <a:pt x="27" y="3"/>
                    <a:pt x="27" y="3"/>
                    <a:pt x="27" y="3"/>
                  </a:cubicBezTo>
                  <a:cubicBezTo>
                    <a:pt x="30" y="0"/>
                    <a:pt x="35" y="0"/>
                    <a:pt x="38" y="3"/>
                  </a:cubicBezTo>
                  <a:cubicBezTo>
                    <a:pt x="38" y="3"/>
                    <a:pt x="38" y="3"/>
                    <a:pt x="38" y="3"/>
                  </a:cubicBezTo>
                  <a:cubicBezTo>
                    <a:pt x="41" y="7"/>
                    <a:pt x="41" y="12"/>
                    <a:pt x="37" y="14"/>
                  </a:cubicBezTo>
                  <a:cubicBezTo>
                    <a:pt x="37" y="14"/>
                    <a:pt x="37" y="14"/>
                    <a:pt x="37" y="14"/>
                  </a:cubicBezTo>
                  <a:cubicBezTo>
                    <a:pt x="37" y="14"/>
                    <a:pt x="37" y="15"/>
                    <a:pt x="37" y="15"/>
                  </a:cubicBezTo>
                  <a:cubicBezTo>
                    <a:pt x="37" y="15"/>
                    <a:pt x="37" y="15"/>
                    <a:pt x="37" y="15"/>
                  </a:cubicBezTo>
                  <a:cubicBezTo>
                    <a:pt x="36" y="16"/>
                    <a:pt x="35" y="17"/>
                    <a:pt x="34" y="18"/>
                  </a:cubicBezTo>
                  <a:cubicBezTo>
                    <a:pt x="34" y="18"/>
                    <a:pt x="34" y="18"/>
                    <a:pt x="34" y="18"/>
                  </a:cubicBezTo>
                  <a:cubicBezTo>
                    <a:pt x="32" y="20"/>
                    <a:pt x="29" y="23"/>
                    <a:pt x="26" y="28"/>
                  </a:cubicBezTo>
                  <a:cubicBezTo>
                    <a:pt x="26" y="28"/>
                    <a:pt x="26" y="28"/>
                    <a:pt x="26" y="28"/>
                  </a:cubicBezTo>
                  <a:cubicBezTo>
                    <a:pt x="21" y="37"/>
                    <a:pt x="15" y="49"/>
                    <a:pt x="15" y="64"/>
                  </a:cubicBezTo>
                  <a:cubicBezTo>
                    <a:pt x="15" y="64"/>
                    <a:pt x="15" y="64"/>
                    <a:pt x="15" y="64"/>
                  </a:cubicBezTo>
                  <a:cubicBezTo>
                    <a:pt x="15" y="77"/>
                    <a:pt x="20" y="92"/>
                    <a:pt x="33" y="110"/>
                  </a:cubicBezTo>
                  <a:cubicBezTo>
                    <a:pt x="33" y="110"/>
                    <a:pt x="33" y="110"/>
                    <a:pt x="33" y="110"/>
                  </a:cubicBezTo>
                  <a:cubicBezTo>
                    <a:pt x="35" y="114"/>
                    <a:pt x="35" y="119"/>
                    <a:pt x="31" y="121"/>
                  </a:cubicBezTo>
                  <a:cubicBezTo>
                    <a:pt x="31" y="121"/>
                    <a:pt x="31" y="121"/>
                    <a:pt x="31" y="121"/>
                  </a:cubicBezTo>
                  <a:cubicBezTo>
                    <a:pt x="30" y="122"/>
                    <a:pt x="28" y="123"/>
                    <a:pt x="27" y="123"/>
                  </a:cubicBezTo>
                  <a:cubicBezTo>
                    <a:pt x="27" y="123"/>
                    <a:pt x="27" y="123"/>
                    <a:pt x="27" y="123"/>
                  </a:cubicBezTo>
                  <a:cubicBezTo>
                    <a:pt x="24" y="123"/>
                    <a:pt x="22" y="122"/>
                    <a:pt x="20" y="120"/>
                  </a:cubicBezTo>
                  <a:close/>
                </a:path>
              </a:pathLst>
            </a:custGeom>
            <a:grpFill/>
            <a:ln w="9525">
              <a:noFill/>
              <a:round/>
              <a:headEnd/>
              <a:tailEnd/>
            </a:ln>
          </p:spPr>
          <p:txBody>
            <a:bodyPr/>
            <a:lstStyle/>
            <a:p>
              <a:pPr marL="0" marR="0" lvl="0" indent="0" algn="l" defTabSz="966787" rtl="0" eaLnBrk="1" fontAlgn="base" latinLnBrk="0" hangingPunct="1">
                <a:lnSpc>
                  <a:spcPct val="100000"/>
                </a:lnSpc>
                <a:spcBef>
                  <a:spcPct val="0"/>
                </a:spcBef>
                <a:spcAft>
                  <a:spcPct val="0"/>
                </a:spcAft>
                <a:buClrTx/>
                <a:buSzTx/>
                <a:buFontTx/>
                <a:buNone/>
                <a:tabLst/>
                <a:defRPr/>
              </a:pPr>
              <a:endParaRPr kumimoji="0" lang="zh-CN" altLang="en-US" sz="2399" b="0" i="0" u="none" strike="noStrike" kern="0" cap="none" spc="0" normalizeH="0" baseline="0" noProof="0">
                <a:ln>
                  <a:noFill/>
                </a:ln>
                <a:solidFill>
                  <a:prstClr val="black"/>
                </a:solidFill>
                <a:effectLst/>
                <a:uLnTx/>
                <a:uFillTx/>
                <a:latin typeface="Arial" panose="020B0604020202020204"/>
                <a:ea typeface="Microsoft YaHei" panose="020B0503020204020204" pitchFamily="34" charset="-122"/>
                <a:cs typeface="Arial" pitchFamily="34" charset="0"/>
                <a:sym typeface="Arial" panose="020B0604020202020204" pitchFamily="34" charset="0"/>
              </a:endParaRPr>
            </a:p>
          </p:txBody>
        </p:sp>
      </p:grpSp>
      <p:cxnSp>
        <p:nvCxnSpPr>
          <p:cNvPr id="372" name="直接连接符 371">
            <a:extLst>
              <a:ext uri="{FF2B5EF4-FFF2-40B4-BE49-F238E27FC236}">
                <a16:creationId xmlns:a16="http://schemas.microsoft.com/office/drawing/2014/main" id="{1EC8D941-7412-4F53-9E49-1ED8C797E308}"/>
              </a:ext>
            </a:extLst>
          </p:cNvPr>
          <p:cNvCxnSpPr/>
          <p:nvPr/>
        </p:nvCxnSpPr>
        <p:spPr>
          <a:xfrm>
            <a:off x="2346297" y="4015119"/>
            <a:ext cx="881547" cy="9409"/>
          </a:xfrm>
          <a:prstGeom prst="line">
            <a:avLst/>
          </a:prstGeom>
          <a:ln w="19050">
            <a:solidFill>
              <a:srgbClr val="00B050"/>
            </a:solidFill>
            <a:prstDash val="dash"/>
          </a:ln>
        </p:spPr>
        <p:style>
          <a:lnRef idx="1">
            <a:schemeClr val="accent1"/>
          </a:lnRef>
          <a:fillRef idx="0">
            <a:schemeClr val="accent1"/>
          </a:fillRef>
          <a:effectRef idx="0">
            <a:schemeClr val="accent1"/>
          </a:effectRef>
          <a:fontRef idx="minor">
            <a:schemeClr val="tx1"/>
          </a:fontRef>
        </p:style>
      </p:cxnSp>
      <p:pic>
        <p:nvPicPr>
          <p:cNvPr id="373" name="图片 372">
            <a:extLst>
              <a:ext uri="{FF2B5EF4-FFF2-40B4-BE49-F238E27FC236}">
                <a16:creationId xmlns:a16="http://schemas.microsoft.com/office/drawing/2014/main" id="{31567582-2580-48C8-9253-4AC0ED5B4EB8}"/>
              </a:ext>
            </a:extLst>
          </p:cNvPr>
          <p:cNvPicPr>
            <a:picLocks noChangeAspect="1"/>
          </p:cNvPicPr>
          <p:nvPr/>
        </p:nvPicPr>
        <p:blipFill>
          <a:blip r:embed="rId2"/>
          <a:stretch>
            <a:fillRect/>
          </a:stretch>
        </p:blipFill>
        <p:spPr>
          <a:xfrm>
            <a:off x="1532756" y="3798907"/>
            <a:ext cx="295275" cy="402395"/>
          </a:xfrm>
          <a:prstGeom prst="rect">
            <a:avLst/>
          </a:prstGeom>
        </p:spPr>
      </p:pic>
      <p:pic>
        <p:nvPicPr>
          <p:cNvPr id="374" name="Picture 2" descr="https://n.sinaimg.cn/spider2020112/535/w814h521/20201102/85c9-kcieyvz7528197.jpg">
            <a:extLst>
              <a:ext uri="{FF2B5EF4-FFF2-40B4-BE49-F238E27FC236}">
                <a16:creationId xmlns:a16="http://schemas.microsoft.com/office/drawing/2014/main" id="{9C37EDBB-3AD9-4C76-88B8-CD8ECB08CA85}"/>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575" t="21388" r="82256" b="65440"/>
          <a:stretch/>
        </p:blipFill>
        <p:spPr bwMode="auto">
          <a:xfrm>
            <a:off x="1068772" y="4348163"/>
            <a:ext cx="461460" cy="319706"/>
          </a:xfrm>
          <a:prstGeom prst="rect">
            <a:avLst/>
          </a:prstGeom>
          <a:noFill/>
          <a:extLst>
            <a:ext uri="{909E8E84-426E-40DD-AFC4-6F175D3DCCD1}">
              <a14:hiddenFill xmlns:a14="http://schemas.microsoft.com/office/drawing/2010/main">
                <a:solidFill>
                  <a:srgbClr val="FFFFFF"/>
                </a:solidFill>
              </a14:hiddenFill>
            </a:ext>
          </a:extLst>
        </p:spPr>
      </p:pic>
      <p:sp>
        <p:nvSpPr>
          <p:cNvPr id="375" name="文本框 374">
            <a:extLst>
              <a:ext uri="{FF2B5EF4-FFF2-40B4-BE49-F238E27FC236}">
                <a16:creationId xmlns:a16="http://schemas.microsoft.com/office/drawing/2014/main" id="{8F618E60-F7FE-4B79-B881-3C833EF8C74A}"/>
              </a:ext>
            </a:extLst>
          </p:cNvPr>
          <p:cNvSpPr txBox="1"/>
          <p:nvPr/>
        </p:nvSpPr>
        <p:spPr>
          <a:xfrm>
            <a:off x="984046" y="4675449"/>
            <a:ext cx="720080" cy="153888"/>
          </a:xfrm>
          <a:prstGeom prst="rect">
            <a:avLst/>
          </a:prstGeom>
          <a:noFill/>
        </p:spPr>
        <p:txBody>
          <a:bodyPr wrap="square" lIns="0" tIns="0" rIns="0" bIns="0" rtlCol="0" anchor="ctr" anchorCtr="1">
            <a:spAutoFit/>
          </a:bodyPr>
          <a:lstStyle/>
          <a:p>
            <a:pPr algn="l"/>
            <a:r>
              <a:rPr kumimoji="1" lang="en-US" altLang="zh-CN" sz="1000" dirty="0">
                <a:solidFill>
                  <a:srgbClr val="000000"/>
                </a:solidFill>
                <a:ea typeface="Microsoft YaHei" panose="020B0503020204020204" pitchFamily="34" charset="-122"/>
                <a:cs typeface="Arial" panose="020B0604020202020204" pitchFamily="34" charset="0"/>
              </a:rPr>
              <a:t>192.168.1.4</a:t>
            </a:r>
            <a:endParaRPr kumimoji="1" lang="zh-CN" altLang="en-US" sz="1000" dirty="0" err="1">
              <a:solidFill>
                <a:srgbClr val="000000"/>
              </a:solidFill>
              <a:ea typeface="Microsoft YaHei" panose="020B0503020204020204" pitchFamily="34" charset="-122"/>
              <a:cs typeface="Arial" panose="020B0604020202020204" pitchFamily="34" charset="0"/>
            </a:endParaRPr>
          </a:p>
        </p:txBody>
      </p:sp>
      <p:sp>
        <p:nvSpPr>
          <p:cNvPr id="376" name="文本框 375">
            <a:extLst>
              <a:ext uri="{FF2B5EF4-FFF2-40B4-BE49-F238E27FC236}">
                <a16:creationId xmlns:a16="http://schemas.microsoft.com/office/drawing/2014/main" id="{D5A5D7F1-B122-4513-B6CD-046603AC656F}"/>
              </a:ext>
            </a:extLst>
          </p:cNvPr>
          <p:cNvSpPr txBox="1"/>
          <p:nvPr/>
        </p:nvSpPr>
        <p:spPr>
          <a:xfrm>
            <a:off x="2098858" y="4188460"/>
            <a:ext cx="666426" cy="307777"/>
          </a:xfrm>
          <a:prstGeom prst="rect">
            <a:avLst/>
          </a:prstGeom>
          <a:noFill/>
        </p:spPr>
        <p:txBody>
          <a:bodyPr wrap="square" lIns="0" tIns="0" rIns="0" bIns="0" rtlCol="0" anchor="ctr" anchorCtr="1">
            <a:spAutoFit/>
          </a:bodyPr>
          <a:lstStyle/>
          <a:p>
            <a:pPr algn="l"/>
            <a:r>
              <a:rPr kumimoji="1" lang="en-US" altLang="zh-CN" sz="1000" dirty="0">
                <a:solidFill>
                  <a:srgbClr val="000000"/>
                </a:solidFill>
                <a:ea typeface="Microsoft YaHei" panose="020B0503020204020204" pitchFamily="34" charset="-122"/>
                <a:cs typeface="Arial" panose="020B0604020202020204" pitchFamily="34" charset="0"/>
              </a:rPr>
              <a:t>Employee User 1</a:t>
            </a:r>
            <a:endParaRPr kumimoji="1" lang="zh-CN" altLang="en-US" sz="1000" dirty="0" err="1">
              <a:solidFill>
                <a:srgbClr val="000000"/>
              </a:solidFill>
              <a:ea typeface="Microsoft YaHei" panose="020B0503020204020204" pitchFamily="34" charset="-122"/>
              <a:cs typeface="Arial" panose="020B0604020202020204" pitchFamily="34" charset="0"/>
            </a:endParaRPr>
          </a:p>
        </p:txBody>
      </p:sp>
      <p:sp>
        <p:nvSpPr>
          <p:cNvPr id="377" name="文本框 376">
            <a:extLst>
              <a:ext uri="{FF2B5EF4-FFF2-40B4-BE49-F238E27FC236}">
                <a16:creationId xmlns:a16="http://schemas.microsoft.com/office/drawing/2014/main" id="{8BDFC01B-7FC3-4A08-B192-EE54C6ADD931}"/>
              </a:ext>
            </a:extLst>
          </p:cNvPr>
          <p:cNvSpPr txBox="1"/>
          <p:nvPr/>
        </p:nvSpPr>
        <p:spPr>
          <a:xfrm>
            <a:off x="381819" y="3777578"/>
            <a:ext cx="757527" cy="307777"/>
          </a:xfrm>
          <a:prstGeom prst="rect">
            <a:avLst/>
          </a:prstGeom>
          <a:noFill/>
        </p:spPr>
        <p:txBody>
          <a:bodyPr wrap="square" lIns="0" tIns="0" rIns="0" bIns="0" rtlCol="0" anchor="ctr" anchorCtr="1">
            <a:spAutoFit/>
          </a:bodyPr>
          <a:lstStyle/>
          <a:p>
            <a:r>
              <a:rPr kumimoji="1" lang="en-US" altLang="zh-CN" sz="1000" dirty="0">
                <a:solidFill>
                  <a:srgbClr val="000000"/>
                </a:solidFill>
                <a:ea typeface="Microsoft YaHei" panose="020B0503020204020204" pitchFamily="34" charset="-122"/>
                <a:cs typeface="Arial" panose="020B0604020202020204" pitchFamily="34" charset="0"/>
              </a:rPr>
              <a:t>Employee User 1</a:t>
            </a:r>
            <a:endParaRPr kumimoji="1" lang="zh-CN" altLang="en-US" sz="1000" dirty="0" err="1">
              <a:solidFill>
                <a:srgbClr val="000000"/>
              </a:solidFill>
              <a:ea typeface="Microsoft YaHei" panose="020B0503020204020204" pitchFamily="34" charset="-122"/>
              <a:cs typeface="Arial" panose="020B0604020202020204" pitchFamily="34" charset="0"/>
            </a:endParaRPr>
          </a:p>
        </p:txBody>
      </p:sp>
      <p:sp>
        <p:nvSpPr>
          <p:cNvPr id="378" name="文本框 377">
            <a:extLst>
              <a:ext uri="{FF2B5EF4-FFF2-40B4-BE49-F238E27FC236}">
                <a16:creationId xmlns:a16="http://schemas.microsoft.com/office/drawing/2014/main" id="{97D5BBC3-39DE-4E4D-A0C4-137A25027251}"/>
              </a:ext>
            </a:extLst>
          </p:cNvPr>
          <p:cNvSpPr txBox="1"/>
          <p:nvPr/>
        </p:nvSpPr>
        <p:spPr>
          <a:xfrm>
            <a:off x="340081" y="4635118"/>
            <a:ext cx="692969" cy="307777"/>
          </a:xfrm>
          <a:prstGeom prst="rect">
            <a:avLst/>
          </a:prstGeom>
          <a:noFill/>
        </p:spPr>
        <p:txBody>
          <a:bodyPr wrap="square" lIns="0" tIns="0" rIns="0" bIns="0" rtlCol="0" anchor="ctr" anchorCtr="1">
            <a:spAutoFit/>
          </a:bodyPr>
          <a:lstStyle/>
          <a:p>
            <a:r>
              <a:rPr kumimoji="1" lang="en-US" altLang="zh-CN" sz="1000" dirty="0">
                <a:solidFill>
                  <a:srgbClr val="000000"/>
                </a:solidFill>
                <a:ea typeface="Microsoft YaHei" panose="020B0503020204020204" pitchFamily="34" charset="-122"/>
                <a:cs typeface="Arial" panose="020B0604020202020204" pitchFamily="34" charset="0"/>
              </a:rPr>
              <a:t>Employee User 2</a:t>
            </a:r>
            <a:endParaRPr kumimoji="1" lang="zh-CN" altLang="en-US" sz="1000" dirty="0" err="1">
              <a:solidFill>
                <a:srgbClr val="000000"/>
              </a:solidFill>
              <a:ea typeface="Microsoft YaHei" panose="020B0503020204020204" pitchFamily="34" charset="-122"/>
              <a:cs typeface="Arial" panose="020B0604020202020204" pitchFamily="34" charset="0"/>
            </a:endParaRPr>
          </a:p>
        </p:txBody>
      </p:sp>
      <p:grpSp>
        <p:nvGrpSpPr>
          <p:cNvPr id="379" name="组合 378">
            <a:extLst>
              <a:ext uri="{FF2B5EF4-FFF2-40B4-BE49-F238E27FC236}">
                <a16:creationId xmlns:a16="http://schemas.microsoft.com/office/drawing/2014/main" id="{2E2B1C75-EC0E-4872-BED0-E5E6053F4A69}"/>
              </a:ext>
            </a:extLst>
          </p:cNvPr>
          <p:cNvGrpSpPr/>
          <p:nvPr/>
        </p:nvGrpSpPr>
        <p:grpSpPr>
          <a:xfrm>
            <a:off x="3333320" y="3753356"/>
            <a:ext cx="376418" cy="720553"/>
            <a:chOff x="3682558" y="4157062"/>
            <a:chExt cx="376418" cy="720553"/>
          </a:xfrm>
        </p:grpSpPr>
        <p:pic>
          <p:nvPicPr>
            <p:cNvPr id="380" name="Picture 528" descr="图片131">
              <a:extLst>
                <a:ext uri="{FF2B5EF4-FFF2-40B4-BE49-F238E27FC236}">
                  <a16:creationId xmlns:a16="http://schemas.microsoft.com/office/drawing/2014/main" id="{B0AC6C76-90E1-4EB2-8DDF-3EA33327470C}"/>
                </a:ext>
              </a:extLst>
            </p:cNvPr>
            <p:cNvPicPr preferRelativeResize="0">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82558" y="4157062"/>
              <a:ext cx="376418" cy="523529"/>
            </a:xfrm>
            <a:prstGeom prst="rect">
              <a:avLst/>
            </a:prstGeom>
            <a:noFill/>
            <a:extLst>
              <a:ext uri="{909E8E84-426E-40DD-AFC4-6F175D3DCCD1}">
                <a14:hiddenFill xmlns:a14="http://schemas.microsoft.com/office/drawing/2010/main">
                  <a:solidFill>
                    <a:srgbClr val="FFFFFF"/>
                  </a:solidFill>
                </a14:hiddenFill>
              </a:ext>
            </a:extLst>
          </p:spPr>
        </p:pic>
        <p:sp>
          <p:nvSpPr>
            <p:cNvPr id="381" name="文本框 380">
              <a:extLst>
                <a:ext uri="{FF2B5EF4-FFF2-40B4-BE49-F238E27FC236}">
                  <a16:creationId xmlns:a16="http://schemas.microsoft.com/office/drawing/2014/main" id="{9D591F08-1891-4C46-876C-D5E10F7142AA}"/>
                </a:ext>
              </a:extLst>
            </p:cNvPr>
            <p:cNvSpPr txBox="1"/>
            <p:nvPr/>
          </p:nvSpPr>
          <p:spPr>
            <a:xfrm>
              <a:off x="3742754" y="4723727"/>
              <a:ext cx="316222" cy="153888"/>
            </a:xfrm>
            <a:prstGeom prst="rect">
              <a:avLst/>
            </a:prstGeom>
            <a:noFill/>
          </p:spPr>
          <p:txBody>
            <a:bodyPr wrap="square" lIns="0" tIns="0" rIns="0" bIns="0" rtlCol="0" anchor="ctr" anchorCtr="1">
              <a:spAutoFit/>
            </a:bodyPr>
            <a:lstStyle/>
            <a:p>
              <a:pPr algn="l"/>
              <a:r>
                <a:rPr kumimoji="1" lang="en-US" altLang="zh-CN" sz="1000" b="1" dirty="0">
                  <a:ea typeface="Microsoft YaHei" panose="020B0503020204020204" pitchFamily="34" charset="-122"/>
                  <a:cs typeface="Arial" panose="020B0604020202020204" pitchFamily="34" charset="0"/>
                </a:rPr>
                <a:t>NR</a:t>
              </a:r>
              <a:endParaRPr kumimoji="1" lang="zh-CN" altLang="en-US" sz="1000" b="1" dirty="0" err="1">
                <a:ea typeface="Microsoft YaHei" panose="020B0503020204020204" pitchFamily="34" charset="-122"/>
                <a:cs typeface="Arial" panose="020B0604020202020204" pitchFamily="34" charset="0"/>
              </a:endParaRPr>
            </a:p>
          </p:txBody>
        </p:sp>
      </p:grpSp>
      <p:sp>
        <p:nvSpPr>
          <p:cNvPr id="382" name="文本框 381">
            <a:extLst>
              <a:ext uri="{FF2B5EF4-FFF2-40B4-BE49-F238E27FC236}">
                <a16:creationId xmlns:a16="http://schemas.microsoft.com/office/drawing/2014/main" id="{7162D194-33B5-43C8-AFE0-4D2F014AC935}"/>
              </a:ext>
            </a:extLst>
          </p:cNvPr>
          <p:cNvSpPr txBox="1"/>
          <p:nvPr/>
        </p:nvSpPr>
        <p:spPr>
          <a:xfrm>
            <a:off x="1461899" y="4167545"/>
            <a:ext cx="484453" cy="153888"/>
          </a:xfrm>
          <a:prstGeom prst="rect">
            <a:avLst/>
          </a:prstGeom>
          <a:noFill/>
        </p:spPr>
        <p:txBody>
          <a:bodyPr wrap="square" lIns="0" tIns="0" rIns="0" bIns="0" rtlCol="0" anchor="ctr" anchorCtr="1">
            <a:spAutoFit/>
          </a:bodyPr>
          <a:lstStyle/>
          <a:p>
            <a:pPr algn="l"/>
            <a:r>
              <a:rPr kumimoji="1" lang="en-US" altLang="zh-CN" sz="1000" dirty="0" err="1">
                <a:solidFill>
                  <a:srgbClr val="000000"/>
                </a:solidFill>
                <a:ea typeface="Microsoft YaHei" panose="020B0503020204020204" pitchFamily="34" charset="-122"/>
                <a:cs typeface="Arial" panose="020B0604020202020204" pitchFamily="34" charset="0"/>
              </a:rPr>
              <a:t>Wifi</a:t>
            </a:r>
            <a:r>
              <a:rPr kumimoji="1" lang="en-US" altLang="zh-CN" sz="1000" dirty="0">
                <a:solidFill>
                  <a:srgbClr val="000000"/>
                </a:solidFill>
                <a:ea typeface="Microsoft YaHei" panose="020B0503020204020204" pitchFamily="34" charset="-122"/>
                <a:cs typeface="Arial" panose="020B0604020202020204" pitchFamily="34" charset="0"/>
              </a:rPr>
              <a:t> AP</a:t>
            </a:r>
            <a:endParaRPr kumimoji="1" lang="zh-CN" altLang="en-US" sz="1000" dirty="0" err="1">
              <a:solidFill>
                <a:srgbClr val="000000"/>
              </a:solidFill>
              <a:ea typeface="Microsoft YaHei" panose="020B0503020204020204" pitchFamily="34" charset="-122"/>
              <a:cs typeface="Arial" panose="020B0604020202020204" pitchFamily="34" charset="0"/>
            </a:endParaRPr>
          </a:p>
        </p:txBody>
      </p:sp>
      <p:sp>
        <p:nvSpPr>
          <p:cNvPr id="383" name="矩形 382">
            <a:extLst>
              <a:ext uri="{FF2B5EF4-FFF2-40B4-BE49-F238E27FC236}">
                <a16:creationId xmlns:a16="http://schemas.microsoft.com/office/drawing/2014/main" id="{2FA75452-C167-4D60-B718-573BC0B3029D}"/>
              </a:ext>
            </a:extLst>
          </p:cNvPr>
          <p:cNvSpPr/>
          <p:nvPr/>
        </p:nvSpPr>
        <p:spPr bwMode="auto">
          <a:xfrm>
            <a:off x="4615114" y="3877861"/>
            <a:ext cx="757061" cy="442337"/>
          </a:xfrm>
          <a:prstGeom prst="rect">
            <a:avLst/>
          </a:prstGeom>
          <a:solidFill>
            <a:schemeClr val="accent6">
              <a:lumMod val="20000"/>
              <a:lumOff val="80000"/>
            </a:schemeClr>
          </a:solidFill>
          <a:ln w="9525" cap="flat" cmpd="sng" algn="ctr">
            <a:solidFill>
              <a:srgbClr val="000000"/>
            </a:solidFill>
            <a:prstDash val="solid"/>
            <a:round/>
            <a:headEnd type="none" w="med" len="med"/>
            <a:tailEnd type="none" w="med" len="med"/>
          </a:ln>
          <a:effectLst/>
        </p:spPr>
        <p:txBody>
          <a:bodyPr vert="horz" wrap="square" lIns="0" tIns="0" rIns="0" bIns="0" numCol="1" rtlCol="0" anchor="ctr" anchorCtr="1" compatLnSpc="1">
            <a:prstTxWarp prst="textNoShape">
              <a:avLst/>
            </a:prstTxWarp>
          </a:bodyPr>
          <a:lstStyle/>
          <a:p>
            <a:pPr marL="0" marR="0" lvl="0" indent="0" algn="ctr" defTabSz="801447" eaLnBrk="1" fontAlgn="base" latinLnBrk="0" hangingPunct="1">
              <a:lnSpc>
                <a:spcPct val="100000"/>
              </a:lnSpc>
              <a:spcBef>
                <a:spcPct val="0"/>
              </a:spcBef>
              <a:spcAft>
                <a:spcPct val="0"/>
              </a:spcAft>
              <a:buClrTx/>
              <a:buSzTx/>
              <a:buFontTx/>
              <a:buNone/>
              <a:tabLst/>
              <a:defRPr/>
            </a:pPr>
            <a:r>
              <a:rPr kumimoji="0" lang="en-US" altLang="zh-CN" sz="14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UPF</a:t>
            </a:r>
            <a:endParaRPr kumimoji="0" lang="zh-CN" altLang="en-US" sz="14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grpSp>
        <p:nvGrpSpPr>
          <p:cNvPr id="384" name="组合 383">
            <a:extLst>
              <a:ext uri="{FF2B5EF4-FFF2-40B4-BE49-F238E27FC236}">
                <a16:creationId xmlns:a16="http://schemas.microsoft.com/office/drawing/2014/main" id="{C8AAAEF0-F9EA-4672-B863-E11C08CFC3CA}"/>
              </a:ext>
            </a:extLst>
          </p:cNvPr>
          <p:cNvGrpSpPr/>
          <p:nvPr/>
        </p:nvGrpSpPr>
        <p:grpSpPr>
          <a:xfrm>
            <a:off x="5891438" y="3816284"/>
            <a:ext cx="920118" cy="571547"/>
            <a:chOff x="6217326" y="4214734"/>
            <a:chExt cx="920118" cy="571547"/>
          </a:xfrm>
        </p:grpSpPr>
        <p:pic>
          <p:nvPicPr>
            <p:cNvPr id="385" name="图片 384">
              <a:extLst>
                <a:ext uri="{FF2B5EF4-FFF2-40B4-BE49-F238E27FC236}">
                  <a16:creationId xmlns:a16="http://schemas.microsoft.com/office/drawing/2014/main" id="{6AA61002-7F3E-46F1-AEC3-26D856216D8C}"/>
                </a:ext>
              </a:extLst>
            </p:cNvPr>
            <p:cNvPicPr>
              <a:picLocks noChangeAspect="1"/>
            </p:cNvPicPr>
            <p:nvPr/>
          </p:nvPicPr>
          <p:blipFill>
            <a:blip r:embed="rId5">
              <a:duotone>
                <a:prstClr val="black"/>
                <a:srgbClr val="666666">
                  <a:lumMod val="50000"/>
                  <a:tint val="45000"/>
                  <a:satMod val="400000"/>
                </a:srgbClr>
              </a:duotone>
            </a:blip>
            <a:stretch>
              <a:fillRect/>
            </a:stretch>
          </p:blipFill>
          <p:spPr>
            <a:xfrm>
              <a:off x="6217326" y="4214734"/>
              <a:ext cx="920118" cy="571547"/>
            </a:xfrm>
            <a:prstGeom prst="rect">
              <a:avLst/>
            </a:prstGeom>
          </p:spPr>
        </p:pic>
        <p:sp>
          <p:nvSpPr>
            <p:cNvPr id="386" name="文本框 385">
              <a:extLst>
                <a:ext uri="{FF2B5EF4-FFF2-40B4-BE49-F238E27FC236}">
                  <a16:creationId xmlns:a16="http://schemas.microsoft.com/office/drawing/2014/main" id="{530B7E52-FDAF-48F1-BDCD-06240EAD1A36}"/>
                </a:ext>
              </a:extLst>
            </p:cNvPr>
            <p:cNvSpPr txBox="1"/>
            <p:nvPr/>
          </p:nvSpPr>
          <p:spPr>
            <a:xfrm>
              <a:off x="6314312" y="4376255"/>
              <a:ext cx="720080" cy="153888"/>
            </a:xfrm>
            <a:prstGeom prst="rect">
              <a:avLst/>
            </a:prstGeom>
            <a:noFill/>
          </p:spPr>
          <p:txBody>
            <a:bodyPr wrap="square" lIns="0" tIns="0" rIns="0" bIns="0" rtlCol="0" anchor="ctr" anchorCtr="1">
              <a:spAutoFit/>
            </a:bodyPr>
            <a:lstStyle/>
            <a:p>
              <a:pPr algn="l"/>
              <a:r>
                <a:rPr kumimoji="1" lang="en-US" altLang="zh-CN" sz="1000" b="1" dirty="0">
                  <a:solidFill>
                    <a:srgbClr val="000000"/>
                  </a:solidFill>
                  <a:ea typeface="Microsoft YaHei" panose="020B0503020204020204" pitchFamily="34" charset="-122"/>
                  <a:cs typeface="Arial" panose="020B0604020202020204" pitchFamily="34" charset="0"/>
                </a:rPr>
                <a:t>DN-AAA</a:t>
              </a:r>
            </a:p>
          </p:txBody>
        </p:sp>
      </p:grpSp>
      <p:cxnSp>
        <p:nvCxnSpPr>
          <p:cNvPr id="387" name="直接连接符 386">
            <a:extLst>
              <a:ext uri="{FF2B5EF4-FFF2-40B4-BE49-F238E27FC236}">
                <a16:creationId xmlns:a16="http://schemas.microsoft.com/office/drawing/2014/main" id="{448722F0-3422-4282-A0CF-DE25AFCEA6C6}"/>
              </a:ext>
            </a:extLst>
          </p:cNvPr>
          <p:cNvCxnSpPr>
            <a:endCxn id="383" idx="1"/>
          </p:cNvCxnSpPr>
          <p:nvPr/>
        </p:nvCxnSpPr>
        <p:spPr>
          <a:xfrm>
            <a:off x="3791940" y="4096801"/>
            <a:ext cx="823174" cy="2229"/>
          </a:xfrm>
          <a:prstGeom prst="line">
            <a:avLst/>
          </a:prstGeom>
        </p:spPr>
        <p:style>
          <a:lnRef idx="1">
            <a:schemeClr val="accent1"/>
          </a:lnRef>
          <a:fillRef idx="0">
            <a:schemeClr val="accent1"/>
          </a:fillRef>
          <a:effectRef idx="0">
            <a:schemeClr val="accent1"/>
          </a:effectRef>
          <a:fontRef idx="minor">
            <a:schemeClr val="tx1"/>
          </a:fontRef>
        </p:style>
      </p:cxnSp>
      <p:cxnSp>
        <p:nvCxnSpPr>
          <p:cNvPr id="388" name="直接连接符 387">
            <a:extLst>
              <a:ext uri="{FF2B5EF4-FFF2-40B4-BE49-F238E27FC236}">
                <a16:creationId xmlns:a16="http://schemas.microsoft.com/office/drawing/2014/main" id="{F1577937-3B30-44D5-A522-D38944535D86}"/>
              </a:ext>
            </a:extLst>
          </p:cNvPr>
          <p:cNvCxnSpPr>
            <a:stCxn id="383" idx="3"/>
            <a:endCxn id="385" idx="1"/>
          </p:cNvCxnSpPr>
          <p:nvPr/>
        </p:nvCxnSpPr>
        <p:spPr>
          <a:xfrm>
            <a:off x="5372175" y="4099030"/>
            <a:ext cx="519263" cy="3028"/>
          </a:xfrm>
          <a:prstGeom prst="line">
            <a:avLst/>
          </a:prstGeom>
        </p:spPr>
        <p:style>
          <a:lnRef idx="1">
            <a:schemeClr val="accent1"/>
          </a:lnRef>
          <a:fillRef idx="0">
            <a:schemeClr val="accent1"/>
          </a:fillRef>
          <a:effectRef idx="0">
            <a:schemeClr val="accent1"/>
          </a:effectRef>
          <a:fontRef idx="minor">
            <a:schemeClr val="tx1"/>
          </a:fontRef>
        </p:style>
      </p:cxnSp>
      <p:sp>
        <p:nvSpPr>
          <p:cNvPr id="389" name="矩形 388">
            <a:extLst>
              <a:ext uri="{FF2B5EF4-FFF2-40B4-BE49-F238E27FC236}">
                <a16:creationId xmlns:a16="http://schemas.microsoft.com/office/drawing/2014/main" id="{E18D7563-62B1-4878-BCBA-F9537DC2F48E}"/>
              </a:ext>
            </a:extLst>
          </p:cNvPr>
          <p:cNvSpPr/>
          <p:nvPr/>
        </p:nvSpPr>
        <p:spPr bwMode="auto">
          <a:xfrm>
            <a:off x="3032841" y="1831290"/>
            <a:ext cx="977121" cy="418742"/>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0" tIns="0" rIns="0" bIns="0" numCol="1" rtlCol="0" anchor="ctr" anchorCtr="1" compatLnSpc="1">
            <a:prstTxWarp prst="textNoShape">
              <a:avLst/>
            </a:prstTxWarp>
          </a:bodyPr>
          <a:lstStyle/>
          <a:p>
            <a:pPr marL="0" marR="0" lvl="0" indent="0" algn="ctr" defTabSz="801447" eaLnBrk="1" fontAlgn="base" latinLnBrk="0" hangingPunct="1">
              <a:lnSpc>
                <a:spcPct val="100000"/>
              </a:lnSpc>
              <a:spcBef>
                <a:spcPct val="0"/>
              </a:spcBef>
              <a:spcAft>
                <a:spcPct val="0"/>
              </a:spcAft>
              <a:buClrTx/>
              <a:buSzTx/>
              <a:buFontTx/>
              <a:buNone/>
              <a:tabLst/>
              <a:defRPr/>
            </a:pPr>
            <a:r>
              <a:rPr kumimoji="0" lang="en-US" altLang="zh-CN" sz="14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AMF</a:t>
            </a:r>
            <a:endParaRPr kumimoji="0" lang="zh-CN" altLang="en-US" sz="14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390" name="矩形 389">
            <a:extLst>
              <a:ext uri="{FF2B5EF4-FFF2-40B4-BE49-F238E27FC236}">
                <a16:creationId xmlns:a16="http://schemas.microsoft.com/office/drawing/2014/main" id="{E143B7AD-0773-4D95-A1A1-6AF6132E5F3F}"/>
              </a:ext>
            </a:extLst>
          </p:cNvPr>
          <p:cNvSpPr/>
          <p:nvPr/>
        </p:nvSpPr>
        <p:spPr bwMode="auto">
          <a:xfrm>
            <a:off x="3650299" y="927805"/>
            <a:ext cx="1110756" cy="442337"/>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0" tIns="0" rIns="0" bIns="0" numCol="1" rtlCol="0" anchor="ctr" anchorCtr="1" compatLnSpc="1">
            <a:prstTxWarp prst="textNoShape">
              <a:avLst/>
            </a:prstTxWarp>
          </a:bodyPr>
          <a:lstStyle/>
          <a:p>
            <a:pPr marL="0" marR="0" lvl="0" indent="0" algn="ctr" defTabSz="801447" eaLnBrk="1" fontAlgn="base" latinLnBrk="0" hangingPunct="1">
              <a:lnSpc>
                <a:spcPct val="100000"/>
              </a:lnSpc>
              <a:spcBef>
                <a:spcPct val="0"/>
              </a:spcBef>
              <a:spcAft>
                <a:spcPct val="0"/>
              </a:spcAft>
              <a:buClrTx/>
              <a:buSzTx/>
              <a:buFontTx/>
              <a:buNone/>
              <a:tabLst/>
              <a:defRPr/>
            </a:pPr>
            <a:r>
              <a:rPr kumimoji="0" lang="en-US" altLang="zh-CN" sz="14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UDM</a:t>
            </a:r>
            <a:endParaRPr kumimoji="0" lang="zh-CN" altLang="en-US" sz="14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391" name="矩形 390">
            <a:extLst>
              <a:ext uri="{FF2B5EF4-FFF2-40B4-BE49-F238E27FC236}">
                <a16:creationId xmlns:a16="http://schemas.microsoft.com/office/drawing/2014/main" id="{D96A42C0-4C2F-484E-9594-CF49CF29BDFB}"/>
              </a:ext>
            </a:extLst>
          </p:cNvPr>
          <p:cNvSpPr/>
          <p:nvPr/>
        </p:nvSpPr>
        <p:spPr bwMode="auto">
          <a:xfrm>
            <a:off x="4527984" y="1831290"/>
            <a:ext cx="977121" cy="418742"/>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0" tIns="0" rIns="0" bIns="0" numCol="1" rtlCol="0" anchor="ctr" anchorCtr="1" compatLnSpc="1">
            <a:prstTxWarp prst="textNoShape">
              <a:avLst/>
            </a:prstTxWarp>
          </a:bodyPr>
          <a:lstStyle/>
          <a:p>
            <a:pPr marL="0" marR="0" lvl="0" indent="0" algn="ctr" defTabSz="801447" eaLnBrk="1" fontAlgn="base" latinLnBrk="0" hangingPunct="1">
              <a:lnSpc>
                <a:spcPct val="100000"/>
              </a:lnSpc>
              <a:spcBef>
                <a:spcPct val="0"/>
              </a:spcBef>
              <a:spcAft>
                <a:spcPct val="0"/>
              </a:spcAft>
              <a:buClrTx/>
              <a:buSzTx/>
              <a:buFontTx/>
              <a:buNone/>
              <a:tabLst/>
              <a:defRPr/>
            </a:pPr>
            <a:r>
              <a:rPr lang="en-US" altLang="zh-CN" sz="1400" b="1" kern="0" dirty="0">
                <a:solidFill>
                  <a:srgbClr val="000000"/>
                </a:solidFill>
                <a:latin typeface="微软雅黑" panose="020B0503020204020204" pitchFamily="34" charset="-122"/>
                <a:ea typeface="微软雅黑" panose="020B0503020204020204" pitchFamily="34" charset="-122"/>
              </a:rPr>
              <a:t>S</a:t>
            </a:r>
            <a:r>
              <a:rPr kumimoji="0" lang="en-US" altLang="zh-CN" sz="14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MF</a:t>
            </a:r>
            <a:endParaRPr kumimoji="0" lang="zh-CN" altLang="en-US" sz="14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cxnSp>
        <p:nvCxnSpPr>
          <p:cNvPr id="392" name="直接连接符 391">
            <a:extLst>
              <a:ext uri="{FF2B5EF4-FFF2-40B4-BE49-F238E27FC236}">
                <a16:creationId xmlns:a16="http://schemas.microsoft.com/office/drawing/2014/main" id="{7324D948-A617-40EE-B83A-692C5B083713}"/>
              </a:ext>
            </a:extLst>
          </p:cNvPr>
          <p:cNvCxnSpPr/>
          <p:nvPr/>
        </p:nvCxnSpPr>
        <p:spPr>
          <a:xfrm>
            <a:off x="2765284" y="1604827"/>
            <a:ext cx="2850112" cy="9512"/>
          </a:xfrm>
          <a:prstGeom prst="line">
            <a:avLst/>
          </a:prstGeom>
        </p:spPr>
        <p:style>
          <a:lnRef idx="1">
            <a:schemeClr val="accent1"/>
          </a:lnRef>
          <a:fillRef idx="0">
            <a:schemeClr val="accent1"/>
          </a:fillRef>
          <a:effectRef idx="0">
            <a:schemeClr val="accent1"/>
          </a:effectRef>
          <a:fontRef idx="minor">
            <a:schemeClr val="tx1"/>
          </a:fontRef>
        </p:style>
      </p:cxnSp>
      <p:cxnSp>
        <p:nvCxnSpPr>
          <p:cNvPr id="393" name="直接连接符 392">
            <a:extLst>
              <a:ext uri="{FF2B5EF4-FFF2-40B4-BE49-F238E27FC236}">
                <a16:creationId xmlns:a16="http://schemas.microsoft.com/office/drawing/2014/main" id="{53B9B8D6-1196-4D97-9FCC-AE97688348E1}"/>
              </a:ext>
            </a:extLst>
          </p:cNvPr>
          <p:cNvCxnSpPr>
            <a:stCxn id="390" idx="2"/>
          </p:cNvCxnSpPr>
          <p:nvPr/>
        </p:nvCxnSpPr>
        <p:spPr>
          <a:xfrm>
            <a:off x="4205677" y="1370142"/>
            <a:ext cx="0" cy="232245"/>
          </a:xfrm>
          <a:prstGeom prst="line">
            <a:avLst/>
          </a:prstGeom>
        </p:spPr>
        <p:style>
          <a:lnRef idx="1">
            <a:schemeClr val="accent1"/>
          </a:lnRef>
          <a:fillRef idx="0">
            <a:schemeClr val="accent1"/>
          </a:fillRef>
          <a:effectRef idx="0">
            <a:schemeClr val="accent1"/>
          </a:effectRef>
          <a:fontRef idx="minor">
            <a:schemeClr val="tx1"/>
          </a:fontRef>
        </p:style>
      </p:cxnSp>
      <p:cxnSp>
        <p:nvCxnSpPr>
          <p:cNvPr id="394" name="直接连接符 393">
            <a:extLst>
              <a:ext uri="{FF2B5EF4-FFF2-40B4-BE49-F238E27FC236}">
                <a16:creationId xmlns:a16="http://schemas.microsoft.com/office/drawing/2014/main" id="{C635B0B0-DB46-4298-B60B-4066EF7156FB}"/>
              </a:ext>
            </a:extLst>
          </p:cNvPr>
          <p:cNvCxnSpPr>
            <a:stCxn id="389" idx="0"/>
          </p:cNvCxnSpPr>
          <p:nvPr/>
        </p:nvCxnSpPr>
        <p:spPr>
          <a:xfrm flipH="1" flipV="1">
            <a:off x="3521401" y="1602387"/>
            <a:ext cx="1" cy="228903"/>
          </a:xfrm>
          <a:prstGeom prst="line">
            <a:avLst/>
          </a:prstGeom>
        </p:spPr>
        <p:style>
          <a:lnRef idx="1">
            <a:schemeClr val="accent1"/>
          </a:lnRef>
          <a:fillRef idx="0">
            <a:schemeClr val="accent1"/>
          </a:fillRef>
          <a:effectRef idx="0">
            <a:schemeClr val="accent1"/>
          </a:effectRef>
          <a:fontRef idx="minor">
            <a:schemeClr val="tx1"/>
          </a:fontRef>
        </p:style>
      </p:cxnSp>
      <p:cxnSp>
        <p:nvCxnSpPr>
          <p:cNvPr id="395" name="直接连接符 394">
            <a:extLst>
              <a:ext uri="{FF2B5EF4-FFF2-40B4-BE49-F238E27FC236}">
                <a16:creationId xmlns:a16="http://schemas.microsoft.com/office/drawing/2014/main" id="{CAAC5B93-09A0-4646-9998-C833B401D363}"/>
              </a:ext>
            </a:extLst>
          </p:cNvPr>
          <p:cNvCxnSpPr>
            <a:stCxn id="391" idx="0"/>
          </p:cNvCxnSpPr>
          <p:nvPr/>
        </p:nvCxnSpPr>
        <p:spPr>
          <a:xfrm flipH="1" flipV="1">
            <a:off x="5016544" y="1602387"/>
            <a:ext cx="1" cy="228903"/>
          </a:xfrm>
          <a:prstGeom prst="line">
            <a:avLst/>
          </a:prstGeom>
        </p:spPr>
        <p:style>
          <a:lnRef idx="1">
            <a:schemeClr val="accent1"/>
          </a:lnRef>
          <a:fillRef idx="0">
            <a:schemeClr val="accent1"/>
          </a:fillRef>
          <a:effectRef idx="0">
            <a:schemeClr val="accent1"/>
          </a:effectRef>
          <a:fontRef idx="minor">
            <a:schemeClr val="tx1"/>
          </a:fontRef>
        </p:style>
      </p:cxnSp>
      <p:sp>
        <p:nvSpPr>
          <p:cNvPr id="396" name="矩形 395">
            <a:extLst>
              <a:ext uri="{FF2B5EF4-FFF2-40B4-BE49-F238E27FC236}">
                <a16:creationId xmlns:a16="http://schemas.microsoft.com/office/drawing/2014/main" id="{4956BADE-3091-499D-AE3E-62C3BA07EB1A}"/>
              </a:ext>
            </a:extLst>
          </p:cNvPr>
          <p:cNvSpPr/>
          <p:nvPr/>
        </p:nvSpPr>
        <p:spPr bwMode="auto">
          <a:xfrm>
            <a:off x="4861535" y="941321"/>
            <a:ext cx="660662" cy="442337"/>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0" tIns="0" rIns="0" bIns="0" numCol="1" rtlCol="0" anchor="ctr" anchorCtr="1" compatLnSpc="1">
            <a:prstTxWarp prst="textNoShape">
              <a:avLst/>
            </a:prstTxWarp>
          </a:bodyPr>
          <a:lstStyle/>
          <a:p>
            <a:pPr marL="0" marR="0" lvl="0" indent="0" algn="ctr" defTabSz="801447" eaLnBrk="1" fontAlgn="base" latinLnBrk="0" hangingPunct="1">
              <a:lnSpc>
                <a:spcPct val="100000"/>
              </a:lnSpc>
              <a:spcBef>
                <a:spcPct val="0"/>
              </a:spcBef>
              <a:spcAft>
                <a:spcPct val="0"/>
              </a:spcAft>
              <a:buClrTx/>
              <a:buSzTx/>
              <a:buFontTx/>
              <a:buNone/>
              <a:tabLst/>
              <a:defRPr/>
            </a:pPr>
            <a:r>
              <a:rPr kumimoji="0" lang="en-US" altLang="zh-CN" sz="14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PCF</a:t>
            </a:r>
            <a:endParaRPr kumimoji="0" lang="zh-CN" altLang="en-US" sz="14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cxnSp>
        <p:nvCxnSpPr>
          <p:cNvPr id="397" name="直接连接符 396">
            <a:extLst>
              <a:ext uri="{FF2B5EF4-FFF2-40B4-BE49-F238E27FC236}">
                <a16:creationId xmlns:a16="http://schemas.microsoft.com/office/drawing/2014/main" id="{060647C1-468B-4FAA-8255-C44C5B82A9EA}"/>
              </a:ext>
            </a:extLst>
          </p:cNvPr>
          <p:cNvCxnSpPr/>
          <p:nvPr/>
        </p:nvCxnSpPr>
        <p:spPr>
          <a:xfrm>
            <a:off x="5172135" y="1383658"/>
            <a:ext cx="0" cy="232245"/>
          </a:xfrm>
          <a:prstGeom prst="line">
            <a:avLst/>
          </a:prstGeom>
        </p:spPr>
        <p:style>
          <a:lnRef idx="1">
            <a:schemeClr val="accent1"/>
          </a:lnRef>
          <a:fillRef idx="0">
            <a:schemeClr val="accent1"/>
          </a:fillRef>
          <a:effectRef idx="0">
            <a:schemeClr val="accent1"/>
          </a:effectRef>
          <a:fontRef idx="minor">
            <a:schemeClr val="tx1"/>
          </a:fontRef>
        </p:style>
      </p:cxnSp>
      <p:sp>
        <p:nvSpPr>
          <p:cNvPr id="398" name="圆角矩形 71">
            <a:extLst>
              <a:ext uri="{FF2B5EF4-FFF2-40B4-BE49-F238E27FC236}">
                <a16:creationId xmlns:a16="http://schemas.microsoft.com/office/drawing/2014/main" id="{DECFCF15-7FB0-47D5-A66E-2F0B7E105916}"/>
              </a:ext>
            </a:extLst>
          </p:cNvPr>
          <p:cNvSpPr/>
          <p:nvPr/>
        </p:nvSpPr>
        <p:spPr>
          <a:xfrm>
            <a:off x="146415" y="3409900"/>
            <a:ext cx="6856025" cy="302500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9" name="TextBox 12">
            <a:extLst>
              <a:ext uri="{FF2B5EF4-FFF2-40B4-BE49-F238E27FC236}">
                <a16:creationId xmlns:a16="http://schemas.microsoft.com/office/drawing/2014/main" id="{C6F48ED5-95E8-4D17-8097-A4D22366FFF6}"/>
              </a:ext>
            </a:extLst>
          </p:cNvPr>
          <p:cNvSpPr txBox="1"/>
          <p:nvPr/>
        </p:nvSpPr>
        <p:spPr>
          <a:xfrm>
            <a:off x="222366" y="6022590"/>
            <a:ext cx="1042368" cy="246221"/>
          </a:xfrm>
          <a:prstGeom prst="rect">
            <a:avLst/>
          </a:prstGeom>
          <a:noFill/>
        </p:spPr>
        <p:txBody>
          <a:bodyPr wrap="square" rtlCol="0">
            <a:spAutoFit/>
          </a:bodyPr>
          <a:lstStyle/>
          <a:p>
            <a:pPr algn="ctr" defTabSz="967710" fontAlgn="base">
              <a:spcBef>
                <a:spcPct val="0"/>
              </a:spcBef>
              <a:spcAft>
                <a:spcPct val="0"/>
              </a:spcAft>
            </a:pPr>
            <a:r>
              <a:rPr lang="en-US" altLang="zh-CN" sz="1000" b="1" dirty="0">
                <a:solidFill>
                  <a:srgbClr val="000000"/>
                </a:solidFill>
                <a:latin typeface="微软雅黑" panose="020B0503020204020204" pitchFamily="34" charset="-122"/>
                <a:ea typeface="微软雅黑" panose="020B0503020204020204" pitchFamily="34" charset="-122"/>
              </a:rPr>
              <a:t>Campus A</a:t>
            </a:r>
            <a:endParaRPr lang="zh-CN" altLang="en-US" sz="1000" b="1" dirty="0">
              <a:solidFill>
                <a:srgbClr val="000000"/>
              </a:solidFill>
              <a:latin typeface="微软雅黑" panose="020B0503020204020204" pitchFamily="34" charset="-122"/>
              <a:ea typeface="微软雅黑" panose="020B0503020204020204" pitchFamily="34" charset="-122"/>
            </a:endParaRPr>
          </a:p>
        </p:txBody>
      </p:sp>
      <p:cxnSp>
        <p:nvCxnSpPr>
          <p:cNvPr id="400" name="直接连接符 399">
            <a:extLst>
              <a:ext uri="{FF2B5EF4-FFF2-40B4-BE49-F238E27FC236}">
                <a16:creationId xmlns:a16="http://schemas.microsoft.com/office/drawing/2014/main" id="{B6B0F0C2-0C9F-4495-96D6-C2E786AE2B3D}"/>
              </a:ext>
            </a:extLst>
          </p:cNvPr>
          <p:cNvCxnSpPr>
            <a:stCxn id="389" idx="2"/>
            <a:endCxn id="380" idx="0"/>
          </p:cNvCxnSpPr>
          <p:nvPr/>
        </p:nvCxnSpPr>
        <p:spPr>
          <a:xfrm>
            <a:off x="3521402" y="2250032"/>
            <a:ext cx="127" cy="1503324"/>
          </a:xfrm>
          <a:prstGeom prst="line">
            <a:avLst/>
          </a:prstGeom>
        </p:spPr>
        <p:style>
          <a:lnRef idx="1">
            <a:schemeClr val="accent1"/>
          </a:lnRef>
          <a:fillRef idx="0">
            <a:schemeClr val="accent1"/>
          </a:fillRef>
          <a:effectRef idx="0">
            <a:schemeClr val="accent1"/>
          </a:effectRef>
          <a:fontRef idx="minor">
            <a:schemeClr val="tx1"/>
          </a:fontRef>
        </p:style>
      </p:cxnSp>
      <p:cxnSp>
        <p:nvCxnSpPr>
          <p:cNvPr id="401" name="直接连接符 400">
            <a:extLst>
              <a:ext uri="{FF2B5EF4-FFF2-40B4-BE49-F238E27FC236}">
                <a16:creationId xmlns:a16="http://schemas.microsoft.com/office/drawing/2014/main" id="{7582A48F-FDAA-42B1-8172-273A69F27AAC}"/>
              </a:ext>
            </a:extLst>
          </p:cNvPr>
          <p:cNvCxnSpPr>
            <a:stCxn id="391" idx="2"/>
            <a:endCxn id="383" idx="0"/>
          </p:cNvCxnSpPr>
          <p:nvPr/>
        </p:nvCxnSpPr>
        <p:spPr>
          <a:xfrm flipH="1">
            <a:off x="4993645" y="2250032"/>
            <a:ext cx="22900" cy="1627829"/>
          </a:xfrm>
          <a:prstGeom prst="line">
            <a:avLst/>
          </a:prstGeom>
        </p:spPr>
        <p:style>
          <a:lnRef idx="1">
            <a:schemeClr val="accent1"/>
          </a:lnRef>
          <a:fillRef idx="0">
            <a:schemeClr val="accent1"/>
          </a:fillRef>
          <a:effectRef idx="0">
            <a:schemeClr val="accent1"/>
          </a:effectRef>
          <a:fontRef idx="minor">
            <a:schemeClr val="tx1"/>
          </a:fontRef>
        </p:style>
      </p:cxnSp>
      <p:sp>
        <p:nvSpPr>
          <p:cNvPr id="402" name="任意多边形 2">
            <a:extLst>
              <a:ext uri="{FF2B5EF4-FFF2-40B4-BE49-F238E27FC236}">
                <a16:creationId xmlns:a16="http://schemas.microsoft.com/office/drawing/2014/main" id="{AD3CFB07-A73A-48A3-910F-917C90DDD214}"/>
              </a:ext>
            </a:extLst>
          </p:cNvPr>
          <p:cNvSpPr/>
          <p:nvPr/>
        </p:nvSpPr>
        <p:spPr>
          <a:xfrm>
            <a:off x="2129041" y="2250032"/>
            <a:ext cx="1318456" cy="1714151"/>
          </a:xfrm>
          <a:custGeom>
            <a:avLst/>
            <a:gdLst>
              <a:gd name="connsiteX0" fmla="*/ 0 w 1318456"/>
              <a:gd name="connsiteY0" fmla="*/ 991312 h 1026483"/>
              <a:gd name="connsiteX1" fmla="*/ 1128045 w 1318456"/>
              <a:gd name="connsiteY1" fmla="*/ 905854 h 1026483"/>
              <a:gd name="connsiteX2" fmla="*/ 1307506 w 1318456"/>
              <a:gd name="connsiteY2" fmla="*/ 0 h 1026483"/>
            </a:gdLst>
            <a:ahLst/>
            <a:cxnLst>
              <a:cxn ang="0">
                <a:pos x="connsiteX0" y="connsiteY0"/>
              </a:cxn>
              <a:cxn ang="0">
                <a:pos x="connsiteX1" y="connsiteY1"/>
              </a:cxn>
              <a:cxn ang="0">
                <a:pos x="connsiteX2" y="connsiteY2"/>
              </a:cxn>
            </a:cxnLst>
            <a:rect l="l" t="t" r="r" b="b"/>
            <a:pathLst>
              <a:path w="1318456" h="1026483">
                <a:moveTo>
                  <a:pt x="0" y="991312"/>
                </a:moveTo>
                <a:cubicBezTo>
                  <a:pt x="455063" y="1031192"/>
                  <a:pt x="910127" y="1071073"/>
                  <a:pt x="1128045" y="905854"/>
                </a:cubicBezTo>
                <a:cubicBezTo>
                  <a:pt x="1345963" y="740635"/>
                  <a:pt x="1326734" y="370317"/>
                  <a:pt x="1307506"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3" name="文本框 402">
            <a:extLst>
              <a:ext uri="{FF2B5EF4-FFF2-40B4-BE49-F238E27FC236}">
                <a16:creationId xmlns:a16="http://schemas.microsoft.com/office/drawing/2014/main" id="{AC65ACF7-65E4-4692-847E-44CCB32FB07C}"/>
              </a:ext>
            </a:extLst>
          </p:cNvPr>
          <p:cNvSpPr txBox="1"/>
          <p:nvPr/>
        </p:nvSpPr>
        <p:spPr>
          <a:xfrm>
            <a:off x="3157508" y="2692568"/>
            <a:ext cx="254023" cy="153888"/>
          </a:xfrm>
          <a:prstGeom prst="rect">
            <a:avLst/>
          </a:prstGeom>
          <a:noFill/>
        </p:spPr>
        <p:txBody>
          <a:bodyPr wrap="square" lIns="0" tIns="0" rIns="0" bIns="0" rtlCol="0" anchor="ctr" anchorCtr="1">
            <a:spAutoFit/>
          </a:bodyPr>
          <a:lstStyle/>
          <a:p>
            <a:pPr algn="l"/>
            <a:r>
              <a:rPr kumimoji="1" lang="en-US" altLang="zh-CN" sz="1000" dirty="0">
                <a:solidFill>
                  <a:srgbClr val="000000"/>
                </a:solidFill>
                <a:ea typeface="Microsoft YaHei" panose="020B0503020204020204" pitchFamily="34" charset="-122"/>
                <a:cs typeface="Arial" panose="020B0604020202020204" pitchFamily="34" charset="0"/>
              </a:rPr>
              <a:t>N1</a:t>
            </a:r>
            <a:endParaRPr kumimoji="1" lang="zh-CN" altLang="en-US" sz="1000" dirty="0" err="1">
              <a:solidFill>
                <a:srgbClr val="000000"/>
              </a:solidFill>
              <a:ea typeface="Microsoft YaHei" panose="020B0503020204020204" pitchFamily="34" charset="-122"/>
              <a:cs typeface="Arial" panose="020B0604020202020204" pitchFamily="34" charset="0"/>
            </a:endParaRPr>
          </a:p>
        </p:txBody>
      </p:sp>
      <p:sp>
        <p:nvSpPr>
          <p:cNvPr id="404" name="文本框 403">
            <a:extLst>
              <a:ext uri="{FF2B5EF4-FFF2-40B4-BE49-F238E27FC236}">
                <a16:creationId xmlns:a16="http://schemas.microsoft.com/office/drawing/2014/main" id="{B7F1BEE4-250D-4386-AFD1-F8F1E6729E56}"/>
              </a:ext>
            </a:extLst>
          </p:cNvPr>
          <p:cNvSpPr txBox="1"/>
          <p:nvPr/>
        </p:nvSpPr>
        <p:spPr>
          <a:xfrm>
            <a:off x="3518152" y="2713018"/>
            <a:ext cx="366717" cy="153888"/>
          </a:xfrm>
          <a:prstGeom prst="rect">
            <a:avLst/>
          </a:prstGeom>
          <a:noFill/>
        </p:spPr>
        <p:txBody>
          <a:bodyPr wrap="square" lIns="0" tIns="0" rIns="0" bIns="0" rtlCol="0" anchor="ctr" anchorCtr="1">
            <a:spAutoFit/>
          </a:bodyPr>
          <a:lstStyle/>
          <a:p>
            <a:pPr algn="l"/>
            <a:r>
              <a:rPr kumimoji="1" lang="en-US" altLang="zh-CN" sz="1000" dirty="0">
                <a:solidFill>
                  <a:srgbClr val="000000"/>
                </a:solidFill>
                <a:ea typeface="Microsoft YaHei" panose="020B0503020204020204" pitchFamily="34" charset="-122"/>
                <a:cs typeface="Arial" panose="020B0604020202020204" pitchFamily="34" charset="0"/>
              </a:rPr>
              <a:t>N2</a:t>
            </a:r>
            <a:endParaRPr kumimoji="1" lang="zh-CN" altLang="en-US" sz="1000" dirty="0" err="1">
              <a:solidFill>
                <a:srgbClr val="000000"/>
              </a:solidFill>
              <a:ea typeface="Microsoft YaHei" panose="020B0503020204020204" pitchFamily="34" charset="-122"/>
              <a:cs typeface="Arial" panose="020B0604020202020204" pitchFamily="34" charset="0"/>
            </a:endParaRPr>
          </a:p>
        </p:txBody>
      </p:sp>
      <p:sp>
        <p:nvSpPr>
          <p:cNvPr id="405" name="文本框 404">
            <a:extLst>
              <a:ext uri="{FF2B5EF4-FFF2-40B4-BE49-F238E27FC236}">
                <a16:creationId xmlns:a16="http://schemas.microsoft.com/office/drawing/2014/main" id="{B285402C-5D70-4C78-BD22-45D639952516}"/>
              </a:ext>
            </a:extLst>
          </p:cNvPr>
          <p:cNvSpPr txBox="1"/>
          <p:nvPr/>
        </p:nvSpPr>
        <p:spPr>
          <a:xfrm>
            <a:off x="4778034" y="2654773"/>
            <a:ext cx="720080" cy="153888"/>
          </a:xfrm>
          <a:prstGeom prst="rect">
            <a:avLst/>
          </a:prstGeom>
          <a:noFill/>
        </p:spPr>
        <p:txBody>
          <a:bodyPr wrap="square" lIns="0" tIns="0" rIns="0" bIns="0" rtlCol="0" anchor="ctr" anchorCtr="1">
            <a:spAutoFit/>
          </a:bodyPr>
          <a:lstStyle/>
          <a:p>
            <a:pPr algn="l"/>
            <a:r>
              <a:rPr kumimoji="1" lang="en-US" altLang="zh-CN" sz="1000" dirty="0">
                <a:solidFill>
                  <a:srgbClr val="000000"/>
                </a:solidFill>
                <a:ea typeface="Microsoft YaHei" panose="020B0503020204020204" pitchFamily="34" charset="-122"/>
                <a:cs typeface="Arial" panose="020B0604020202020204" pitchFamily="34" charset="0"/>
              </a:rPr>
              <a:t>N4</a:t>
            </a:r>
            <a:endParaRPr kumimoji="1" lang="zh-CN" altLang="en-US" sz="1000" dirty="0" err="1">
              <a:solidFill>
                <a:srgbClr val="000000"/>
              </a:solidFill>
              <a:ea typeface="Microsoft YaHei" panose="020B0503020204020204" pitchFamily="34" charset="-122"/>
              <a:cs typeface="Arial" panose="020B0604020202020204" pitchFamily="34" charset="0"/>
            </a:endParaRPr>
          </a:p>
        </p:txBody>
      </p:sp>
      <p:cxnSp>
        <p:nvCxnSpPr>
          <p:cNvPr id="406" name="直接连接符 405">
            <a:extLst>
              <a:ext uri="{FF2B5EF4-FFF2-40B4-BE49-F238E27FC236}">
                <a16:creationId xmlns:a16="http://schemas.microsoft.com/office/drawing/2014/main" id="{87C08831-D964-4BD0-BA34-D1E0470189FC}"/>
              </a:ext>
            </a:extLst>
          </p:cNvPr>
          <p:cNvCxnSpPr/>
          <p:nvPr/>
        </p:nvCxnSpPr>
        <p:spPr>
          <a:xfrm>
            <a:off x="3410608" y="2808661"/>
            <a:ext cx="5398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07" name="直接连接符 406">
            <a:extLst>
              <a:ext uri="{FF2B5EF4-FFF2-40B4-BE49-F238E27FC236}">
                <a16:creationId xmlns:a16="http://schemas.microsoft.com/office/drawing/2014/main" id="{9C94A85E-4A85-4E9D-B78D-A0557702E164}"/>
              </a:ext>
            </a:extLst>
          </p:cNvPr>
          <p:cNvCxnSpPr/>
          <p:nvPr/>
        </p:nvCxnSpPr>
        <p:spPr>
          <a:xfrm>
            <a:off x="3486094" y="2807235"/>
            <a:ext cx="5398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08" name="直接连接符 407">
            <a:extLst>
              <a:ext uri="{FF2B5EF4-FFF2-40B4-BE49-F238E27FC236}">
                <a16:creationId xmlns:a16="http://schemas.microsoft.com/office/drawing/2014/main" id="{163E75EF-B374-4C2E-976C-E941365C9AD6}"/>
              </a:ext>
            </a:extLst>
          </p:cNvPr>
          <p:cNvCxnSpPr/>
          <p:nvPr/>
        </p:nvCxnSpPr>
        <p:spPr>
          <a:xfrm>
            <a:off x="4981611" y="2738867"/>
            <a:ext cx="5398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09" name="直接连接符 408">
            <a:extLst>
              <a:ext uri="{FF2B5EF4-FFF2-40B4-BE49-F238E27FC236}">
                <a16:creationId xmlns:a16="http://schemas.microsoft.com/office/drawing/2014/main" id="{DD62191B-EB25-4AF5-BDBF-23B7FC63C987}"/>
              </a:ext>
            </a:extLst>
          </p:cNvPr>
          <p:cNvCxnSpPr/>
          <p:nvPr/>
        </p:nvCxnSpPr>
        <p:spPr>
          <a:xfrm>
            <a:off x="3125292" y="1346738"/>
            <a:ext cx="0" cy="255649"/>
          </a:xfrm>
          <a:prstGeom prst="line">
            <a:avLst/>
          </a:prstGeom>
        </p:spPr>
        <p:style>
          <a:lnRef idx="1">
            <a:schemeClr val="accent1"/>
          </a:lnRef>
          <a:fillRef idx="0">
            <a:schemeClr val="accent1"/>
          </a:fillRef>
          <a:effectRef idx="0">
            <a:schemeClr val="accent1"/>
          </a:effectRef>
          <a:fontRef idx="minor">
            <a:schemeClr val="tx1"/>
          </a:fontRef>
        </p:style>
      </p:cxnSp>
      <p:sp>
        <p:nvSpPr>
          <p:cNvPr id="410" name="矩形 409">
            <a:extLst>
              <a:ext uri="{FF2B5EF4-FFF2-40B4-BE49-F238E27FC236}">
                <a16:creationId xmlns:a16="http://schemas.microsoft.com/office/drawing/2014/main" id="{60900AC7-2B57-447A-99D5-9564920FA0CF}"/>
              </a:ext>
            </a:extLst>
          </p:cNvPr>
          <p:cNvSpPr/>
          <p:nvPr/>
        </p:nvSpPr>
        <p:spPr bwMode="auto">
          <a:xfrm>
            <a:off x="2743573" y="932144"/>
            <a:ext cx="756117" cy="442337"/>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0" tIns="0" rIns="0" bIns="0" numCol="1" rtlCol="0" anchor="ctr" anchorCtr="1" compatLnSpc="1">
            <a:prstTxWarp prst="textNoShape">
              <a:avLst/>
            </a:prstTxWarp>
          </a:bodyPr>
          <a:lstStyle/>
          <a:p>
            <a:pPr marL="0" marR="0" lvl="0" indent="0" algn="ctr" defTabSz="801447" eaLnBrk="1" fontAlgn="base" latinLnBrk="0" hangingPunct="1">
              <a:lnSpc>
                <a:spcPct val="100000"/>
              </a:lnSpc>
              <a:spcBef>
                <a:spcPct val="0"/>
              </a:spcBef>
              <a:spcAft>
                <a:spcPct val="0"/>
              </a:spcAft>
              <a:buClrTx/>
              <a:buSzTx/>
              <a:buFontTx/>
              <a:buNone/>
              <a:tabLst/>
              <a:defRPr/>
            </a:pPr>
            <a:r>
              <a:rPr lang="en-US" altLang="zh-CN" sz="1400" b="1" kern="0" dirty="0">
                <a:solidFill>
                  <a:srgbClr val="000000"/>
                </a:solidFill>
                <a:latin typeface="微软雅黑" panose="020B0503020204020204" pitchFamily="34" charset="-122"/>
                <a:ea typeface="微软雅黑" panose="020B0503020204020204" pitchFamily="34" charset="-122"/>
              </a:rPr>
              <a:t>AUSF</a:t>
            </a:r>
            <a:endParaRPr kumimoji="0" lang="zh-CN" altLang="en-US" sz="14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411" name="矩形 410">
            <a:extLst>
              <a:ext uri="{FF2B5EF4-FFF2-40B4-BE49-F238E27FC236}">
                <a16:creationId xmlns:a16="http://schemas.microsoft.com/office/drawing/2014/main" id="{D3894675-4EF7-4411-AA67-0EE8F65DBB0B}"/>
              </a:ext>
            </a:extLst>
          </p:cNvPr>
          <p:cNvSpPr/>
          <p:nvPr/>
        </p:nvSpPr>
        <p:spPr>
          <a:xfrm>
            <a:off x="6803872" y="868234"/>
            <a:ext cx="5288255" cy="2285241"/>
          </a:xfrm>
          <a:prstGeom prst="rect">
            <a:avLst/>
          </a:prstGeom>
        </p:spPr>
        <p:txBody>
          <a:bodyPr wrap="square">
            <a:spAutoFit/>
          </a:bodyPr>
          <a:lstStyle/>
          <a:p>
            <a:pPr lvl="0" hangingPunct="0">
              <a:spcAft>
                <a:spcPts val="900"/>
              </a:spcAft>
            </a:pPr>
            <a:r>
              <a:rPr lang="en-US" altLang="zh-CN" sz="1200" b="1" dirty="0">
                <a:latin typeface="Times New Roman" panose="02020603050405020304" pitchFamily="18" charset="0"/>
              </a:rPr>
              <a:t>In this case, there are the following requirements:</a:t>
            </a:r>
          </a:p>
          <a:p>
            <a:pPr marL="342900" lvl="0" indent="-342900" hangingPunct="0">
              <a:spcAft>
                <a:spcPts val="900"/>
              </a:spcAft>
              <a:buFont typeface="Wingdings" panose="05000000000000000000" pitchFamily="2" charset="2"/>
              <a:buChar char=""/>
            </a:pPr>
            <a:r>
              <a:rPr lang="en-US" altLang="zh-CN" sz="1200" dirty="0">
                <a:latin typeface="Times New Roman" panose="02020603050405020304" pitchFamily="18" charset="0"/>
              </a:rPr>
              <a:t>1)</a:t>
            </a:r>
            <a:r>
              <a:rPr lang="zh-CN" altLang="en-US" sz="1200" dirty="0">
                <a:latin typeface="Times New Roman" panose="02020603050405020304" pitchFamily="18" charset="0"/>
              </a:rPr>
              <a:t> </a:t>
            </a:r>
            <a:r>
              <a:rPr lang="en-US" altLang="zh-CN" sz="1200" dirty="0">
                <a:latin typeface="Times New Roman" panose="02020603050405020304" pitchFamily="18" charset="0"/>
              </a:rPr>
              <a:t>The employee’s different devices could access the office network via the relay UE or 5G CPE, no matter he is inside or outside the campus, with the same service experience. The office network needs to identify the device’s User ID. </a:t>
            </a:r>
          </a:p>
          <a:p>
            <a:pPr marL="342900" lvl="0" indent="-342900" hangingPunct="0">
              <a:spcAft>
                <a:spcPts val="900"/>
              </a:spcAft>
              <a:buFont typeface="Wingdings" panose="05000000000000000000" pitchFamily="2" charset="2"/>
              <a:buChar char=""/>
            </a:pPr>
            <a:r>
              <a:rPr lang="en-US" altLang="zh-CN" sz="1200" dirty="0">
                <a:latin typeface="Times New Roman" panose="02020603050405020304" pitchFamily="18" charset="0"/>
              </a:rPr>
              <a:t>2) As the device may belong to the different User, the different service or </a:t>
            </a:r>
            <a:r>
              <a:rPr lang="en-US" altLang="zh-CN" sz="1200" dirty="0" err="1">
                <a:latin typeface="Times New Roman" panose="02020603050405020304" pitchFamily="18" charset="0"/>
              </a:rPr>
              <a:t>QoS</a:t>
            </a:r>
            <a:r>
              <a:rPr lang="en-US" altLang="zh-CN" sz="1200" dirty="0">
                <a:latin typeface="Times New Roman" panose="02020603050405020304" pitchFamily="18" charset="0"/>
              </a:rPr>
              <a:t> control is necessary, and the relay UE should be authorized by the office network firstly.</a:t>
            </a:r>
          </a:p>
          <a:p>
            <a:pPr marL="342900" lvl="0" indent="-342900" hangingPunct="0">
              <a:spcAft>
                <a:spcPts val="900"/>
              </a:spcAft>
              <a:buFont typeface="Wingdings" panose="05000000000000000000" pitchFamily="2" charset="2"/>
              <a:buChar char=""/>
            </a:pPr>
            <a:r>
              <a:rPr lang="en-US" altLang="zh-CN" sz="1200" dirty="0">
                <a:latin typeface="Times New Roman" panose="02020603050405020304" pitchFamily="18" charset="0"/>
              </a:rPr>
              <a:t>3)  Keep the service </a:t>
            </a:r>
            <a:r>
              <a:rPr lang="en-GB" altLang="zh-CN" sz="1200" dirty="0">
                <a:latin typeface="Times New Roman" panose="02020603050405020304" pitchFamily="18" charset="0"/>
              </a:rPr>
              <a:t>connectivity when the </a:t>
            </a:r>
            <a:r>
              <a:rPr lang="en-US" altLang="zh-CN" sz="1200" dirty="0">
                <a:latin typeface="Times New Roman" panose="02020603050405020304" pitchFamily="18" charset="0"/>
              </a:rPr>
              <a:t>employee’s </a:t>
            </a:r>
            <a:r>
              <a:rPr lang="en-GB" altLang="zh-CN" sz="1200" dirty="0">
                <a:latin typeface="Times New Roman" panose="02020603050405020304" pitchFamily="18" charset="0"/>
              </a:rPr>
              <a:t>device is moving from one relay UE to another AP.</a:t>
            </a:r>
            <a:endParaRPr lang="zh-CN" altLang="en-US" sz="1200" dirty="0">
              <a:latin typeface="Times New Roman" panose="02020603050405020304" pitchFamily="18" charset="0"/>
            </a:endParaRPr>
          </a:p>
        </p:txBody>
      </p:sp>
      <p:grpSp>
        <p:nvGrpSpPr>
          <p:cNvPr id="412" name="组合 411">
            <a:extLst>
              <a:ext uri="{FF2B5EF4-FFF2-40B4-BE49-F238E27FC236}">
                <a16:creationId xmlns:a16="http://schemas.microsoft.com/office/drawing/2014/main" id="{03C522EE-080C-46E4-BF31-D925916345AA}"/>
              </a:ext>
            </a:extLst>
          </p:cNvPr>
          <p:cNvGrpSpPr/>
          <p:nvPr/>
        </p:nvGrpSpPr>
        <p:grpSpPr>
          <a:xfrm>
            <a:off x="2102241" y="2441211"/>
            <a:ext cx="376369" cy="720459"/>
            <a:chOff x="3682558" y="4157062"/>
            <a:chExt cx="376418" cy="720553"/>
          </a:xfrm>
        </p:grpSpPr>
        <p:pic>
          <p:nvPicPr>
            <p:cNvPr id="413" name="Picture 528" descr="图片131">
              <a:extLst>
                <a:ext uri="{FF2B5EF4-FFF2-40B4-BE49-F238E27FC236}">
                  <a16:creationId xmlns:a16="http://schemas.microsoft.com/office/drawing/2014/main" id="{E1D48D3B-45EE-40F3-9912-A57615D98B2C}"/>
                </a:ext>
              </a:extLst>
            </p:cNvPr>
            <p:cNvPicPr preferRelativeResize="0">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82558" y="4157062"/>
              <a:ext cx="376418" cy="523529"/>
            </a:xfrm>
            <a:prstGeom prst="rect">
              <a:avLst/>
            </a:prstGeom>
            <a:noFill/>
            <a:extLst>
              <a:ext uri="{909E8E84-426E-40DD-AFC4-6F175D3DCCD1}">
                <a14:hiddenFill xmlns:a14="http://schemas.microsoft.com/office/drawing/2010/main">
                  <a:solidFill>
                    <a:srgbClr val="FFFFFF"/>
                  </a:solidFill>
                </a14:hiddenFill>
              </a:ext>
            </a:extLst>
          </p:spPr>
        </p:pic>
        <p:sp>
          <p:nvSpPr>
            <p:cNvPr id="414" name="文本框 413">
              <a:extLst>
                <a:ext uri="{FF2B5EF4-FFF2-40B4-BE49-F238E27FC236}">
                  <a16:creationId xmlns:a16="http://schemas.microsoft.com/office/drawing/2014/main" id="{0BC4EBD3-66EE-4F3F-9CD3-E6848D6C28CF}"/>
                </a:ext>
              </a:extLst>
            </p:cNvPr>
            <p:cNvSpPr txBox="1"/>
            <p:nvPr/>
          </p:nvSpPr>
          <p:spPr>
            <a:xfrm>
              <a:off x="3742754" y="4723727"/>
              <a:ext cx="316222" cy="153888"/>
            </a:xfrm>
            <a:prstGeom prst="rect">
              <a:avLst/>
            </a:prstGeom>
            <a:noFill/>
          </p:spPr>
          <p:txBody>
            <a:bodyPr wrap="square" lIns="0" tIns="0" rIns="0" bIns="0" rtlCol="0" anchor="ctr" anchorCtr="1">
              <a:spAutoFit/>
            </a:bodyPr>
            <a:lstStyle/>
            <a:p>
              <a:pPr algn="l"/>
              <a:r>
                <a:rPr kumimoji="1" lang="en-US" altLang="zh-CN" sz="1000" b="1" dirty="0">
                  <a:ea typeface="Microsoft YaHei" panose="020B0503020204020204" pitchFamily="34" charset="-122"/>
                  <a:cs typeface="Arial" panose="020B0604020202020204" pitchFamily="34" charset="0"/>
                </a:rPr>
                <a:t>NR</a:t>
              </a:r>
              <a:endParaRPr kumimoji="1" lang="zh-CN" altLang="en-US" sz="1000" b="1" dirty="0" err="1">
                <a:ea typeface="Microsoft YaHei" panose="020B0503020204020204" pitchFamily="34" charset="-122"/>
                <a:cs typeface="Arial" panose="020B0604020202020204" pitchFamily="34" charset="0"/>
              </a:endParaRPr>
            </a:p>
          </p:txBody>
        </p:sp>
      </p:grpSp>
      <p:pic>
        <p:nvPicPr>
          <p:cNvPr id="415" name="图片 414">
            <a:extLst>
              <a:ext uri="{FF2B5EF4-FFF2-40B4-BE49-F238E27FC236}">
                <a16:creationId xmlns:a16="http://schemas.microsoft.com/office/drawing/2014/main" id="{F328F961-956F-47E3-9EBD-355CFECF2EF0}"/>
              </a:ext>
            </a:extLst>
          </p:cNvPr>
          <p:cNvPicPr>
            <a:picLocks noChangeAspect="1"/>
          </p:cNvPicPr>
          <p:nvPr/>
        </p:nvPicPr>
        <p:blipFill>
          <a:blip r:embed="rId2"/>
          <a:stretch>
            <a:fillRect/>
          </a:stretch>
        </p:blipFill>
        <p:spPr>
          <a:xfrm>
            <a:off x="1116818" y="2505186"/>
            <a:ext cx="202714" cy="276255"/>
          </a:xfrm>
          <a:prstGeom prst="rect">
            <a:avLst/>
          </a:prstGeom>
        </p:spPr>
      </p:pic>
      <p:sp>
        <p:nvSpPr>
          <p:cNvPr id="416" name="文本框 415">
            <a:extLst>
              <a:ext uri="{FF2B5EF4-FFF2-40B4-BE49-F238E27FC236}">
                <a16:creationId xmlns:a16="http://schemas.microsoft.com/office/drawing/2014/main" id="{8D860276-A5A8-4B81-A2BC-BCDFE1883FA2}"/>
              </a:ext>
            </a:extLst>
          </p:cNvPr>
          <p:cNvSpPr txBox="1"/>
          <p:nvPr/>
        </p:nvSpPr>
        <p:spPr>
          <a:xfrm>
            <a:off x="140919" y="2794591"/>
            <a:ext cx="642959" cy="307777"/>
          </a:xfrm>
          <a:prstGeom prst="rect">
            <a:avLst/>
          </a:prstGeom>
          <a:noFill/>
        </p:spPr>
        <p:txBody>
          <a:bodyPr wrap="square" lIns="0" tIns="0" rIns="0" bIns="0" rtlCol="0" anchor="ctr" anchorCtr="1">
            <a:spAutoFit/>
          </a:bodyPr>
          <a:lstStyle/>
          <a:p>
            <a:r>
              <a:rPr kumimoji="1" lang="en-US" altLang="zh-CN" sz="1000" dirty="0">
                <a:solidFill>
                  <a:srgbClr val="000000"/>
                </a:solidFill>
                <a:ea typeface="Microsoft YaHei" panose="020B0503020204020204" pitchFamily="34" charset="-122"/>
                <a:cs typeface="Arial" panose="020B0604020202020204" pitchFamily="34" charset="0"/>
              </a:rPr>
              <a:t>Employee User 1</a:t>
            </a:r>
            <a:endParaRPr kumimoji="1" lang="zh-CN" altLang="en-US" sz="1000" dirty="0" err="1">
              <a:solidFill>
                <a:srgbClr val="000000"/>
              </a:solidFill>
              <a:ea typeface="Microsoft YaHei" panose="020B0503020204020204" pitchFamily="34" charset="-122"/>
              <a:cs typeface="Arial" panose="020B0604020202020204" pitchFamily="34" charset="0"/>
            </a:endParaRPr>
          </a:p>
        </p:txBody>
      </p:sp>
      <p:cxnSp>
        <p:nvCxnSpPr>
          <p:cNvPr id="417" name="直接连接符 416">
            <a:extLst>
              <a:ext uri="{FF2B5EF4-FFF2-40B4-BE49-F238E27FC236}">
                <a16:creationId xmlns:a16="http://schemas.microsoft.com/office/drawing/2014/main" id="{082DA6E4-BEC3-4199-BF03-BCEA30DE514F}"/>
              </a:ext>
            </a:extLst>
          </p:cNvPr>
          <p:cNvCxnSpPr/>
          <p:nvPr/>
        </p:nvCxnSpPr>
        <p:spPr>
          <a:xfrm>
            <a:off x="1665005" y="2832256"/>
            <a:ext cx="422162" cy="0"/>
          </a:xfrm>
          <a:prstGeom prst="line">
            <a:avLst/>
          </a:prstGeom>
          <a:ln w="19050">
            <a:solidFill>
              <a:srgbClr val="00B050"/>
            </a:solidFill>
            <a:prstDash val="dash"/>
          </a:ln>
        </p:spPr>
        <p:style>
          <a:lnRef idx="1">
            <a:schemeClr val="accent1"/>
          </a:lnRef>
          <a:fillRef idx="0">
            <a:schemeClr val="accent1"/>
          </a:fillRef>
          <a:effectRef idx="0">
            <a:schemeClr val="accent1"/>
          </a:effectRef>
          <a:fontRef idx="minor">
            <a:schemeClr val="tx1"/>
          </a:fontRef>
        </p:style>
      </p:cxnSp>
      <p:pic>
        <p:nvPicPr>
          <p:cNvPr id="418" name="图片 417">
            <a:extLst>
              <a:ext uri="{FF2B5EF4-FFF2-40B4-BE49-F238E27FC236}">
                <a16:creationId xmlns:a16="http://schemas.microsoft.com/office/drawing/2014/main" id="{1D2CE18B-1069-4341-8E85-03B22407AC3F}"/>
              </a:ext>
            </a:extLst>
          </p:cNvPr>
          <p:cNvPicPr>
            <a:picLocks noChangeAspect="1"/>
          </p:cNvPicPr>
          <p:nvPr/>
        </p:nvPicPr>
        <p:blipFill>
          <a:blip r:embed="rId6"/>
          <a:stretch>
            <a:fillRect/>
          </a:stretch>
        </p:blipFill>
        <p:spPr>
          <a:xfrm>
            <a:off x="1157328" y="2727098"/>
            <a:ext cx="257975" cy="113216"/>
          </a:xfrm>
          <a:prstGeom prst="rect">
            <a:avLst/>
          </a:prstGeom>
        </p:spPr>
      </p:pic>
      <p:grpSp>
        <p:nvGrpSpPr>
          <p:cNvPr id="419" name="组合 21575">
            <a:extLst>
              <a:ext uri="{FF2B5EF4-FFF2-40B4-BE49-F238E27FC236}">
                <a16:creationId xmlns:a16="http://schemas.microsoft.com/office/drawing/2014/main" id="{F497B0A3-5EC7-4113-AAED-7EBFF271E69F}"/>
              </a:ext>
            </a:extLst>
          </p:cNvPr>
          <p:cNvGrpSpPr>
            <a:grpSpLocks/>
          </p:cNvGrpSpPr>
          <p:nvPr/>
        </p:nvGrpSpPr>
        <p:grpSpPr bwMode="auto">
          <a:xfrm>
            <a:off x="694676" y="2458596"/>
            <a:ext cx="935590" cy="521543"/>
            <a:chOff x="3883026" y="4365626"/>
            <a:chExt cx="850900" cy="396875"/>
          </a:xfrm>
        </p:grpSpPr>
        <p:sp>
          <p:nvSpPr>
            <p:cNvPr id="420" name="Freeform 178">
              <a:extLst>
                <a:ext uri="{FF2B5EF4-FFF2-40B4-BE49-F238E27FC236}">
                  <a16:creationId xmlns:a16="http://schemas.microsoft.com/office/drawing/2014/main" id="{A97BD523-F38A-44E1-9B0F-829709DD2CAD}"/>
                </a:ext>
              </a:extLst>
            </p:cNvPr>
            <p:cNvSpPr>
              <a:spLocks noEditPoints="1"/>
            </p:cNvSpPr>
            <p:nvPr/>
          </p:nvSpPr>
          <p:spPr bwMode="auto">
            <a:xfrm>
              <a:off x="3983038" y="4633913"/>
              <a:ext cx="69850" cy="68263"/>
            </a:xfrm>
            <a:custGeom>
              <a:avLst/>
              <a:gdLst>
                <a:gd name="T0" fmla="*/ 2147483646 w 44"/>
                <a:gd name="T1" fmla="*/ 2147483646 h 44"/>
                <a:gd name="T2" fmla="*/ 0 w 44"/>
                <a:gd name="T3" fmla="*/ 2147483646 h 44"/>
                <a:gd name="T4" fmla="*/ 2147483646 w 44"/>
                <a:gd name="T5" fmla="*/ 0 h 44"/>
                <a:gd name="T6" fmla="*/ 2147483646 w 44"/>
                <a:gd name="T7" fmla="*/ 2147483646 h 44"/>
                <a:gd name="T8" fmla="*/ 2147483646 w 44"/>
                <a:gd name="T9" fmla="*/ 2147483646 h 44"/>
                <a:gd name="T10" fmla="*/ 2147483646 w 44"/>
                <a:gd name="T11" fmla="*/ 2147483646 h 44"/>
                <a:gd name="T12" fmla="*/ 2147483646 w 44"/>
                <a:gd name="T13" fmla="*/ 2147483646 h 44"/>
                <a:gd name="T14" fmla="*/ 2147483646 w 44"/>
                <a:gd name="T15" fmla="*/ 2147483646 h 44"/>
                <a:gd name="T16" fmla="*/ 2147483646 w 44"/>
                <a:gd name="T17" fmla="*/ 2147483646 h 44"/>
                <a:gd name="T18" fmla="*/ 2147483646 w 44"/>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 h="44">
                  <a:moveTo>
                    <a:pt x="22" y="44"/>
                  </a:moveTo>
                  <a:cubicBezTo>
                    <a:pt x="10" y="44"/>
                    <a:pt x="0" y="34"/>
                    <a:pt x="0" y="22"/>
                  </a:cubicBezTo>
                  <a:cubicBezTo>
                    <a:pt x="0" y="10"/>
                    <a:pt x="10" y="0"/>
                    <a:pt x="22" y="0"/>
                  </a:cubicBezTo>
                  <a:cubicBezTo>
                    <a:pt x="34" y="0"/>
                    <a:pt x="44" y="10"/>
                    <a:pt x="44" y="22"/>
                  </a:cubicBezTo>
                  <a:cubicBezTo>
                    <a:pt x="44" y="34"/>
                    <a:pt x="34" y="44"/>
                    <a:pt x="22" y="44"/>
                  </a:cubicBezTo>
                  <a:close/>
                  <a:moveTo>
                    <a:pt x="22" y="8"/>
                  </a:moveTo>
                  <a:cubicBezTo>
                    <a:pt x="14" y="8"/>
                    <a:pt x="8" y="14"/>
                    <a:pt x="8" y="22"/>
                  </a:cubicBezTo>
                  <a:cubicBezTo>
                    <a:pt x="8" y="29"/>
                    <a:pt x="14" y="36"/>
                    <a:pt x="22" y="36"/>
                  </a:cubicBezTo>
                  <a:cubicBezTo>
                    <a:pt x="30" y="36"/>
                    <a:pt x="36" y="29"/>
                    <a:pt x="36" y="22"/>
                  </a:cubicBezTo>
                  <a:cubicBezTo>
                    <a:pt x="36" y="14"/>
                    <a:pt x="30" y="8"/>
                    <a:pt x="22" y="8"/>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421" name="Freeform 179">
              <a:extLst>
                <a:ext uri="{FF2B5EF4-FFF2-40B4-BE49-F238E27FC236}">
                  <a16:creationId xmlns:a16="http://schemas.microsoft.com/office/drawing/2014/main" id="{83AB295E-769C-4BAB-B2B6-C90A566CF7DF}"/>
                </a:ext>
              </a:extLst>
            </p:cNvPr>
            <p:cNvSpPr>
              <a:spLocks noEditPoints="1"/>
            </p:cNvSpPr>
            <p:nvPr/>
          </p:nvSpPr>
          <p:spPr bwMode="auto">
            <a:xfrm>
              <a:off x="4456113" y="4570413"/>
              <a:ext cx="192088" cy="192088"/>
            </a:xfrm>
            <a:custGeom>
              <a:avLst/>
              <a:gdLst>
                <a:gd name="T0" fmla="*/ 2147483646 w 123"/>
                <a:gd name="T1" fmla="*/ 2147483646 h 123"/>
                <a:gd name="T2" fmla="*/ 0 w 123"/>
                <a:gd name="T3" fmla="*/ 2147483646 h 123"/>
                <a:gd name="T4" fmla="*/ 2147483646 w 123"/>
                <a:gd name="T5" fmla="*/ 0 h 123"/>
                <a:gd name="T6" fmla="*/ 2147483646 w 123"/>
                <a:gd name="T7" fmla="*/ 2147483646 h 123"/>
                <a:gd name="T8" fmla="*/ 2147483646 w 123"/>
                <a:gd name="T9" fmla="*/ 2147483646 h 123"/>
                <a:gd name="T10" fmla="*/ 2147483646 w 123"/>
                <a:gd name="T11" fmla="*/ 2147483646 h 123"/>
                <a:gd name="T12" fmla="*/ 2147483646 w 123"/>
                <a:gd name="T13" fmla="*/ 2147483646 h 123"/>
                <a:gd name="T14" fmla="*/ 2147483646 w 123"/>
                <a:gd name="T15" fmla="*/ 2147483646 h 123"/>
                <a:gd name="T16" fmla="*/ 2147483646 w 123"/>
                <a:gd name="T17" fmla="*/ 2147483646 h 123"/>
                <a:gd name="T18" fmla="*/ 2147483646 w 123"/>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3" h="123">
                  <a:moveTo>
                    <a:pt x="61" y="123"/>
                  </a:moveTo>
                  <a:cubicBezTo>
                    <a:pt x="27" y="123"/>
                    <a:pt x="0" y="96"/>
                    <a:pt x="0" y="62"/>
                  </a:cubicBezTo>
                  <a:cubicBezTo>
                    <a:pt x="0" y="28"/>
                    <a:pt x="27" y="0"/>
                    <a:pt x="61" y="0"/>
                  </a:cubicBezTo>
                  <a:cubicBezTo>
                    <a:pt x="95" y="0"/>
                    <a:pt x="123" y="28"/>
                    <a:pt x="123" y="62"/>
                  </a:cubicBezTo>
                  <a:cubicBezTo>
                    <a:pt x="123" y="96"/>
                    <a:pt x="95" y="123"/>
                    <a:pt x="61" y="123"/>
                  </a:cubicBezTo>
                  <a:close/>
                  <a:moveTo>
                    <a:pt x="61" y="20"/>
                  </a:moveTo>
                  <a:cubicBezTo>
                    <a:pt x="38" y="20"/>
                    <a:pt x="20" y="39"/>
                    <a:pt x="20" y="62"/>
                  </a:cubicBezTo>
                  <a:cubicBezTo>
                    <a:pt x="20" y="85"/>
                    <a:pt x="38" y="103"/>
                    <a:pt x="61" y="103"/>
                  </a:cubicBezTo>
                  <a:cubicBezTo>
                    <a:pt x="84" y="103"/>
                    <a:pt x="103" y="85"/>
                    <a:pt x="103" y="62"/>
                  </a:cubicBezTo>
                  <a:cubicBezTo>
                    <a:pt x="103" y="39"/>
                    <a:pt x="84" y="20"/>
                    <a:pt x="61" y="20"/>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422" name="Freeform 180">
              <a:extLst>
                <a:ext uri="{FF2B5EF4-FFF2-40B4-BE49-F238E27FC236}">
                  <a16:creationId xmlns:a16="http://schemas.microsoft.com/office/drawing/2014/main" id="{5665DA7E-E7F7-45A5-9F43-FFAAC377C39D}"/>
                </a:ext>
              </a:extLst>
            </p:cNvPr>
            <p:cNvSpPr>
              <a:spLocks noEditPoints="1"/>
            </p:cNvSpPr>
            <p:nvPr/>
          </p:nvSpPr>
          <p:spPr bwMode="auto">
            <a:xfrm>
              <a:off x="4518026" y="4633913"/>
              <a:ext cx="68263" cy="68263"/>
            </a:xfrm>
            <a:custGeom>
              <a:avLst/>
              <a:gdLst>
                <a:gd name="T0" fmla="*/ 2147483646 w 44"/>
                <a:gd name="T1" fmla="*/ 2147483646 h 44"/>
                <a:gd name="T2" fmla="*/ 0 w 44"/>
                <a:gd name="T3" fmla="*/ 2147483646 h 44"/>
                <a:gd name="T4" fmla="*/ 2147483646 w 44"/>
                <a:gd name="T5" fmla="*/ 0 h 44"/>
                <a:gd name="T6" fmla="*/ 2147483646 w 44"/>
                <a:gd name="T7" fmla="*/ 2147483646 h 44"/>
                <a:gd name="T8" fmla="*/ 2147483646 w 44"/>
                <a:gd name="T9" fmla="*/ 2147483646 h 44"/>
                <a:gd name="T10" fmla="*/ 2147483646 w 44"/>
                <a:gd name="T11" fmla="*/ 2147483646 h 44"/>
                <a:gd name="T12" fmla="*/ 2147483646 w 44"/>
                <a:gd name="T13" fmla="*/ 2147483646 h 44"/>
                <a:gd name="T14" fmla="*/ 2147483646 w 44"/>
                <a:gd name="T15" fmla="*/ 2147483646 h 44"/>
                <a:gd name="T16" fmla="*/ 2147483646 w 44"/>
                <a:gd name="T17" fmla="*/ 2147483646 h 44"/>
                <a:gd name="T18" fmla="*/ 2147483646 w 44"/>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 h="44">
                  <a:moveTo>
                    <a:pt x="22" y="44"/>
                  </a:moveTo>
                  <a:cubicBezTo>
                    <a:pt x="10" y="44"/>
                    <a:pt x="0" y="34"/>
                    <a:pt x="0" y="22"/>
                  </a:cubicBezTo>
                  <a:cubicBezTo>
                    <a:pt x="0" y="10"/>
                    <a:pt x="10" y="0"/>
                    <a:pt x="22" y="0"/>
                  </a:cubicBezTo>
                  <a:cubicBezTo>
                    <a:pt x="35" y="0"/>
                    <a:pt x="44" y="10"/>
                    <a:pt x="44" y="22"/>
                  </a:cubicBezTo>
                  <a:cubicBezTo>
                    <a:pt x="44" y="34"/>
                    <a:pt x="35" y="44"/>
                    <a:pt x="22" y="44"/>
                  </a:cubicBezTo>
                  <a:close/>
                  <a:moveTo>
                    <a:pt x="22" y="8"/>
                  </a:moveTo>
                  <a:cubicBezTo>
                    <a:pt x="15" y="8"/>
                    <a:pt x="8" y="14"/>
                    <a:pt x="8" y="22"/>
                  </a:cubicBezTo>
                  <a:cubicBezTo>
                    <a:pt x="8" y="29"/>
                    <a:pt x="15" y="36"/>
                    <a:pt x="22" y="36"/>
                  </a:cubicBezTo>
                  <a:cubicBezTo>
                    <a:pt x="30" y="36"/>
                    <a:pt x="36" y="29"/>
                    <a:pt x="36" y="22"/>
                  </a:cubicBezTo>
                  <a:cubicBezTo>
                    <a:pt x="36" y="14"/>
                    <a:pt x="30" y="8"/>
                    <a:pt x="22" y="8"/>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423" name="Rectangle 181">
              <a:extLst>
                <a:ext uri="{FF2B5EF4-FFF2-40B4-BE49-F238E27FC236}">
                  <a16:creationId xmlns:a16="http://schemas.microsoft.com/office/drawing/2014/main" id="{C59E257B-5B7A-4A04-97CD-3E1515D77646}"/>
                </a:ext>
              </a:extLst>
            </p:cNvPr>
            <p:cNvSpPr>
              <a:spLocks noChangeArrowheads="1"/>
            </p:cNvSpPr>
            <p:nvPr/>
          </p:nvSpPr>
          <p:spPr bwMode="auto">
            <a:xfrm>
              <a:off x="4305301" y="4689476"/>
              <a:ext cx="176213" cy="317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pPr>
              <a:endParaRPr lang="zh-CN" altLang="en-US" sz="2140"/>
            </a:p>
          </p:txBody>
        </p:sp>
        <p:sp>
          <p:nvSpPr>
            <p:cNvPr id="424" name="Rectangle 182">
              <a:extLst>
                <a:ext uri="{FF2B5EF4-FFF2-40B4-BE49-F238E27FC236}">
                  <a16:creationId xmlns:a16="http://schemas.microsoft.com/office/drawing/2014/main" id="{F22F531A-70E2-44DA-A588-52EBE3D14B7C}"/>
                </a:ext>
              </a:extLst>
            </p:cNvPr>
            <p:cNvSpPr>
              <a:spLocks noChangeArrowheads="1"/>
            </p:cNvSpPr>
            <p:nvPr/>
          </p:nvSpPr>
          <p:spPr bwMode="auto">
            <a:xfrm>
              <a:off x="4089401" y="4689476"/>
              <a:ext cx="115888" cy="317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pPr>
              <a:endParaRPr lang="zh-CN" altLang="en-US" sz="2140"/>
            </a:p>
          </p:txBody>
        </p:sp>
        <p:sp>
          <p:nvSpPr>
            <p:cNvPr id="425" name="Freeform 183">
              <a:extLst>
                <a:ext uri="{FF2B5EF4-FFF2-40B4-BE49-F238E27FC236}">
                  <a16:creationId xmlns:a16="http://schemas.microsoft.com/office/drawing/2014/main" id="{6F2A8D5A-6262-4845-96C7-0505732DA137}"/>
                </a:ext>
              </a:extLst>
            </p:cNvPr>
            <p:cNvSpPr>
              <a:spLocks/>
            </p:cNvSpPr>
            <p:nvPr/>
          </p:nvSpPr>
          <p:spPr bwMode="auto">
            <a:xfrm>
              <a:off x="3883026" y="4365626"/>
              <a:ext cx="850900" cy="354013"/>
            </a:xfrm>
            <a:custGeom>
              <a:avLst/>
              <a:gdLst>
                <a:gd name="T0" fmla="*/ 2147483646 w 546"/>
                <a:gd name="T1" fmla="*/ 2147483646 h 226"/>
                <a:gd name="T2" fmla="*/ 2147483646 w 546"/>
                <a:gd name="T3" fmla="*/ 2147483646 h 226"/>
                <a:gd name="T4" fmla="*/ 2147483646 w 546"/>
                <a:gd name="T5" fmla="*/ 2147483646 h 226"/>
                <a:gd name="T6" fmla="*/ 2147483646 w 546"/>
                <a:gd name="T7" fmla="*/ 2147483646 h 226"/>
                <a:gd name="T8" fmla="*/ 2147483646 w 546"/>
                <a:gd name="T9" fmla="*/ 2147483646 h 226"/>
                <a:gd name="T10" fmla="*/ 2147483646 w 546"/>
                <a:gd name="T11" fmla="*/ 2147483646 h 226"/>
                <a:gd name="T12" fmla="*/ 2147483646 w 546"/>
                <a:gd name="T13" fmla="*/ 2147483646 h 226"/>
                <a:gd name="T14" fmla="*/ 2147483646 w 546"/>
                <a:gd name="T15" fmla="*/ 2147483646 h 226"/>
                <a:gd name="T16" fmla="*/ 2147483646 w 546"/>
                <a:gd name="T17" fmla="*/ 2147483646 h 226"/>
                <a:gd name="T18" fmla="*/ 2147483646 w 546"/>
                <a:gd name="T19" fmla="*/ 2147483646 h 226"/>
                <a:gd name="T20" fmla="*/ 2147483646 w 546"/>
                <a:gd name="T21" fmla="*/ 2147483646 h 226"/>
                <a:gd name="T22" fmla="*/ 2147483646 w 546"/>
                <a:gd name="T23" fmla="*/ 2147483646 h 226"/>
                <a:gd name="T24" fmla="*/ 2147483646 w 546"/>
                <a:gd name="T25" fmla="*/ 2147483646 h 226"/>
                <a:gd name="T26" fmla="*/ 2147483646 w 546"/>
                <a:gd name="T27" fmla="*/ 2147483646 h 226"/>
                <a:gd name="T28" fmla="*/ 2147483646 w 546"/>
                <a:gd name="T29" fmla="*/ 2147483646 h 226"/>
                <a:gd name="T30" fmla="*/ 2147483646 w 546"/>
                <a:gd name="T31" fmla="*/ 2147483646 h 226"/>
                <a:gd name="T32" fmla="*/ 2147483646 w 546"/>
                <a:gd name="T33" fmla="*/ 2147483646 h 226"/>
                <a:gd name="T34" fmla="*/ 2147483646 w 546"/>
                <a:gd name="T35" fmla="*/ 2147483646 h 226"/>
                <a:gd name="T36" fmla="*/ 2147483646 w 546"/>
                <a:gd name="T37" fmla="*/ 2147483646 h 226"/>
                <a:gd name="T38" fmla="*/ 2147483646 w 546"/>
                <a:gd name="T39" fmla="*/ 2147483646 h 226"/>
                <a:gd name="T40" fmla="*/ 2147483646 w 546"/>
                <a:gd name="T41" fmla="*/ 2147483646 h 226"/>
                <a:gd name="T42" fmla="*/ 2147483646 w 546"/>
                <a:gd name="T43" fmla="*/ 2147483646 h 226"/>
                <a:gd name="T44" fmla="*/ 2147483646 w 546"/>
                <a:gd name="T45" fmla="*/ 2147483646 h 226"/>
                <a:gd name="T46" fmla="*/ 2147483646 w 546"/>
                <a:gd name="T47" fmla="*/ 2147483646 h 226"/>
                <a:gd name="T48" fmla="*/ 2147483646 w 546"/>
                <a:gd name="T49" fmla="*/ 2147483646 h 226"/>
                <a:gd name="T50" fmla="*/ 2147483646 w 546"/>
                <a:gd name="T51" fmla="*/ 2147483646 h 226"/>
                <a:gd name="T52" fmla="*/ 2147483646 w 546"/>
                <a:gd name="T53" fmla="*/ 2147483646 h 226"/>
                <a:gd name="T54" fmla="*/ 2147483646 w 546"/>
                <a:gd name="T55" fmla="*/ 2147483646 h 226"/>
                <a:gd name="T56" fmla="*/ 2147483646 w 546"/>
                <a:gd name="T57" fmla="*/ 2147483646 h 226"/>
                <a:gd name="T58" fmla="*/ 2147483646 w 546"/>
                <a:gd name="T59" fmla="*/ 2147483646 h 226"/>
                <a:gd name="T60" fmla="*/ 2147483646 w 546"/>
                <a:gd name="T61" fmla="*/ 2147483646 h 226"/>
                <a:gd name="T62" fmla="*/ 2147483646 w 546"/>
                <a:gd name="T63" fmla="*/ 2147483646 h 226"/>
                <a:gd name="T64" fmla="*/ 2147483646 w 546"/>
                <a:gd name="T65" fmla="*/ 2147483646 h 226"/>
                <a:gd name="T66" fmla="*/ 2147483646 w 546"/>
                <a:gd name="T67" fmla="*/ 2147483646 h 226"/>
                <a:gd name="T68" fmla="*/ 2147483646 w 546"/>
                <a:gd name="T69" fmla="*/ 2147483646 h 22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46" h="226">
                  <a:moveTo>
                    <a:pt x="481" y="226"/>
                  </a:moveTo>
                  <a:cubicBezTo>
                    <a:pt x="475" y="226"/>
                    <a:pt x="475" y="226"/>
                    <a:pt x="475" y="226"/>
                  </a:cubicBezTo>
                  <a:cubicBezTo>
                    <a:pt x="475" y="206"/>
                    <a:pt x="475" y="206"/>
                    <a:pt x="475" y="206"/>
                  </a:cubicBezTo>
                  <a:cubicBezTo>
                    <a:pt x="479" y="206"/>
                    <a:pt x="479" y="206"/>
                    <a:pt x="479" y="206"/>
                  </a:cubicBezTo>
                  <a:cubicBezTo>
                    <a:pt x="514" y="201"/>
                    <a:pt x="514" y="201"/>
                    <a:pt x="514" y="201"/>
                  </a:cubicBezTo>
                  <a:cubicBezTo>
                    <a:pt x="517" y="200"/>
                    <a:pt x="520" y="197"/>
                    <a:pt x="520" y="194"/>
                  </a:cubicBezTo>
                  <a:cubicBezTo>
                    <a:pt x="526" y="161"/>
                    <a:pt x="526" y="155"/>
                    <a:pt x="526" y="154"/>
                  </a:cubicBezTo>
                  <a:cubicBezTo>
                    <a:pt x="526" y="149"/>
                    <a:pt x="518" y="132"/>
                    <a:pt x="514" y="129"/>
                  </a:cubicBezTo>
                  <a:cubicBezTo>
                    <a:pt x="506" y="126"/>
                    <a:pt x="438" y="107"/>
                    <a:pt x="403" y="97"/>
                  </a:cubicBezTo>
                  <a:cubicBezTo>
                    <a:pt x="401" y="96"/>
                    <a:pt x="401" y="96"/>
                    <a:pt x="401" y="96"/>
                  </a:cubicBezTo>
                  <a:cubicBezTo>
                    <a:pt x="400" y="95"/>
                    <a:pt x="400" y="95"/>
                    <a:pt x="400" y="95"/>
                  </a:cubicBezTo>
                  <a:cubicBezTo>
                    <a:pt x="349" y="53"/>
                    <a:pt x="315" y="40"/>
                    <a:pt x="297" y="34"/>
                  </a:cubicBezTo>
                  <a:cubicBezTo>
                    <a:pt x="278" y="27"/>
                    <a:pt x="105" y="23"/>
                    <a:pt x="87" y="36"/>
                  </a:cubicBezTo>
                  <a:cubicBezTo>
                    <a:pt x="61" y="58"/>
                    <a:pt x="47" y="88"/>
                    <a:pt x="42" y="100"/>
                  </a:cubicBezTo>
                  <a:cubicBezTo>
                    <a:pt x="40" y="106"/>
                    <a:pt x="36" y="111"/>
                    <a:pt x="32" y="116"/>
                  </a:cubicBezTo>
                  <a:cubicBezTo>
                    <a:pt x="31" y="117"/>
                    <a:pt x="31" y="117"/>
                    <a:pt x="31" y="117"/>
                  </a:cubicBezTo>
                  <a:cubicBezTo>
                    <a:pt x="24" y="124"/>
                    <a:pt x="21" y="134"/>
                    <a:pt x="22" y="143"/>
                  </a:cubicBezTo>
                  <a:cubicBezTo>
                    <a:pt x="27" y="180"/>
                    <a:pt x="27" y="180"/>
                    <a:pt x="27" y="180"/>
                  </a:cubicBezTo>
                  <a:cubicBezTo>
                    <a:pt x="41" y="197"/>
                    <a:pt x="41" y="197"/>
                    <a:pt x="41" y="197"/>
                  </a:cubicBezTo>
                  <a:cubicBezTo>
                    <a:pt x="36" y="200"/>
                    <a:pt x="36" y="200"/>
                    <a:pt x="36" y="200"/>
                  </a:cubicBezTo>
                  <a:cubicBezTo>
                    <a:pt x="36" y="213"/>
                    <a:pt x="36" y="213"/>
                    <a:pt x="36" y="213"/>
                  </a:cubicBezTo>
                  <a:cubicBezTo>
                    <a:pt x="28" y="213"/>
                    <a:pt x="28" y="213"/>
                    <a:pt x="28" y="213"/>
                  </a:cubicBezTo>
                  <a:cubicBezTo>
                    <a:pt x="8" y="188"/>
                    <a:pt x="8" y="188"/>
                    <a:pt x="8" y="188"/>
                  </a:cubicBezTo>
                  <a:cubicBezTo>
                    <a:pt x="2" y="146"/>
                    <a:pt x="2" y="146"/>
                    <a:pt x="2" y="146"/>
                  </a:cubicBezTo>
                  <a:cubicBezTo>
                    <a:pt x="0" y="131"/>
                    <a:pt x="5" y="115"/>
                    <a:pt x="16" y="104"/>
                  </a:cubicBezTo>
                  <a:cubicBezTo>
                    <a:pt x="17" y="102"/>
                    <a:pt x="17" y="102"/>
                    <a:pt x="17" y="102"/>
                  </a:cubicBezTo>
                  <a:cubicBezTo>
                    <a:pt x="20" y="99"/>
                    <a:pt x="22" y="96"/>
                    <a:pt x="24" y="92"/>
                  </a:cubicBezTo>
                  <a:cubicBezTo>
                    <a:pt x="31" y="76"/>
                    <a:pt x="46" y="45"/>
                    <a:pt x="75" y="21"/>
                  </a:cubicBezTo>
                  <a:cubicBezTo>
                    <a:pt x="99" y="0"/>
                    <a:pt x="284" y="8"/>
                    <a:pt x="304" y="15"/>
                  </a:cubicBezTo>
                  <a:cubicBezTo>
                    <a:pt x="323" y="22"/>
                    <a:pt x="358" y="35"/>
                    <a:pt x="411" y="78"/>
                  </a:cubicBezTo>
                  <a:cubicBezTo>
                    <a:pt x="426" y="82"/>
                    <a:pt x="513" y="108"/>
                    <a:pt x="521" y="110"/>
                  </a:cubicBezTo>
                  <a:cubicBezTo>
                    <a:pt x="536" y="115"/>
                    <a:pt x="546" y="146"/>
                    <a:pt x="546" y="154"/>
                  </a:cubicBezTo>
                  <a:cubicBezTo>
                    <a:pt x="546" y="156"/>
                    <a:pt x="546" y="161"/>
                    <a:pt x="540" y="197"/>
                  </a:cubicBezTo>
                  <a:cubicBezTo>
                    <a:pt x="538" y="209"/>
                    <a:pt x="529" y="218"/>
                    <a:pt x="517" y="220"/>
                  </a:cubicBezTo>
                  <a:lnTo>
                    <a:pt x="481" y="226"/>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426" name="Freeform 184">
              <a:extLst>
                <a:ext uri="{FF2B5EF4-FFF2-40B4-BE49-F238E27FC236}">
                  <a16:creationId xmlns:a16="http://schemas.microsoft.com/office/drawing/2014/main" id="{8FC4ABD9-6322-4B4F-969C-1B7145AD0055}"/>
                </a:ext>
              </a:extLst>
            </p:cNvPr>
            <p:cNvSpPr>
              <a:spLocks/>
            </p:cNvSpPr>
            <p:nvPr/>
          </p:nvSpPr>
          <p:spPr bwMode="auto">
            <a:xfrm>
              <a:off x="4168776" y="4392613"/>
              <a:ext cx="42863" cy="315913"/>
            </a:xfrm>
            <a:custGeom>
              <a:avLst/>
              <a:gdLst>
                <a:gd name="T0" fmla="*/ 2147483646 w 27"/>
                <a:gd name="T1" fmla="*/ 2147483646 h 202"/>
                <a:gd name="T2" fmla="*/ 0 w 27"/>
                <a:gd name="T3" fmla="*/ 2147483646 h 202"/>
                <a:gd name="T4" fmla="*/ 0 w 27"/>
                <a:gd name="T5" fmla="*/ 0 h 202"/>
                <a:gd name="T6" fmla="*/ 2147483646 w 27"/>
                <a:gd name="T7" fmla="*/ 0 h 202"/>
                <a:gd name="T8" fmla="*/ 2147483646 w 27"/>
                <a:gd name="T9" fmla="*/ 2147483646 h 202"/>
                <a:gd name="T10" fmla="*/ 2147483646 w 27"/>
                <a:gd name="T11" fmla="*/ 2147483646 h 202"/>
                <a:gd name="T12" fmla="*/ 2147483646 w 27"/>
                <a:gd name="T13" fmla="*/ 2147483646 h 20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202">
                  <a:moveTo>
                    <a:pt x="15" y="202"/>
                  </a:moveTo>
                  <a:cubicBezTo>
                    <a:pt x="15" y="199"/>
                    <a:pt x="0" y="142"/>
                    <a:pt x="0" y="89"/>
                  </a:cubicBezTo>
                  <a:cubicBezTo>
                    <a:pt x="0" y="0"/>
                    <a:pt x="0" y="0"/>
                    <a:pt x="0" y="0"/>
                  </a:cubicBezTo>
                  <a:cubicBezTo>
                    <a:pt x="12" y="0"/>
                    <a:pt x="12" y="0"/>
                    <a:pt x="12" y="0"/>
                  </a:cubicBezTo>
                  <a:cubicBezTo>
                    <a:pt x="12" y="89"/>
                    <a:pt x="12" y="89"/>
                    <a:pt x="12" y="89"/>
                  </a:cubicBezTo>
                  <a:cubicBezTo>
                    <a:pt x="12" y="140"/>
                    <a:pt x="27" y="198"/>
                    <a:pt x="27" y="199"/>
                  </a:cubicBezTo>
                  <a:lnTo>
                    <a:pt x="15" y="202"/>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427" name="Freeform 186">
              <a:extLst>
                <a:ext uri="{FF2B5EF4-FFF2-40B4-BE49-F238E27FC236}">
                  <a16:creationId xmlns:a16="http://schemas.microsoft.com/office/drawing/2014/main" id="{9F551B57-867A-4AB2-BD42-2FD4BE63F1BC}"/>
                </a:ext>
              </a:extLst>
            </p:cNvPr>
            <p:cNvSpPr>
              <a:spLocks/>
            </p:cNvSpPr>
            <p:nvPr/>
          </p:nvSpPr>
          <p:spPr bwMode="auto">
            <a:xfrm>
              <a:off x="4394201" y="4527551"/>
              <a:ext cx="47625" cy="180975"/>
            </a:xfrm>
            <a:custGeom>
              <a:avLst/>
              <a:gdLst>
                <a:gd name="T0" fmla="*/ 2147483646 w 31"/>
                <a:gd name="T1" fmla="*/ 2147483646 h 116"/>
                <a:gd name="T2" fmla="*/ 0 w 31"/>
                <a:gd name="T3" fmla="*/ 2147483646 h 116"/>
                <a:gd name="T4" fmla="*/ 2147483646 w 31"/>
                <a:gd name="T5" fmla="*/ 2147483646 h 116"/>
                <a:gd name="T6" fmla="*/ 2147483646 w 31"/>
                <a:gd name="T7" fmla="*/ 0 h 116"/>
                <a:gd name="T8" fmla="*/ 2147483646 w 31"/>
                <a:gd name="T9" fmla="*/ 2147483646 h 1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116">
                  <a:moveTo>
                    <a:pt x="12" y="116"/>
                  </a:moveTo>
                  <a:cubicBezTo>
                    <a:pt x="0" y="112"/>
                    <a:pt x="0" y="112"/>
                    <a:pt x="0" y="112"/>
                  </a:cubicBezTo>
                  <a:cubicBezTo>
                    <a:pt x="19" y="65"/>
                    <a:pt x="11" y="2"/>
                    <a:pt x="11" y="1"/>
                  </a:cubicBezTo>
                  <a:cubicBezTo>
                    <a:pt x="23" y="0"/>
                    <a:pt x="23" y="0"/>
                    <a:pt x="23" y="0"/>
                  </a:cubicBezTo>
                  <a:cubicBezTo>
                    <a:pt x="24" y="3"/>
                    <a:pt x="31" y="67"/>
                    <a:pt x="12" y="116"/>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428" name="Rectangle 187">
              <a:extLst>
                <a:ext uri="{FF2B5EF4-FFF2-40B4-BE49-F238E27FC236}">
                  <a16:creationId xmlns:a16="http://schemas.microsoft.com/office/drawing/2014/main" id="{D9FDCA24-5E0A-4839-9928-4A9A9946916C}"/>
                </a:ext>
              </a:extLst>
            </p:cNvPr>
            <p:cNvSpPr>
              <a:spLocks noChangeArrowheads="1"/>
            </p:cNvSpPr>
            <p:nvPr/>
          </p:nvSpPr>
          <p:spPr bwMode="auto">
            <a:xfrm>
              <a:off x="4206876" y="4564063"/>
              <a:ext cx="50800" cy="190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pPr>
              <a:endParaRPr lang="zh-CN" altLang="en-US" sz="2140"/>
            </a:p>
          </p:txBody>
        </p:sp>
        <p:sp>
          <p:nvSpPr>
            <p:cNvPr id="429" name="Rectangle 188">
              <a:extLst>
                <a:ext uri="{FF2B5EF4-FFF2-40B4-BE49-F238E27FC236}">
                  <a16:creationId xmlns:a16="http://schemas.microsoft.com/office/drawing/2014/main" id="{772A4071-CF9C-4423-B6CD-C369F87586E3}"/>
                </a:ext>
              </a:extLst>
            </p:cNvPr>
            <p:cNvSpPr>
              <a:spLocks noChangeArrowheads="1"/>
            </p:cNvSpPr>
            <p:nvPr/>
          </p:nvSpPr>
          <p:spPr bwMode="auto">
            <a:xfrm>
              <a:off x="4641851" y="4583113"/>
              <a:ext cx="77788" cy="2540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 typeface="Arial" panose="020B0604020202020204" pitchFamily="34" charset="0"/>
                <a:buNone/>
              </a:pPr>
              <a:endParaRPr lang="zh-CN" altLang="en-US" sz="2140"/>
            </a:p>
          </p:txBody>
        </p:sp>
        <p:sp>
          <p:nvSpPr>
            <p:cNvPr id="430" name="Freeform 189">
              <a:extLst>
                <a:ext uri="{FF2B5EF4-FFF2-40B4-BE49-F238E27FC236}">
                  <a16:creationId xmlns:a16="http://schemas.microsoft.com/office/drawing/2014/main" id="{0F9C27E5-5930-4556-887A-856639A0324D}"/>
                </a:ext>
              </a:extLst>
            </p:cNvPr>
            <p:cNvSpPr>
              <a:spLocks/>
            </p:cNvSpPr>
            <p:nvPr/>
          </p:nvSpPr>
          <p:spPr bwMode="auto">
            <a:xfrm>
              <a:off x="3927476" y="4424363"/>
              <a:ext cx="90488" cy="114300"/>
            </a:xfrm>
            <a:custGeom>
              <a:avLst/>
              <a:gdLst>
                <a:gd name="T0" fmla="*/ 2147483646 w 57"/>
                <a:gd name="T1" fmla="*/ 2147483646 h 72"/>
                <a:gd name="T2" fmla="*/ 0 w 57"/>
                <a:gd name="T3" fmla="*/ 2147483646 h 72"/>
                <a:gd name="T4" fmla="*/ 0 w 57"/>
                <a:gd name="T5" fmla="*/ 2147483646 h 72"/>
                <a:gd name="T6" fmla="*/ 2147483646 w 57"/>
                <a:gd name="T7" fmla="*/ 2147483646 h 72"/>
                <a:gd name="T8" fmla="*/ 2147483646 w 57"/>
                <a:gd name="T9" fmla="*/ 2147483646 h 72"/>
                <a:gd name="T10" fmla="*/ 2147483646 w 57"/>
                <a:gd name="T11" fmla="*/ 2147483646 h 72"/>
                <a:gd name="T12" fmla="*/ 2147483646 w 57"/>
                <a:gd name="T13" fmla="*/ 0 h 72"/>
                <a:gd name="T14" fmla="*/ 2147483646 w 57"/>
                <a:gd name="T15" fmla="*/ 2147483646 h 72"/>
                <a:gd name="T16" fmla="*/ 2147483646 w 57"/>
                <a:gd name="T17" fmla="*/ 2147483646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 h="72">
                  <a:moveTo>
                    <a:pt x="29" y="72"/>
                  </a:moveTo>
                  <a:lnTo>
                    <a:pt x="0" y="72"/>
                  </a:lnTo>
                  <a:lnTo>
                    <a:pt x="0" y="60"/>
                  </a:lnTo>
                  <a:lnTo>
                    <a:pt x="22" y="60"/>
                  </a:lnTo>
                  <a:lnTo>
                    <a:pt x="43" y="23"/>
                  </a:lnTo>
                  <a:lnTo>
                    <a:pt x="34" y="5"/>
                  </a:lnTo>
                  <a:lnTo>
                    <a:pt x="45" y="0"/>
                  </a:lnTo>
                  <a:lnTo>
                    <a:pt x="57" y="23"/>
                  </a:lnTo>
                  <a:lnTo>
                    <a:pt x="29" y="72"/>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sp>
          <p:nvSpPr>
            <p:cNvPr id="431" name="Oval 190">
              <a:extLst>
                <a:ext uri="{FF2B5EF4-FFF2-40B4-BE49-F238E27FC236}">
                  <a16:creationId xmlns:a16="http://schemas.microsoft.com/office/drawing/2014/main" id="{7BE517D7-ACA8-4FC8-83C1-B9F8FB22CD24}"/>
                </a:ext>
              </a:extLst>
            </p:cNvPr>
            <p:cNvSpPr>
              <a:spLocks noChangeArrowheads="1"/>
            </p:cNvSpPr>
            <p:nvPr/>
          </p:nvSpPr>
          <p:spPr bwMode="auto">
            <a:xfrm>
              <a:off x="4171951" y="4672013"/>
              <a:ext cx="65088" cy="65088"/>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 typeface="Arial" panose="020B0604020202020204" pitchFamily="34" charset="0"/>
                <a:buNone/>
              </a:pPr>
              <a:endParaRPr lang="zh-CN" altLang="en-US" sz="2140"/>
            </a:p>
          </p:txBody>
        </p:sp>
        <p:sp>
          <p:nvSpPr>
            <p:cNvPr id="432" name="Oval 191">
              <a:extLst>
                <a:ext uri="{FF2B5EF4-FFF2-40B4-BE49-F238E27FC236}">
                  <a16:creationId xmlns:a16="http://schemas.microsoft.com/office/drawing/2014/main" id="{1B6A12DD-24F1-4A74-8BD7-19F2B77C9582}"/>
                </a:ext>
              </a:extLst>
            </p:cNvPr>
            <p:cNvSpPr>
              <a:spLocks noChangeArrowheads="1"/>
            </p:cNvSpPr>
            <p:nvPr/>
          </p:nvSpPr>
          <p:spPr bwMode="auto">
            <a:xfrm>
              <a:off x="4271963" y="4672013"/>
              <a:ext cx="66675" cy="65088"/>
            </a:xfrm>
            <a:prstGeom prst="ellipse">
              <a:avLst/>
            </a:pr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 typeface="Arial" panose="020B0604020202020204" pitchFamily="34" charset="0"/>
                <a:buNone/>
              </a:pPr>
              <a:endParaRPr lang="zh-CN" altLang="en-US" sz="2140"/>
            </a:p>
          </p:txBody>
        </p:sp>
        <p:sp>
          <p:nvSpPr>
            <p:cNvPr id="433" name="Freeform 185">
              <a:extLst>
                <a:ext uri="{FF2B5EF4-FFF2-40B4-BE49-F238E27FC236}">
                  <a16:creationId xmlns:a16="http://schemas.microsoft.com/office/drawing/2014/main" id="{BC4A7B8C-14C2-42D3-90E5-E4AEDE3749F5}"/>
                </a:ext>
              </a:extLst>
            </p:cNvPr>
            <p:cNvSpPr>
              <a:spLocks/>
            </p:cNvSpPr>
            <p:nvPr/>
          </p:nvSpPr>
          <p:spPr bwMode="auto">
            <a:xfrm>
              <a:off x="4016376" y="4389436"/>
              <a:ext cx="504825" cy="149225"/>
            </a:xfrm>
            <a:custGeom>
              <a:avLst/>
              <a:gdLst>
                <a:gd name="T0" fmla="*/ 2147483646 w 318"/>
                <a:gd name="T1" fmla="*/ 2147483646 h 94"/>
                <a:gd name="T2" fmla="*/ 2147483646 w 318"/>
                <a:gd name="T3" fmla="*/ 2147483646 h 94"/>
                <a:gd name="T4" fmla="*/ 0 w 318"/>
                <a:gd name="T5" fmla="*/ 2147483646 h 94"/>
                <a:gd name="T6" fmla="*/ 2147483646 w 318"/>
                <a:gd name="T7" fmla="*/ 0 h 94"/>
                <a:gd name="T8" fmla="*/ 2147483646 w 318"/>
                <a:gd name="T9" fmla="*/ 2147483646 h 94"/>
                <a:gd name="T10" fmla="*/ 2147483646 w 318"/>
                <a:gd name="T11" fmla="*/ 2147483646 h 94"/>
                <a:gd name="T12" fmla="*/ 2147483646 w 318"/>
                <a:gd name="T13" fmla="*/ 2147483646 h 94"/>
                <a:gd name="T14" fmla="*/ 2147483646 w 318"/>
                <a:gd name="T15" fmla="*/ 2147483646 h 94"/>
                <a:gd name="T16" fmla="*/ 2147483646 w 318"/>
                <a:gd name="T17" fmla="*/ 2147483646 h 94"/>
                <a:gd name="T18" fmla="*/ 2147483646 w 318"/>
                <a:gd name="T19" fmla="*/ 2147483646 h 94"/>
                <a:gd name="T20" fmla="*/ 2147483646 w 318"/>
                <a:gd name="T21" fmla="*/ 2147483646 h 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18" h="94">
                  <a:moveTo>
                    <a:pt x="280" y="94"/>
                  </a:moveTo>
                  <a:lnTo>
                    <a:pt x="19" y="94"/>
                  </a:lnTo>
                  <a:lnTo>
                    <a:pt x="0" y="72"/>
                  </a:lnTo>
                  <a:lnTo>
                    <a:pt x="44" y="0"/>
                  </a:lnTo>
                  <a:lnTo>
                    <a:pt x="54" y="7"/>
                  </a:lnTo>
                  <a:lnTo>
                    <a:pt x="15" y="71"/>
                  </a:lnTo>
                  <a:lnTo>
                    <a:pt x="24" y="82"/>
                  </a:lnTo>
                  <a:lnTo>
                    <a:pt x="278" y="82"/>
                  </a:lnTo>
                  <a:lnTo>
                    <a:pt x="312" y="65"/>
                  </a:lnTo>
                  <a:lnTo>
                    <a:pt x="318" y="76"/>
                  </a:lnTo>
                  <a:lnTo>
                    <a:pt x="280" y="94"/>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grpSp>
      <p:sp>
        <p:nvSpPr>
          <p:cNvPr id="434" name="文本框 433">
            <a:extLst>
              <a:ext uri="{FF2B5EF4-FFF2-40B4-BE49-F238E27FC236}">
                <a16:creationId xmlns:a16="http://schemas.microsoft.com/office/drawing/2014/main" id="{3DF50B63-6E90-45CF-8EDF-901B34C7C92F}"/>
              </a:ext>
            </a:extLst>
          </p:cNvPr>
          <p:cNvSpPr txBox="1"/>
          <p:nvPr/>
        </p:nvSpPr>
        <p:spPr>
          <a:xfrm>
            <a:off x="1094127" y="2732605"/>
            <a:ext cx="364490" cy="215416"/>
          </a:xfrm>
          <a:prstGeom prst="rect">
            <a:avLst/>
          </a:prstGeom>
          <a:noFill/>
        </p:spPr>
        <p:txBody>
          <a:bodyPr wrap="square" rtlCol="0">
            <a:spAutoFit/>
          </a:bodyPr>
          <a:lstStyle/>
          <a:p>
            <a:r>
              <a:rPr lang="en-US" altLang="zh-CN" sz="800" dirty="0"/>
              <a:t>SIM</a:t>
            </a:r>
            <a:endParaRPr lang="zh-CN" altLang="en-US" sz="800" dirty="0"/>
          </a:p>
        </p:txBody>
      </p:sp>
      <p:sp>
        <p:nvSpPr>
          <p:cNvPr id="435" name="矩形 434">
            <a:extLst>
              <a:ext uri="{FF2B5EF4-FFF2-40B4-BE49-F238E27FC236}">
                <a16:creationId xmlns:a16="http://schemas.microsoft.com/office/drawing/2014/main" id="{DAE0B259-154A-4FEF-815B-DE30463B730C}"/>
              </a:ext>
            </a:extLst>
          </p:cNvPr>
          <p:cNvSpPr/>
          <p:nvPr/>
        </p:nvSpPr>
        <p:spPr bwMode="auto">
          <a:xfrm>
            <a:off x="5796351" y="2823806"/>
            <a:ext cx="837570" cy="366809"/>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0" tIns="0" rIns="0" bIns="0" numCol="1" rtlCol="0" anchor="ctr" anchorCtr="1" compatLnSpc="1">
            <a:prstTxWarp prst="textNoShape">
              <a:avLst/>
            </a:prstTxWarp>
          </a:bodyPr>
          <a:lstStyle/>
          <a:p>
            <a:pPr algn="ctr" defTabSz="801367">
              <a:defRPr/>
            </a:pPr>
            <a:r>
              <a:rPr lang="en-US" altLang="zh-CN" sz="1400" b="1" kern="0" dirty="0">
                <a:solidFill>
                  <a:srgbClr val="000000"/>
                </a:solidFill>
                <a:latin typeface="微软雅黑" panose="020B0503020204020204" pitchFamily="34" charset="-122"/>
                <a:ea typeface="微软雅黑" panose="020B0503020204020204" pitchFamily="34" charset="-122"/>
              </a:rPr>
              <a:t>UPF</a:t>
            </a:r>
            <a:endParaRPr lang="zh-CN" altLang="en-US" sz="1400" b="1" kern="0" dirty="0">
              <a:solidFill>
                <a:srgbClr val="000000"/>
              </a:solidFill>
              <a:latin typeface="微软雅黑" panose="020B0503020204020204" pitchFamily="34" charset="-122"/>
              <a:ea typeface="微软雅黑" panose="020B0503020204020204" pitchFamily="34" charset="-122"/>
            </a:endParaRPr>
          </a:p>
        </p:txBody>
      </p:sp>
      <p:cxnSp>
        <p:nvCxnSpPr>
          <p:cNvPr id="436" name="直接连接符 435">
            <a:extLst>
              <a:ext uri="{FF2B5EF4-FFF2-40B4-BE49-F238E27FC236}">
                <a16:creationId xmlns:a16="http://schemas.microsoft.com/office/drawing/2014/main" id="{AB53F6D1-E11B-49CF-902C-AE0301F9CA4C}"/>
              </a:ext>
            </a:extLst>
          </p:cNvPr>
          <p:cNvCxnSpPr>
            <a:stCxn id="413" idx="3"/>
            <a:endCxn id="402" idx="2"/>
          </p:cNvCxnSpPr>
          <p:nvPr/>
        </p:nvCxnSpPr>
        <p:spPr>
          <a:xfrm flipV="1">
            <a:off x="2478610" y="2250032"/>
            <a:ext cx="957937" cy="45291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7" name="直接连接符 436">
            <a:extLst>
              <a:ext uri="{FF2B5EF4-FFF2-40B4-BE49-F238E27FC236}">
                <a16:creationId xmlns:a16="http://schemas.microsoft.com/office/drawing/2014/main" id="{2F57F4FE-B32C-4CA7-BDC7-810BEEFC65B4}"/>
              </a:ext>
            </a:extLst>
          </p:cNvPr>
          <p:cNvCxnSpPr>
            <a:endCxn id="435" idx="1"/>
          </p:cNvCxnSpPr>
          <p:nvPr/>
        </p:nvCxnSpPr>
        <p:spPr>
          <a:xfrm>
            <a:off x="2478610" y="2973868"/>
            <a:ext cx="3317741" cy="33343"/>
          </a:xfrm>
          <a:prstGeom prst="line">
            <a:avLst/>
          </a:prstGeom>
        </p:spPr>
        <p:style>
          <a:lnRef idx="1">
            <a:schemeClr val="accent1"/>
          </a:lnRef>
          <a:fillRef idx="0">
            <a:schemeClr val="accent1"/>
          </a:fillRef>
          <a:effectRef idx="0">
            <a:schemeClr val="accent1"/>
          </a:effectRef>
          <a:fontRef idx="minor">
            <a:schemeClr val="tx1"/>
          </a:fontRef>
        </p:style>
      </p:cxnSp>
      <p:pic>
        <p:nvPicPr>
          <p:cNvPr id="438" name="Picture 2" descr="https://n.sinaimg.cn/spider2020112/535/w814h521/20201102/85c9-kcieyvz7528197.jpg">
            <a:extLst>
              <a:ext uri="{FF2B5EF4-FFF2-40B4-BE49-F238E27FC236}">
                <a16:creationId xmlns:a16="http://schemas.microsoft.com/office/drawing/2014/main" id="{EC3EB5D4-AD59-44C9-9FA9-BD7DC4AACE2E}"/>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5575" t="21388" r="82256" b="65440"/>
          <a:stretch/>
        </p:blipFill>
        <p:spPr bwMode="auto">
          <a:xfrm>
            <a:off x="812141" y="2566545"/>
            <a:ext cx="270700" cy="187545"/>
          </a:xfrm>
          <a:prstGeom prst="rect">
            <a:avLst/>
          </a:prstGeom>
          <a:noFill/>
          <a:extLst>
            <a:ext uri="{909E8E84-426E-40DD-AFC4-6F175D3DCCD1}">
              <a14:hiddenFill xmlns:a14="http://schemas.microsoft.com/office/drawing/2010/main">
                <a:solidFill>
                  <a:srgbClr val="FFFFFF"/>
                </a:solidFill>
              </a14:hiddenFill>
            </a:ext>
          </a:extLst>
        </p:spPr>
      </p:pic>
      <p:pic>
        <p:nvPicPr>
          <p:cNvPr id="439" name="Picture 2" descr="https://n.sinaimg.cn/spider2020112/535/w814h521/20201102/85c9-kcieyvz7528197.jpg">
            <a:extLst>
              <a:ext uri="{FF2B5EF4-FFF2-40B4-BE49-F238E27FC236}">
                <a16:creationId xmlns:a16="http://schemas.microsoft.com/office/drawing/2014/main" id="{D72043FB-2374-4BE4-8AB8-F9B180F50C8F}"/>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575" t="21388" r="82256" b="65440"/>
          <a:stretch/>
        </p:blipFill>
        <p:spPr bwMode="auto">
          <a:xfrm>
            <a:off x="1014448" y="3500689"/>
            <a:ext cx="461460" cy="319706"/>
          </a:xfrm>
          <a:prstGeom prst="rect">
            <a:avLst/>
          </a:prstGeom>
          <a:solidFill>
            <a:schemeClr val="accent2"/>
          </a:solidFill>
          <a:extLst/>
        </p:spPr>
      </p:pic>
      <p:sp>
        <p:nvSpPr>
          <p:cNvPr id="440" name="任意多边形 82">
            <a:extLst>
              <a:ext uri="{FF2B5EF4-FFF2-40B4-BE49-F238E27FC236}">
                <a16:creationId xmlns:a16="http://schemas.microsoft.com/office/drawing/2014/main" id="{81010AE7-1207-4CDA-B4B9-81B622737C70}"/>
              </a:ext>
            </a:extLst>
          </p:cNvPr>
          <p:cNvSpPr/>
          <p:nvPr/>
        </p:nvSpPr>
        <p:spPr>
          <a:xfrm>
            <a:off x="1336021" y="3665911"/>
            <a:ext cx="4834734" cy="305976"/>
          </a:xfrm>
          <a:custGeom>
            <a:avLst/>
            <a:gdLst>
              <a:gd name="connsiteX0" fmla="*/ 0 w 4623275"/>
              <a:gd name="connsiteY0" fmla="*/ 0 h 333286"/>
              <a:gd name="connsiteX1" fmla="*/ 871671 w 4623275"/>
              <a:gd name="connsiteY1" fmla="*/ 282011 h 333286"/>
              <a:gd name="connsiteX2" fmla="*/ 3349951 w 4623275"/>
              <a:gd name="connsiteY2" fmla="*/ 290557 h 333286"/>
              <a:gd name="connsiteX3" fmla="*/ 4623275 w 4623275"/>
              <a:gd name="connsiteY3" fmla="*/ 333286 h 333286"/>
            </a:gdLst>
            <a:ahLst/>
            <a:cxnLst>
              <a:cxn ang="0">
                <a:pos x="connsiteX0" y="connsiteY0"/>
              </a:cxn>
              <a:cxn ang="0">
                <a:pos x="connsiteX1" y="connsiteY1"/>
              </a:cxn>
              <a:cxn ang="0">
                <a:pos x="connsiteX2" y="connsiteY2"/>
              </a:cxn>
              <a:cxn ang="0">
                <a:pos x="connsiteX3" y="connsiteY3"/>
              </a:cxn>
            </a:cxnLst>
            <a:rect l="l" t="t" r="r" b="b"/>
            <a:pathLst>
              <a:path w="4623275" h="333286">
                <a:moveTo>
                  <a:pt x="0" y="0"/>
                </a:moveTo>
                <a:cubicBezTo>
                  <a:pt x="156673" y="116792"/>
                  <a:pt x="313346" y="233585"/>
                  <a:pt x="871671" y="282011"/>
                </a:cubicBezTo>
                <a:cubicBezTo>
                  <a:pt x="1429996" y="330437"/>
                  <a:pt x="2724684" y="282011"/>
                  <a:pt x="3349951" y="290557"/>
                </a:cubicBezTo>
                <a:cubicBezTo>
                  <a:pt x="3975218" y="299103"/>
                  <a:pt x="4299246" y="316194"/>
                  <a:pt x="4623275" y="333286"/>
                </a:cubicBezTo>
              </a:path>
            </a:pathLst>
          </a:custGeom>
          <a:noFill/>
          <a:ln w="28575">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1" name="Freeform 179">
            <a:extLst>
              <a:ext uri="{FF2B5EF4-FFF2-40B4-BE49-F238E27FC236}">
                <a16:creationId xmlns:a16="http://schemas.microsoft.com/office/drawing/2014/main" id="{1081A8A2-41DC-4C4E-BA63-8382B2C22AC3}"/>
              </a:ext>
            </a:extLst>
          </p:cNvPr>
          <p:cNvSpPr>
            <a:spLocks noEditPoints="1"/>
          </p:cNvSpPr>
          <p:nvPr/>
        </p:nvSpPr>
        <p:spPr bwMode="auto">
          <a:xfrm>
            <a:off x="733984" y="2761670"/>
            <a:ext cx="218932" cy="209923"/>
          </a:xfrm>
          <a:custGeom>
            <a:avLst/>
            <a:gdLst>
              <a:gd name="T0" fmla="*/ 2147483646 w 123"/>
              <a:gd name="T1" fmla="*/ 2147483646 h 123"/>
              <a:gd name="T2" fmla="*/ 0 w 123"/>
              <a:gd name="T3" fmla="*/ 2147483646 h 123"/>
              <a:gd name="T4" fmla="*/ 2147483646 w 123"/>
              <a:gd name="T5" fmla="*/ 0 h 123"/>
              <a:gd name="T6" fmla="*/ 2147483646 w 123"/>
              <a:gd name="T7" fmla="*/ 2147483646 h 123"/>
              <a:gd name="T8" fmla="*/ 2147483646 w 123"/>
              <a:gd name="T9" fmla="*/ 2147483646 h 123"/>
              <a:gd name="T10" fmla="*/ 2147483646 w 123"/>
              <a:gd name="T11" fmla="*/ 2147483646 h 123"/>
              <a:gd name="T12" fmla="*/ 2147483646 w 123"/>
              <a:gd name="T13" fmla="*/ 2147483646 h 123"/>
              <a:gd name="T14" fmla="*/ 2147483646 w 123"/>
              <a:gd name="T15" fmla="*/ 2147483646 h 123"/>
              <a:gd name="T16" fmla="*/ 2147483646 w 123"/>
              <a:gd name="T17" fmla="*/ 2147483646 h 123"/>
              <a:gd name="T18" fmla="*/ 2147483646 w 123"/>
              <a:gd name="T19" fmla="*/ 2147483646 h 1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3" h="123">
                <a:moveTo>
                  <a:pt x="61" y="123"/>
                </a:moveTo>
                <a:cubicBezTo>
                  <a:pt x="27" y="123"/>
                  <a:pt x="0" y="96"/>
                  <a:pt x="0" y="62"/>
                </a:cubicBezTo>
                <a:cubicBezTo>
                  <a:pt x="0" y="28"/>
                  <a:pt x="27" y="0"/>
                  <a:pt x="61" y="0"/>
                </a:cubicBezTo>
                <a:cubicBezTo>
                  <a:pt x="95" y="0"/>
                  <a:pt x="123" y="28"/>
                  <a:pt x="123" y="62"/>
                </a:cubicBezTo>
                <a:cubicBezTo>
                  <a:pt x="123" y="96"/>
                  <a:pt x="95" y="123"/>
                  <a:pt x="61" y="123"/>
                </a:cubicBezTo>
                <a:close/>
                <a:moveTo>
                  <a:pt x="61" y="20"/>
                </a:moveTo>
                <a:cubicBezTo>
                  <a:pt x="38" y="20"/>
                  <a:pt x="20" y="39"/>
                  <a:pt x="20" y="62"/>
                </a:cubicBezTo>
                <a:cubicBezTo>
                  <a:pt x="20" y="85"/>
                  <a:pt x="38" y="103"/>
                  <a:pt x="61" y="103"/>
                </a:cubicBezTo>
                <a:cubicBezTo>
                  <a:pt x="84" y="103"/>
                  <a:pt x="103" y="85"/>
                  <a:pt x="103" y="62"/>
                </a:cubicBezTo>
                <a:cubicBezTo>
                  <a:pt x="103" y="39"/>
                  <a:pt x="84" y="20"/>
                  <a:pt x="61" y="20"/>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40"/>
          </a:p>
        </p:txBody>
      </p:sp>
      <p:cxnSp>
        <p:nvCxnSpPr>
          <p:cNvPr id="442" name="直接连接符 441">
            <a:extLst>
              <a:ext uri="{FF2B5EF4-FFF2-40B4-BE49-F238E27FC236}">
                <a16:creationId xmlns:a16="http://schemas.microsoft.com/office/drawing/2014/main" id="{224A9D15-E8CD-4803-B508-A0AE89604A92}"/>
              </a:ext>
            </a:extLst>
          </p:cNvPr>
          <p:cNvCxnSpPr>
            <a:stCxn id="391" idx="2"/>
            <a:endCxn id="435" idx="1"/>
          </p:cNvCxnSpPr>
          <p:nvPr/>
        </p:nvCxnSpPr>
        <p:spPr>
          <a:xfrm>
            <a:off x="5016545" y="2250032"/>
            <a:ext cx="779806" cy="757179"/>
          </a:xfrm>
          <a:prstGeom prst="line">
            <a:avLst/>
          </a:prstGeom>
        </p:spPr>
        <p:style>
          <a:lnRef idx="1">
            <a:schemeClr val="accent1"/>
          </a:lnRef>
          <a:fillRef idx="0">
            <a:schemeClr val="accent1"/>
          </a:fillRef>
          <a:effectRef idx="0">
            <a:schemeClr val="accent1"/>
          </a:effectRef>
          <a:fontRef idx="minor">
            <a:schemeClr val="tx1"/>
          </a:fontRef>
        </p:style>
      </p:cxnSp>
      <p:sp>
        <p:nvSpPr>
          <p:cNvPr id="443" name="文本框 442">
            <a:extLst>
              <a:ext uri="{FF2B5EF4-FFF2-40B4-BE49-F238E27FC236}">
                <a16:creationId xmlns:a16="http://schemas.microsoft.com/office/drawing/2014/main" id="{A1645483-D3E9-40D3-9E90-F3741805DE51}"/>
              </a:ext>
            </a:extLst>
          </p:cNvPr>
          <p:cNvSpPr txBox="1"/>
          <p:nvPr/>
        </p:nvSpPr>
        <p:spPr>
          <a:xfrm>
            <a:off x="5229820" y="2600684"/>
            <a:ext cx="720080" cy="153888"/>
          </a:xfrm>
          <a:prstGeom prst="rect">
            <a:avLst/>
          </a:prstGeom>
          <a:noFill/>
        </p:spPr>
        <p:txBody>
          <a:bodyPr wrap="square" lIns="0" tIns="0" rIns="0" bIns="0" rtlCol="0" anchor="ctr" anchorCtr="1">
            <a:spAutoFit/>
          </a:bodyPr>
          <a:lstStyle/>
          <a:p>
            <a:pPr algn="l"/>
            <a:r>
              <a:rPr kumimoji="1" lang="en-US" altLang="zh-CN" sz="1000" dirty="0">
                <a:solidFill>
                  <a:srgbClr val="000000"/>
                </a:solidFill>
                <a:ea typeface="Microsoft YaHei" panose="020B0503020204020204" pitchFamily="34" charset="-122"/>
                <a:cs typeface="Arial" panose="020B0604020202020204" pitchFamily="34" charset="0"/>
              </a:rPr>
              <a:t>N4</a:t>
            </a:r>
            <a:endParaRPr kumimoji="1" lang="zh-CN" altLang="en-US" sz="1000" dirty="0" err="1">
              <a:solidFill>
                <a:srgbClr val="000000"/>
              </a:solidFill>
              <a:ea typeface="Microsoft YaHei" panose="020B0503020204020204" pitchFamily="34" charset="-122"/>
              <a:cs typeface="Arial" panose="020B0604020202020204" pitchFamily="34" charset="0"/>
            </a:endParaRPr>
          </a:p>
        </p:txBody>
      </p:sp>
      <p:cxnSp>
        <p:nvCxnSpPr>
          <p:cNvPr id="444" name="直接连接符 443">
            <a:extLst>
              <a:ext uri="{FF2B5EF4-FFF2-40B4-BE49-F238E27FC236}">
                <a16:creationId xmlns:a16="http://schemas.microsoft.com/office/drawing/2014/main" id="{2362F90A-9FCB-4618-9FAC-68BD16ED5FF9}"/>
              </a:ext>
            </a:extLst>
          </p:cNvPr>
          <p:cNvCxnSpPr/>
          <p:nvPr/>
        </p:nvCxnSpPr>
        <p:spPr>
          <a:xfrm>
            <a:off x="5433397" y="2684778"/>
            <a:ext cx="53981" cy="0"/>
          </a:xfrm>
          <a:prstGeom prst="line">
            <a:avLst/>
          </a:prstGeom>
        </p:spPr>
        <p:style>
          <a:lnRef idx="1">
            <a:schemeClr val="accent1"/>
          </a:lnRef>
          <a:fillRef idx="0">
            <a:schemeClr val="accent1"/>
          </a:fillRef>
          <a:effectRef idx="0">
            <a:schemeClr val="accent1"/>
          </a:effectRef>
          <a:fontRef idx="minor">
            <a:schemeClr val="tx1"/>
          </a:fontRef>
        </p:style>
      </p:cxnSp>
      <p:sp>
        <p:nvSpPr>
          <p:cNvPr id="445" name="文本框 444">
            <a:extLst>
              <a:ext uri="{FF2B5EF4-FFF2-40B4-BE49-F238E27FC236}">
                <a16:creationId xmlns:a16="http://schemas.microsoft.com/office/drawing/2014/main" id="{ACA58060-FD9F-4F05-AB9D-5157382C1703}"/>
              </a:ext>
            </a:extLst>
          </p:cNvPr>
          <p:cNvSpPr txBox="1"/>
          <p:nvPr/>
        </p:nvSpPr>
        <p:spPr>
          <a:xfrm>
            <a:off x="3934117" y="2810407"/>
            <a:ext cx="720080" cy="153888"/>
          </a:xfrm>
          <a:prstGeom prst="rect">
            <a:avLst/>
          </a:prstGeom>
          <a:noFill/>
        </p:spPr>
        <p:txBody>
          <a:bodyPr wrap="square" lIns="0" tIns="0" rIns="0" bIns="0" rtlCol="0" anchor="ctr" anchorCtr="1">
            <a:spAutoFit/>
          </a:bodyPr>
          <a:lstStyle/>
          <a:p>
            <a:pPr algn="l"/>
            <a:r>
              <a:rPr kumimoji="1" lang="en-US" altLang="zh-CN" sz="1000" dirty="0">
                <a:solidFill>
                  <a:srgbClr val="000000"/>
                </a:solidFill>
                <a:ea typeface="Microsoft YaHei" panose="020B0503020204020204" pitchFamily="34" charset="-122"/>
                <a:cs typeface="Arial" panose="020B0604020202020204" pitchFamily="34" charset="0"/>
              </a:rPr>
              <a:t>N3</a:t>
            </a:r>
            <a:endParaRPr kumimoji="1" lang="zh-CN" altLang="en-US" sz="1000" dirty="0" err="1">
              <a:solidFill>
                <a:srgbClr val="000000"/>
              </a:solidFill>
              <a:ea typeface="Microsoft YaHei" panose="020B0503020204020204" pitchFamily="34" charset="-122"/>
              <a:cs typeface="Arial" panose="020B0604020202020204" pitchFamily="34" charset="0"/>
            </a:endParaRPr>
          </a:p>
        </p:txBody>
      </p:sp>
      <p:cxnSp>
        <p:nvCxnSpPr>
          <p:cNvPr id="446" name="直接连接符 445">
            <a:extLst>
              <a:ext uri="{FF2B5EF4-FFF2-40B4-BE49-F238E27FC236}">
                <a16:creationId xmlns:a16="http://schemas.microsoft.com/office/drawing/2014/main" id="{6907CB46-AC60-4735-B144-986401CDC24C}"/>
              </a:ext>
            </a:extLst>
          </p:cNvPr>
          <p:cNvCxnSpPr/>
          <p:nvPr/>
        </p:nvCxnSpPr>
        <p:spPr>
          <a:xfrm>
            <a:off x="4280151" y="2952463"/>
            <a:ext cx="0" cy="73699"/>
          </a:xfrm>
          <a:prstGeom prst="line">
            <a:avLst/>
          </a:prstGeom>
        </p:spPr>
        <p:style>
          <a:lnRef idx="1">
            <a:schemeClr val="accent1"/>
          </a:lnRef>
          <a:fillRef idx="0">
            <a:schemeClr val="accent1"/>
          </a:fillRef>
          <a:effectRef idx="0">
            <a:schemeClr val="accent1"/>
          </a:effectRef>
          <a:fontRef idx="minor">
            <a:schemeClr val="tx1"/>
          </a:fontRef>
        </p:style>
      </p:cxnSp>
      <p:sp>
        <p:nvSpPr>
          <p:cNvPr id="447" name="文本框 446">
            <a:extLst>
              <a:ext uri="{FF2B5EF4-FFF2-40B4-BE49-F238E27FC236}">
                <a16:creationId xmlns:a16="http://schemas.microsoft.com/office/drawing/2014/main" id="{20E03477-7450-41EB-9540-D2086637AA85}"/>
              </a:ext>
            </a:extLst>
          </p:cNvPr>
          <p:cNvSpPr txBox="1"/>
          <p:nvPr/>
        </p:nvSpPr>
        <p:spPr>
          <a:xfrm>
            <a:off x="2644820" y="2350799"/>
            <a:ext cx="366717" cy="153888"/>
          </a:xfrm>
          <a:prstGeom prst="rect">
            <a:avLst/>
          </a:prstGeom>
          <a:noFill/>
        </p:spPr>
        <p:txBody>
          <a:bodyPr wrap="square" lIns="0" tIns="0" rIns="0" bIns="0" rtlCol="0" anchor="ctr" anchorCtr="1">
            <a:spAutoFit/>
          </a:bodyPr>
          <a:lstStyle/>
          <a:p>
            <a:pPr algn="l"/>
            <a:r>
              <a:rPr kumimoji="1" lang="en-US" altLang="zh-CN" sz="1000" dirty="0">
                <a:solidFill>
                  <a:srgbClr val="000000"/>
                </a:solidFill>
                <a:ea typeface="Microsoft YaHei" panose="020B0503020204020204" pitchFamily="34" charset="-122"/>
                <a:cs typeface="Arial" panose="020B0604020202020204" pitchFamily="34" charset="0"/>
              </a:rPr>
              <a:t>N2</a:t>
            </a:r>
            <a:endParaRPr kumimoji="1" lang="zh-CN" altLang="en-US" sz="1000" dirty="0" err="1">
              <a:solidFill>
                <a:srgbClr val="000000"/>
              </a:solidFill>
              <a:ea typeface="Microsoft YaHei" panose="020B0503020204020204" pitchFamily="34" charset="-122"/>
              <a:cs typeface="Arial" panose="020B0604020202020204" pitchFamily="34" charset="0"/>
            </a:endParaRPr>
          </a:p>
        </p:txBody>
      </p:sp>
      <p:pic>
        <p:nvPicPr>
          <p:cNvPr id="448" name="图片 447">
            <a:extLst>
              <a:ext uri="{FF2B5EF4-FFF2-40B4-BE49-F238E27FC236}">
                <a16:creationId xmlns:a16="http://schemas.microsoft.com/office/drawing/2014/main" id="{2DCCD9C3-D9BA-42CE-B56B-4348374B64C1}"/>
              </a:ext>
            </a:extLst>
          </p:cNvPr>
          <p:cNvPicPr>
            <a:picLocks noChangeAspect="1"/>
          </p:cNvPicPr>
          <p:nvPr/>
        </p:nvPicPr>
        <p:blipFill>
          <a:blip r:embed="rId8"/>
          <a:stretch>
            <a:fillRect/>
          </a:stretch>
        </p:blipFill>
        <p:spPr>
          <a:xfrm>
            <a:off x="5581314" y="3315416"/>
            <a:ext cx="1151105" cy="174942"/>
          </a:xfrm>
          <a:prstGeom prst="rect">
            <a:avLst/>
          </a:prstGeom>
        </p:spPr>
      </p:pic>
      <p:sp>
        <p:nvSpPr>
          <p:cNvPr id="449" name="任意多边形 153">
            <a:extLst>
              <a:ext uri="{FF2B5EF4-FFF2-40B4-BE49-F238E27FC236}">
                <a16:creationId xmlns:a16="http://schemas.microsoft.com/office/drawing/2014/main" id="{DD7F661B-DFF7-4697-9F9B-798331F22069}"/>
              </a:ext>
            </a:extLst>
          </p:cNvPr>
          <p:cNvSpPr/>
          <p:nvPr/>
        </p:nvSpPr>
        <p:spPr>
          <a:xfrm>
            <a:off x="1060816" y="2655688"/>
            <a:ext cx="5363076" cy="1333144"/>
          </a:xfrm>
          <a:custGeom>
            <a:avLst/>
            <a:gdLst>
              <a:gd name="connsiteX0" fmla="*/ 0 w 5363076"/>
              <a:gd name="connsiteY0" fmla="*/ 0 h 1333144"/>
              <a:gd name="connsiteX1" fmla="*/ 4580546 w 5363076"/>
              <a:gd name="connsiteY1" fmla="*/ 247828 h 1333144"/>
              <a:gd name="connsiteX2" fmla="*/ 5358213 w 5363076"/>
              <a:gd name="connsiteY2" fmla="*/ 1333144 h 1333144"/>
            </a:gdLst>
            <a:ahLst/>
            <a:cxnLst>
              <a:cxn ang="0">
                <a:pos x="connsiteX0" y="connsiteY0"/>
              </a:cxn>
              <a:cxn ang="0">
                <a:pos x="connsiteX1" y="connsiteY1"/>
              </a:cxn>
              <a:cxn ang="0">
                <a:pos x="connsiteX2" y="connsiteY2"/>
              </a:cxn>
            </a:cxnLst>
            <a:rect l="l" t="t" r="r" b="b"/>
            <a:pathLst>
              <a:path w="5363076" h="1333144">
                <a:moveTo>
                  <a:pt x="0" y="0"/>
                </a:moveTo>
                <a:cubicBezTo>
                  <a:pt x="1843755" y="12818"/>
                  <a:pt x="3687511" y="25637"/>
                  <a:pt x="4580546" y="247828"/>
                </a:cubicBezTo>
                <a:cubicBezTo>
                  <a:pt x="5473581" y="470019"/>
                  <a:pt x="5358213" y="1333144"/>
                  <a:pt x="5358213" y="1333144"/>
                </a:cubicBez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smartphone_129658">
            <a:extLst>
              <a:ext uri="{FF2B5EF4-FFF2-40B4-BE49-F238E27FC236}">
                <a16:creationId xmlns:a16="http://schemas.microsoft.com/office/drawing/2014/main" id="{CEAAD5E4-4218-4C89-866F-2CA0759F82A0}"/>
              </a:ext>
            </a:extLst>
          </p:cNvPr>
          <p:cNvSpPr>
            <a:spLocks noChangeAspect="1"/>
          </p:cNvSpPr>
          <p:nvPr/>
        </p:nvSpPr>
        <p:spPr bwMode="auto">
          <a:xfrm>
            <a:off x="2349809" y="5230361"/>
            <a:ext cx="227171" cy="351045"/>
          </a:xfrm>
          <a:custGeom>
            <a:avLst/>
            <a:gdLst>
              <a:gd name="connsiteX0" fmla="*/ 191005 w 382041"/>
              <a:gd name="connsiteY0" fmla="*/ 540213 h 604181"/>
              <a:gd name="connsiteX1" fmla="*/ 185563 w 382041"/>
              <a:gd name="connsiteY1" fmla="*/ 545753 h 604181"/>
              <a:gd name="connsiteX2" fmla="*/ 191005 w 382041"/>
              <a:gd name="connsiteY2" fmla="*/ 551293 h 604181"/>
              <a:gd name="connsiteX3" fmla="*/ 196549 w 382041"/>
              <a:gd name="connsiteY3" fmla="*/ 545753 h 604181"/>
              <a:gd name="connsiteX4" fmla="*/ 191005 w 382041"/>
              <a:gd name="connsiteY4" fmla="*/ 540213 h 604181"/>
              <a:gd name="connsiteX5" fmla="*/ 191005 w 382041"/>
              <a:gd name="connsiteY5" fmla="*/ 520067 h 604181"/>
              <a:gd name="connsiteX6" fmla="*/ 216706 w 382041"/>
              <a:gd name="connsiteY6" fmla="*/ 545753 h 604181"/>
              <a:gd name="connsiteX7" fmla="*/ 191005 w 382041"/>
              <a:gd name="connsiteY7" fmla="*/ 571439 h 604181"/>
              <a:gd name="connsiteX8" fmla="*/ 165405 w 382041"/>
              <a:gd name="connsiteY8" fmla="*/ 545753 h 604181"/>
              <a:gd name="connsiteX9" fmla="*/ 191005 w 382041"/>
              <a:gd name="connsiteY9" fmla="*/ 520067 h 604181"/>
              <a:gd name="connsiteX10" fmla="*/ 326381 w 382041"/>
              <a:gd name="connsiteY10" fmla="*/ 364980 h 604181"/>
              <a:gd name="connsiteX11" fmla="*/ 252676 w 382041"/>
              <a:gd name="connsiteY11" fmla="*/ 492239 h 604181"/>
              <a:gd name="connsiteX12" fmla="*/ 326381 w 382041"/>
              <a:gd name="connsiteY12" fmla="*/ 492239 h 604181"/>
              <a:gd name="connsiteX13" fmla="*/ 203977 w 382041"/>
              <a:gd name="connsiteY13" fmla="*/ 111871 h 604181"/>
              <a:gd name="connsiteX14" fmla="*/ 55659 w 382041"/>
              <a:gd name="connsiteY14" fmla="*/ 368201 h 604181"/>
              <a:gd name="connsiteX15" fmla="*/ 55659 w 382041"/>
              <a:gd name="connsiteY15" fmla="*/ 492239 h 604181"/>
              <a:gd name="connsiteX16" fmla="*/ 229385 w 382041"/>
              <a:gd name="connsiteY16" fmla="*/ 492239 h 604181"/>
              <a:gd name="connsiteX17" fmla="*/ 326381 w 382041"/>
              <a:gd name="connsiteY17" fmla="*/ 324708 h 604181"/>
              <a:gd name="connsiteX18" fmla="*/ 326381 w 382041"/>
              <a:gd name="connsiteY18" fmla="*/ 111871 h 604181"/>
              <a:gd name="connsiteX19" fmla="*/ 153260 w 382041"/>
              <a:gd name="connsiteY19" fmla="*/ 111871 h 604181"/>
              <a:gd name="connsiteX20" fmla="*/ 55659 w 382041"/>
              <a:gd name="connsiteY20" fmla="*/ 280610 h 604181"/>
              <a:gd name="connsiteX21" fmla="*/ 55659 w 382041"/>
              <a:gd name="connsiteY21" fmla="*/ 327929 h 604181"/>
              <a:gd name="connsiteX22" fmla="*/ 180685 w 382041"/>
              <a:gd name="connsiteY22" fmla="*/ 111871 h 604181"/>
              <a:gd name="connsiteX23" fmla="*/ 55659 w 382041"/>
              <a:gd name="connsiteY23" fmla="*/ 111871 h 604181"/>
              <a:gd name="connsiteX24" fmla="*/ 55659 w 382041"/>
              <a:gd name="connsiteY24" fmla="*/ 240338 h 604181"/>
              <a:gd name="connsiteX25" fmla="*/ 129969 w 382041"/>
              <a:gd name="connsiteY25" fmla="*/ 111871 h 604181"/>
              <a:gd name="connsiteX26" fmla="*/ 45576 w 382041"/>
              <a:gd name="connsiteY26" fmla="*/ 91735 h 604181"/>
              <a:gd name="connsiteX27" fmla="*/ 336464 w 382041"/>
              <a:gd name="connsiteY27" fmla="*/ 91735 h 604181"/>
              <a:gd name="connsiteX28" fmla="*/ 346546 w 382041"/>
              <a:gd name="connsiteY28" fmla="*/ 101803 h 604181"/>
              <a:gd name="connsiteX29" fmla="*/ 346546 w 382041"/>
              <a:gd name="connsiteY29" fmla="*/ 502307 h 604181"/>
              <a:gd name="connsiteX30" fmla="*/ 336464 w 382041"/>
              <a:gd name="connsiteY30" fmla="*/ 512375 h 604181"/>
              <a:gd name="connsiteX31" fmla="*/ 45576 w 382041"/>
              <a:gd name="connsiteY31" fmla="*/ 512375 h 604181"/>
              <a:gd name="connsiteX32" fmla="*/ 35494 w 382041"/>
              <a:gd name="connsiteY32" fmla="*/ 502307 h 604181"/>
              <a:gd name="connsiteX33" fmla="*/ 35494 w 382041"/>
              <a:gd name="connsiteY33" fmla="*/ 101803 h 604181"/>
              <a:gd name="connsiteX34" fmla="*/ 45576 w 382041"/>
              <a:gd name="connsiteY34" fmla="*/ 91735 h 604181"/>
              <a:gd name="connsiteX35" fmla="*/ 154807 w 382041"/>
              <a:gd name="connsiteY35" fmla="*/ 46785 h 604181"/>
              <a:gd name="connsiteX36" fmla="*/ 227164 w 382041"/>
              <a:gd name="connsiteY36" fmla="*/ 46785 h 604181"/>
              <a:gd name="connsiteX37" fmla="*/ 237241 w 382041"/>
              <a:gd name="connsiteY37" fmla="*/ 56876 h 604181"/>
              <a:gd name="connsiteX38" fmla="*/ 227164 w 382041"/>
              <a:gd name="connsiteY38" fmla="*/ 66967 h 604181"/>
              <a:gd name="connsiteX39" fmla="*/ 154807 w 382041"/>
              <a:gd name="connsiteY39" fmla="*/ 66967 h 604181"/>
              <a:gd name="connsiteX40" fmla="*/ 144730 w 382041"/>
              <a:gd name="connsiteY40" fmla="*/ 56876 h 604181"/>
              <a:gd name="connsiteX41" fmla="*/ 154807 w 382041"/>
              <a:gd name="connsiteY41" fmla="*/ 46785 h 604181"/>
              <a:gd name="connsiteX42" fmla="*/ 39626 w 382041"/>
              <a:gd name="connsiteY42" fmla="*/ 20136 h 604181"/>
              <a:gd name="connsiteX43" fmla="*/ 20166 w 382041"/>
              <a:gd name="connsiteY43" fmla="*/ 39567 h 604181"/>
              <a:gd name="connsiteX44" fmla="*/ 20166 w 382041"/>
              <a:gd name="connsiteY44" fmla="*/ 564614 h 604181"/>
              <a:gd name="connsiteX45" fmla="*/ 39626 w 382041"/>
              <a:gd name="connsiteY45" fmla="*/ 584045 h 604181"/>
              <a:gd name="connsiteX46" fmla="*/ 342315 w 382041"/>
              <a:gd name="connsiteY46" fmla="*/ 584045 h 604181"/>
              <a:gd name="connsiteX47" fmla="*/ 361875 w 382041"/>
              <a:gd name="connsiteY47" fmla="*/ 564614 h 604181"/>
              <a:gd name="connsiteX48" fmla="*/ 361875 w 382041"/>
              <a:gd name="connsiteY48" fmla="*/ 39567 h 604181"/>
              <a:gd name="connsiteX49" fmla="*/ 342315 w 382041"/>
              <a:gd name="connsiteY49" fmla="*/ 20136 h 604181"/>
              <a:gd name="connsiteX50" fmla="*/ 39626 w 382041"/>
              <a:gd name="connsiteY50" fmla="*/ 0 h 604181"/>
              <a:gd name="connsiteX51" fmla="*/ 342315 w 382041"/>
              <a:gd name="connsiteY51" fmla="*/ 0 h 604181"/>
              <a:gd name="connsiteX52" fmla="*/ 382041 w 382041"/>
              <a:gd name="connsiteY52" fmla="*/ 39567 h 604181"/>
              <a:gd name="connsiteX53" fmla="*/ 382041 w 382041"/>
              <a:gd name="connsiteY53" fmla="*/ 564614 h 604181"/>
              <a:gd name="connsiteX54" fmla="*/ 342315 w 382041"/>
              <a:gd name="connsiteY54" fmla="*/ 604181 h 604181"/>
              <a:gd name="connsiteX55" fmla="*/ 39626 w 382041"/>
              <a:gd name="connsiteY55" fmla="*/ 604181 h 604181"/>
              <a:gd name="connsiteX56" fmla="*/ 0 w 382041"/>
              <a:gd name="connsiteY56" fmla="*/ 564614 h 604181"/>
              <a:gd name="connsiteX57" fmla="*/ 0 w 382041"/>
              <a:gd name="connsiteY57" fmla="*/ 39567 h 604181"/>
              <a:gd name="connsiteX58" fmla="*/ 39626 w 382041"/>
              <a:gd name="connsiteY58" fmla="*/ 0 h 60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82041" h="604181">
                <a:moveTo>
                  <a:pt x="191005" y="540213"/>
                </a:moveTo>
                <a:cubicBezTo>
                  <a:pt x="187982" y="540213"/>
                  <a:pt x="185563" y="542731"/>
                  <a:pt x="185563" y="545753"/>
                </a:cubicBezTo>
                <a:cubicBezTo>
                  <a:pt x="185563" y="548876"/>
                  <a:pt x="187982" y="551293"/>
                  <a:pt x="191005" y="551293"/>
                </a:cubicBezTo>
                <a:cubicBezTo>
                  <a:pt x="194130" y="551293"/>
                  <a:pt x="196549" y="548876"/>
                  <a:pt x="196549" y="545753"/>
                </a:cubicBezTo>
                <a:cubicBezTo>
                  <a:pt x="196549" y="542731"/>
                  <a:pt x="194130" y="540213"/>
                  <a:pt x="191005" y="540213"/>
                </a:cubicBezTo>
                <a:close/>
                <a:moveTo>
                  <a:pt x="191005" y="520067"/>
                </a:moveTo>
                <a:cubicBezTo>
                  <a:pt x="205216" y="520067"/>
                  <a:pt x="216706" y="531651"/>
                  <a:pt x="216706" y="545753"/>
                </a:cubicBezTo>
                <a:cubicBezTo>
                  <a:pt x="216706" y="559956"/>
                  <a:pt x="205216" y="571439"/>
                  <a:pt x="191005" y="571439"/>
                </a:cubicBezTo>
                <a:cubicBezTo>
                  <a:pt x="176895" y="571439"/>
                  <a:pt x="165405" y="559956"/>
                  <a:pt x="165405" y="545753"/>
                </a:cubicBezTo>
                <a:cubicBezTo>
                  <a:pt x="165405" y="531651"/>
                  <a:pt x="176895" y="520067"/>
                  <a:pt x="191005" y="520067"/>
                </a:cubicBezTo>
                <a:close/>
                <a:moveTo>
                  <a:pt x="326381" y="364980"/>
                </a:moveTo>
                <a:lnTo>
                  <a:pt x="252676" y="492239"/>
                </a:lnTo>
                <a:lnTo>
                  <a:pt x="326381" y="492239"/>
                </a:lnTo>
                <a:close/>
                <a:moveTo>
                  <a:pt x="203977" y="111871"/>
                </a:moveTo>
                <a:lnTo>
                  <a:pt x="55659" y="368201"/>
                </a:lnTo>
                <a:lnTo>
                  <a:pt x="55659" y="492239"/>
                </a:lnTo>
                <a:lnTo>
                  <a:pt x="229385" y="492239"/>
                </a:lnTo>
                <a:lnTo>
                  <a:pt x="326381" y="324708"/>
                </a:lnTo>
                <a:lnTo>
                  <a:pt x="326381" y="111871"/>
                </a:lnTo>
                <a:close/>
                <a:moveTo>
                  <a:pt x="153260" y="111871"/>
                </a:moveTo>
                <a:lnTo>
                  <a:pt x="55659" y="280610"/>
                </a:lnTo>
                <a:lnTo>
                  <a:pt x="55659" y="327929"/>
                </a:lnTo>
                <a:lnTo>
                  <a:pt x="180685" y="111871"/>
                </a:lnTo>
                <a:close/>
                <a:moveTo>
                  <a:pt x="55659" y="111871"/>
                </a:moveTo>
                <a:lnTo>
                  <a:pt x="55659" y="240338"/>
                </a:lnTo>
                <a:lnTo>
                  <a:pt x="129969" y="111871"/>
                </a:lnTo>
                <a:close/>
                <a:moveTo>
                  <a:pt x="45576" y="91735"/>
                </a:moveTo>
                <a:lnTo>
                  <a:pt x="336464" y="91735"/>
                </a:lnTo>
                <a:cubicBezTo>
                  <a:pt x="342009" y="91735"/>
                  <a:pt x="346546" y="96265"/>
                  <a:pt x="346546" y="101803"/>
                </a:cubicBezTo>
                <a:lnTo>
                  <a:pt x="346546" y="502307"/>
                </a:lnTo>
                <a:cubicBezTo>
                  <a:pt x="346546" y="507945"/>
                  <a:pt x="342009" y="512375"/>
                  <a:pt x="336464" y="512375"/>
                </a:cubicBezTo>
                <a:lnTo>
                  <a:pt x="45576" y="512375"/>
                </a:lnTo>
                <a:cubicBezTo>
                  <a:pt x="40031" y="512375"/>
                  <a:pt x="35494" y="507945"/>
                  <a:pt x="35494" y="502307"/>
                </a:cubicBezTo>
                <a:lnTo>
                  <a:pt x="35494" y="101803"/>
                </a:lnTo>
                <a:cubicBezTo>
                  <a:pt x="35494" y="96265"/>
                  <a:pt x="40031" y="91735"/>
                  <a:pt x="45576" y="91735"/>
                </a:cubicBezTo>
                <a:close/>
                <a:moveTo>
                  <a:pt x="154807" y="46785"/>
                </a:moveTo>
                <a:lnTo>
                  <a:pt x="227164" y="46785"/>
                </a:lnTo>
                <a:cubicBezTo>
                  <a:pt x="232807" y="46785"/>
                  <a:pt x="237241" y="51225"/>
                  <a:pt x="237241" y="56876"/>
                </a:cubicBezTo>
                <a:cubicBezTo>
                  <a:pt x="237241" y="62426"/>
                  <a:pt x="232807" y="66967"/>
                  <a:pt x="227164" y="66967"/>
                </a:cubicBezTo>
                <a:lnTo>
                  <a:pt x="154807" y="66967"/>
                </a:lnTo>
                <a:cubicBezTo>
                  <a:pt x="149265" y="66967"/>
                  <a:pt x="144730" y="62426"/>
                  <a:pt x="144730" y="56876"/>
                </a:cubicBezTo>
                <a:cubicBezTo>
                  <a:pt x="144730" y="51225"/>
                  <a:pt x="149265" y="46785"/>
                  <a:pt x="154807" y="46785"/>
                </a:cubicBezTo>
                <a:close/>
                <a:moveTo>
                  <a:pt x="39626" y="20136"/>
                </a:moveTo>
                <a:cubicBezTo>
                  <a:pt x="28938" y="20136"/>
                  <a:pt x="20166" y="28895"/>
                  <a:pt x="20166" y="39567"/>
                </a:cubicBezTo>
                <a:lnTo>
                  <a:pt x="20166" y="564614"/>
                </a:lnTo>
                <a:cubicBezTo>
                  <a:pt x="20166" y="575286"/>
                  <a:pt x="28938" y="584045"/>
                  <a:pt x="39626" y="584045"/>
                </a:cubicBezTo>
                <a:lnTo>
                  <a:pt x="342315" y="584045"/>
                </a:lnTo>
                <a:cubicBezTo>
                  <a:pt x="353103" y="584045"/>
                  <a:pt x="361875" y="575286"/>
                  <a:pt x="361875" y="564614"/>
                </a:cubicBezTo>
                <a:lnTo>
                  <a:pt x="361875" y="39567"/>
                </a:lnTo>
                <a:cubicBezTo>
                  <a:pt x="361875" y="28895"/>
                  <a:pt x="353103" y="20136"/>
                  <a:pt x="342315" y="20136"/>
                </a:cubicBezTo>
                <a:close/>
                <a:moveTo>
                  <a:pt x="39626" y="0"/>
                </a:moveTo>
                <a:lnTo>
                  <a:pt x="342315" y="0"/>
                </a:lnTo>
                <a:cubicBezTo>
                  <a:pt x="364195" y="0"/>
                  <a:pt x="382041" y="17719"/>
                  <a:pt x="382041" y="39567"/>
                </a:cubicBezTo>
                <a:lnTo>
                  <a:pt x="382041" y="564614"/>
                </a:lnTo>
                <a:cubicBezTo>
                  <a:pt x="382041" y="586462"/>
                  <a:pt x="364195" y="604181"/>
                  <a:pt x="342315" y="604181"/>
                </a:cubicBezTo>
                <a:lnTo>
                  <a:pt x="39626" y="604181"/>
                </a:lnTo>
                <a:cubicBezTo>
                  <a:pt x="17846" y="604181"/>
                  <a:pt x="0" y="586462"/>
                  <a:pt x="0" y="564614"/>
                </a:cubicBezTo>
                <a:lnTo>
                  <a:pt x="0" y="39567"/>
                </a:lnTo>
                <a:cubicBezTo>
                  <a:pt x="0" y="17719"/>
                  <a:pt x="17846" y="0"/>
                  <a:pt x="39626" y="0"/>
                </a:cubicBezTo>
                <a:close/>
              </a:path>
            </a:pathLst>
          </a:custGeom>
          <a:solidFill>
            <a:schemeClr val="accent2"/>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mn-lt"/>
            </a:endParaRPr>
          </a:p>
        </p:txBody>
      </p:sp>
      <p:grpSp>
        <p:nvGrpSpPr>
          <p:cNvPr id="451" name="组合 382">
            <a:extLst>
              <a:ext uri="{FF2B5EF4-FFF2-40B4-BE49-F238E27FC236}">
                <a16:creationId xmlns:a16="http://schemas.microsoft.com/office/drawing/2014/main" id="{77B05247-6278-4858-B3EA-3508035EB927}"/>
              </a:ext>
            </a:extLst>
          </p:cNvPr>
          <p:cNvGrpSpPr>
            <a:grpSpLocks noChangeAspect="1"/>
          </p:cNvGrpSpPr>
          <p:nvPr/>
        </p:nvGrpSpPr>
        <p:grpSpPr>
          <a:xfrm rot="19612057">
            <a:off x="2586369" y="5093116"/>
            <a:ext cx="122832" cy="213739"/>
            <a:chOff x="5593531" y="3429794"/>
            <a:chExt cx="277545" cy="396000"/>
          </a:xfrm>
          <a:solidFill>
            <a:schemeClr val="accent2"/>
          </a:solidFill>
        </p:grpSpPr>
        <p:sp>
          <p:nvSpPr>
            <p:cNvPr id="452" name="Freeform 11">
              <a:extLst>
                <a:ext uri="{FF2B5EF4-FFF2-40B4-BE49-F238E27FC236}">
                  <a16:creationId xmlns:a16="http://schemas.microsoft.com/office/drawing/2014/main" id="{F23F8AE8-65E0-43FC-9B61-675B2BF2A52C}"/>
                </a:ext>
              </a:extLst>
            </p:cNvPr>
            <p:cNvSpPr>
              <a:spLocks/>
            </p:cNvSpPr>
            <p:nvPr/>
          </p:nvSpPr>
          <p:spPr bwMode="auto">
            <a:xfrm flipH="1">
              <a:off x="5593531" y="3537176"/>
              <a:ext cx="93873" cy="181236"/>
            </a:xfrm>
            <a:custGeom>
              <a:avLst/>
              <a:gdLst>
                <a:gd name="T0" fmla="*/ 2147483647 w 32"/>
                <a:gd name="T1" fmla="*/ 2147483647 h 79"/>
                <a:gd name="T2" fmla="*/ 0 w 32"/>
                <a:gd name="T3" fmla="*/ 2147483647 h 79"/>
                <a:gd name="T4" fmla="*/ 0 w 32"/>
                <a:gd name="T5" fmla="*/ 2147483647 h 79"/>
                <a:gd name="T6" fmla="*/ 0 w 32"/>
                <a:gd name="T7" fmla="*/ 2147483647 h 79"/>
                <a:gd name="T8" fmla="*/ 0 w 32"/>
                <a:gd name="T9" fmla="*/ 2147483647 h 79"/>
                <a:gd name="T10" fmla="*/ 2147483647 w 32"/>
                <a:gd name="T11" fmla="*/ 2147483647 h 79"/>
                <a:gd name="T12" fmla="*/ 2147483647 w 32"/>
                <a:gd name="T13" fmla="*/ 2147483647 h 79"/>
                <a:gd name="T14" fmla="*/ 2147483647 w 32"/>
                <a:gd name="T15" fmla="*/ 2147483647 h 79"/>
                <a:gd name="T16" fmla="*/ 2147483647 w 32"/>
                <a:gd name="T17" fmla="*/ 2147483647 h 79"/>
                <a:gd name="T18" fmla="*/ 2147483647 w 32"/>
                <a:gd name="T19" fmla="*/ 2147483647 h 79"/>
                <a:gd name="T20" fmla="*/ 2147483647 w 32"/>
                <a:gd name="T21" fmla="*/ 2147483647 h 79"/>
                <a:gd name="T22" fmla="*/ 2147483647 w 32"/>
                <a:gd name="T23" fmla="*/ 2147483647 h 79"/>
                <a:gd name="T24" fmla="*/ 2147483647 w 32"/>
                <a:gd name="T25" fmla="*/ 2147483647 h 79"/>
                <a:gd name="T26" fmla="*/ 2147483647 w 32"/>
                <a:gd name="T27" fmla="*/ 2147483647 h 79"/>
                <a:gd name="T28" fmla="*/ 2147483647 w 32"/>
                <a:gd name="T29" fmla="*/ 2147483647 h 79"/>
                <a:gd name="T30" fmla="*/ 2147483647 w 32"/>
                <a:gd name="T31" fmla="*/ 2147483647 h 79"/>
                <a:gd name="T32" fmla="*/ 2147483647 w 32"/>
                <a:gd name="T33" fmla="*/ 2147483647 h 79"/>
                <a:gd name="T34" fmla="*/ 2147483647 w 32"/>
                <a:gd name="T35" fmla="*/ 2147483647 h 79"/>
                <a:gd name="T36" fmla="*/ 2147483647 w 32"/>
                <a:gd name="T37" fmla="*/ 2147483647 h 79"/>
                <a:gd name="T38" fmla="*/ 2147483647 w 32"/>
                <a:gd name="T39" fmla="*/ 2147483647 h 79"/>
                <a:gd name="T40" fmla="*/ 2147483647 w 32"/>
                <a:gd name="T41" fmla="*/ 2147483647 h 79"/>
                <a:gd name="T42" fmla="*/ 2147483647 w 32"/>
                <a:gd name="T43" fmla="*/ 2147483647 h 79"/>
                <a:gd name="T44" fmla="*/ 2147483647 w 32"/>
                <a:gd name="T45" fmla="*/ 2147483647 h 79"/>
                <a:gd name="T46" fmla="*/ 2147483647 w 32"/>
                <a:gd name="T47" fmla="*/ 2147483647 h 79"/>
                <a:gd name="T48" fmla="*/ 2147483647 w 32"/>
                <a:gd name="T49" fmla="*/ 2147483647 h 79"/>
                <a:gd name="T50" fmla="*/ 2147483647 w 32"/>
                <a:gd name="T51" fmla="*/ 2147483647 h 79"/>
                <a:gd name="T52" fmla="*/ 2147483647 w 32"/>
                <a:gd name="T53" fmla="*/ 2147483647 h 79"/>
                <a:gd name="T54" fmla="*/ 2147483647 w 32"/>
                <a:gd name="T55" fmla="*/ 2147483647 h 79"/>
                <a:gd name="T56" fmla="*/ 2147483647 w 32"/>
                <a:gd name="T57" fmla="*/ 2147483647 h 7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2"/>
                <a:gd name="T88" fmla="*/ 0 h 79"/>
                <a:gd name="T89" fmla="*/ 32 w 32"/>
                <a:gd name="T90" fmla="*/ 79 h 7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2" h="79">
                  <a:moveTo>
                    <a:pt x="14" y="76"/>
                  </a:moveTo>
                  <a:cubicBezTo>
                    <a:pt x="4" y="64"/>
                    <a:pt x="0" y="51"/>
                    <a:pt x="0" y="40"/>
                  </a:cubicBezTo>
                  <a:cubicBezTo>
                    <a:pt x="0" y="40"/>
                    <a:pt x="0" y="40"/>
                    <a:pt x="0" y="40"/>
                  </a:cubicBezTo>
                  <a:cubicBezTo>
                    <a:pt x="0" y="40"/>
                    <a:pt x="0" y="40"/>
                    <a:pt x="0" y="40"/>
                  </a:cubicBezTo>
                  <a:cubicBezTo>
                    <a:pt x="0" y="40"/>
                    <a:pt x="0" y="40"/>
                    <a:pt x="0" y="40"/>
                  </a:cubicBezTo>
                  <a:cubicBezTo>
                    <a:pt x="1" y="16"/>
                    <a:pt x="17" y="3"/>
                    <a:pt x="18" y="3"/>
                  </a:cubicBezTo>
                  <a:cubicBezTo>
                    <a:pt x="18" y="3"/>
                    <a:pt x="18" y="3"/>
                    <a:pt x="18" y="3"/>
                  </a:cubicBezTo>
                  <a:cubicBezTo>
                    <a:pt x="21" y="0"/>
                    <a:pt x="26" y="0"/>
                    <a:pt x="29" y="4"/>
                  </a:cubicBezTo>
                  <a:cubicBezTo>
                    <a:pt x="29" y="4"/>
                    <a:pt x="29" y="4"/>
                    <a:pt x="29" y="4"/>
                  </a:cubicBezTo>
                  <a:cubicBezTo>
                    <a:pt x="32" y="7"/>
                    <a:pt x="31" y="12"/>
                    <a:pt x="28" y="15"/>
                  </a:cubicBezTo>
                  <a:cubicBezTo>
                    <a:pt x="28" y="15"/>
                    <a:pt x="28" y="15"/>
                    <a:pt x="28" y="15"/>
                  </a:cubicBezTo>
                  <a:cubicBezTo>
                    <a:pt x="28" y="15"/>
                    <a:pt x="28" y="15"/>
                    <a:pt x="28" y="15"/>
                  </a:cubicBezTo>
                  <a:cubicBezTo>
                    <a:pt x="28" y="15"/>
                    <a:pt x="28" y="15"/>
                    <a:pt x="27" y="15"/>
                  </a:cubicBezTo>
                  <a:cubicBezTo>
                    <a:pt x="27" y="15"/>
                    <a:pt x="27" y="15"/>
                    <a:pt x="27" y="15"/>
                  </a:cubicBezTo>
                  <a:cubicBezTo>
                    <a:pt x="27" y="15"/>
                    <a:pt x="27" y="16"/>
                    <a:pt x="26" y="16"/>
                  </a:cubicBezTo>
                  <a:cubicBezTo>
                    <a:pt x="26" y="16"/>
                    <a:pt x="26" y="16"/>
                    <a:pt x="26" y="16"/>
                  </a:cubicBezTo>
                  <a:cubicBezTo>
                    <a:pt x="25" y="18"/>
                    <a:pt x="24" y="19"/>
                    <a:pt x="22" y="22"/>
                  </a:cubicBezTo>
                  <a:cubicBezTo>
                    <a:pt x="22" y="22"/>
                    <a:pt x="22" y="22"/>
                    <a:pt x="22" y="22"/>
                  </a:cubicBezTo>
                  <a:cubicBezTo>
                    <a:pt x="19" y="26"/>
                    <a:pt x="16" y="32"/>
                    <a:pt x="16" y="40"/>
                  </a:cubicBezTo>
                  <a:cubicBezTo>
                    <a:pt x="16" y="40"/>
                    <a:pt x="16" y="40"/>
                    <a:pt x="16" y="40"/>
                  </a:cubicBezTo>
                  <a:cubicBezTo>
                    <a:pt x="16" y="40"/>
                    <a:pt x="16" y="40"/>
                    <a:pt x="16" y="40"/>
                  </a:cubicBezTo>
                  <a:cubicBezTo>
                    <a:pt x="16" y="40"/>
                    <a:pt x="16" y="40"/>
                    <a:pt x="16" y="40"/>
                  </a:cubicBezTo>
                  <a:cubicBezTo>
                    <a:pt x="16" y="47"/>
                    <a:pt x="18" y="56"/>
                    <a:pt x="26" y="67"/>
                  </a:cubicBezTo>
                  <a:cubicBezTo>
                    <a:pt x="26" y="67"/>
                    <a:pt x="26" y="67"/>
                    <a:pt x="26" y="67"/>
                  </a:cubicBezTo>
                  <a:cubicBezTo>
                    <a:pt x="29" y="70"/>
                    <a:pt x="28" y="75"/>
                    <a:pt x="25" y="78"/>
                  </a:cubicBezTo>
                  <a:cubicBezTo>
                    <a:pt x="25" y="78"/>
                    <a:pt x="25" y="78"/>
                    <a:pt x="25" y="78"/>
                  </a:cubicBezTo>
                  <a:cubicBezTo>
                    <a:pt x="23" y="79"/>
                    <a:pt x="22" y="79"/>
                    <a:pt x="20" y="79"/>
                  </a:cubicBezTo>
                  <a:cubicBezTo>
                    <a:pt x="20" y="79"/>
                    <a:pt x="20" y="79"/>
                    <a:pt x="20" y="79"/>
                  </a:cubicBezTo>
                  <a:cubicBezTo>
                    <a:pt x="18" y="79"/>
                    <a:pt x="15" y="78"/>
                    <a:pt x="14" y="76"/>
                  </a:cubicBezTo>
                  <a:close/>
                </a:path>
              </a:pathLst>
            </a:custGeom>
            <a:grpFill/>
            <a:ln w="9525">
              <a:noFill/>
              <a:round/>
              <a:headEnd/>
              <a:tailEnd/>
            </a:ln>
          </p:spPr>
          <p:txBody>
            <a:bodyPr/>
            <a:lstStyle/>
            <a:p>
              <a:pPr marL="0" marR="0" lvl="0" indent="0" algn="l" defTabSz="966787" rtl="0" eaLnBrk="1" fontAlgn="base" latinLnBrk="0" hangingPunct="1">
                <a:lnSpc>
                  <a:spcPct val="100000"/>
                </a:lnSpc>
                <a:spcBef>
                  <a:spcPct val="0"/>
                </a:spcBef>
                <a:spcAft>
                  <a:spcPct val="0"/>
                </a:spcAft>
                <a:buClrTx/>
                <a:buSzTx/>
                <a:buFontTx/>
                <a:buNone/>
                <a:tabLst/>
                <a:defRPr/>
              </a:pPr>
              <a:endParaRPr kumimoji="0" lang="zh-CN" altLang="en-US" sz="2399" b="0" i="0" u="none" strike="noStrike" kern="0" cap="none" spc="0" normalizeH="0" baseline="0" noProof="0">
                <a:ln>
                  <a:noFill/>
                </a:ln>
                <a:solidFill>
                  <a:prstClr val="black"/>
                </a:solidFill>
                <a:effectLst/>
                <a:uLnTx/>
                <a:uFillTx/>
                <a:latin typeface="Arial" panose="020B0604020202020204"/>
                <a:ea typeface="Microsoft YaHei" panose="020B0503020204020204" pitchFamily="34" charset="-122"/>
                <a:cs typeface="Arial" pitchFamily="34" charset="0"/>
                <a:sym typeface="Arial" panose="020B0604020202020204" pitchFamily="34" charset="0"/>
              </a:endParaRPr>
            </a:p>
          </p:txBody>
        </p:sp>
        <p:sp>
          <p:nvSpPr>
            <p:cNvPr id="453" name="Freeform 12">
              <a:extLst>
                <a:ext uri="{FF2B5EF4-FFF2-40B4-BE49-F238E27FC236}">
                  <a16:creationId xmlns:a16="http://schemas.microsoft.com/office/drawing/2014/main" id="{3605BC95-51DD-4412-88E9-5C5F7A463389}"/>
                </a:ext>
              </a:extLst>
            </p:cNvPr>
            <p:cNvSpPr>
              <a:spLocks/>
            </p:cNvSpPr>
            <p:nvPr/>
          </p:nvSpPr>
          <p:spPr bwMode="auto">
            <a:xfrm flipH="1">
              <a:off x="5659428" y="3486021"/>
              <a:ext cx="119812" cy="283547"/>
            </a:xfrm>
            <a:custGeom>
              <a:avLst/>
              <a:gdLst>
                <a:gd name="T0" fmla="*/ 2147483647 w 41"/>
                <a:gd name="T1" fmla="*/ 2147483647 h 123"/>
                <a:gd name="T2" fmla="*/ 0 w 41"/>
                <a:gd name="T3" fmla="*/ 2147483647 h 123"/>
                <a:gd name="T4" fmla="*/ 0 w 41"/>
                <a:gd name="T5" fmla="*/ 2147483647 h 123"/>
                <a:gd name="T6" fmla="*/ 2147483647 w 41"/>
                <a:gd name="T7" fmla="*/ 2147483647 h 123"/>
                <a:gd name="T8" fmla="*/ 2147483647 w 41"/>
                <a:gd name="T9" fmla="*/ 2147483647 h 123"/>
                <a:gd name="T10" fmla="*/ 2147483647 w 41"/>
                <a:gd name="T11" fmla="*/ 2147483647 h 123"/>
                <a:gd name="T12" fmla="*/ 2147483647 w 41"/>
                <a:gd name="T13" fmla="*/ 2147483647 h 123"/>
                <a:gd name="T14" fmla="*/ 2147483647 w 41"/>
                <a:gd name="T15" fmla="*/ 2147483647 h 123"/>
                <a:gd name="T16" fmla="*/ 2147483647 w 41"/>
                <a:gd name="T17" fmla="*/ 2147483647 h 123"/>
                <a:gd name="T18" fmla="*/ 2147483647 w 41"/>
                <a:gd name="T19" fmla="*/ 2147483647 h 123"/>
                <a:gd name="T20" fmla="*/ 2147483647 w 41"/>
                <a:gd name="T21" fmla="*/ 2147483647 h 123"/>
                <a:gd name="T22" fmla="*/ 2147483647 w 41"/>
                <a:gd name="T23" fmla="*/ 2147483647 h 123"/>
                <a:gd name="T24" fmla="*/ 2147483647 w 41"/>
                <a:gd name="T25" fmla="*/ 2147483647 h 123"/>
                <a:gd name="T26" fmla="*/ 2147483647 w 41"/>
                <a:gd name="T27" fmla="*/ 2147483647 h 123"/>
                <a:gd name="T28" fmla="*/ 2147483647 w 41"/>
                <a:gd name="T29" fmla="*/ 2147483647 h 123"/>
                <a:gd name="T30" fmla="*/ 2147483647 w 41"/>
                <a:gd name="T31" fmla="*/ 2147483647 h 123"/>
                <a:gd name="T32" fmla="*/ 2147483647 w 41"/>
                <a:gd name="T33" fmla="*/ 2147483647 h 123"/>
                <a:gd name="T34" fmla="*/ 2147483647 w 41"/>
                <a:gd name="T35" fmla="*/ 2147483647 h 123"/>
                <a:gd name="T36" fmla="*/ 2147483647 w 41"/>
                <a:gd name="T37" fmla="*/ 2147483647 h 123"/>
                <a:gd name="T38" fmla="*/ 2147483647 w 41"/>
                <a:gd name="T39" fmla="*/ 2147483647 h 123"/>
                <a:gd name="T40" fmla="*/ 2147483647 w 41"/>
                <a:gd name="T41" fmla="*/ 2147483647 h 123"/>
                <a:gd name="T42" fmla="*/ 2147483647 w 41"/>
                <a:gd name="T43" fmla="*/ 2147483647 h 123"/>
                <a:gd name="T44" fmla="*/ 2147483647 w 41"/>
                <a:gd name="T45" fmla="*/ 2147483647 h 123"/>
                <a:gd name="T46" fmla="*/ 2147483647 w 41"/>
                <a:gd name="T47" fmla="*/ 2147483647 h 123"/>
                <a:gd name="T48" fmla="*/ 2147483647 w 41"/>
                <a:gd name="T49" fmla="*/ 2147483647 h 1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
                <a:gd name="T76" fmla="*/ 0 h 123"/>
                <a:gd name="T77" fmla="*/ 41 w 41"/>
                <a:gd name="T78" fmla="*/ 123 h 1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 h="123">
                  <a:moveTo>
                    <a:pt x="20" y="120"/>
                  </a:moveTo>
                  <a:cubicBezTo>
                    <a:pt x="5" y="100"/>
                    <a:pt x="0" y="80"/>
                    <a:pt x="0" y="64"/>
                  </a:cubicBezTo>
                  <a:cubicBezTo>
                    <a:pt x="0" y="64"/>
                    <a:pt x="0" y="64"/>
                    <a:pt x="0" y="64"/>
                  </a:cubicBezTo>
                  <a:cubicBezTo>
                    <a:pt x="0" y="26"/>
                    <a:pt x="26" y="3"/>
                    <a:pt x="27" y="3"/>
                  </a:cubicBezTo>
                  <a:cubicBezTo>
                    <a:pt x="27" y="3"/>
                    <a:pt x="27" y="3"/>
                    <a:pt x="27" y="3"/>
                  </a:cubicBezTo>
                  <a:cubicBezTo>
                    <a:pt x="27" y="3"/>
                    <a:pt x="27" y="3"/>
                    <a:pt x="27" y="3"/>
                  </a:cubicBezTo>
                  <a:cubicBezTo>
                    <a:pt x="30" y="0"/>
                    <a:pt x="35" y="0"/>
                    <a:pt x="38" y="3"/>
                  </a:cubicBezTo>
                  <a:cubicBezTo>
                    <a:pt x="38" y="3"/>
                    <a:pt x="38" y="3"/>
                    <a:pt x="38" y="3"/>
                  </a:cubicBezTo>
                  <a:cubicBezTo>
                    <a:pt x="41" y="7"/>
                    <a:pt x="41" y="12"/>
                    <a:pt x="37" y="14"/>
                  </a:cubicBezTo>
                  <a:cubicBezTo>
                    <a:pt x="37" y="14"/>
                    <a:pt x="37" y="14"/>
                    <a:pt x="37" y="14"/>
                  </a:cubicBezTo>
                  <a:cubicBezTo>
                    <a:pt x="37" y="14"/>
                    <a:pt x="37" y="15"/>
                    <a:pt x="37" y="15"/>
                  </a:cubicBezTo>
                  <a:cubicBezTo>
                    <a:pt x="37" y="15"/>
                    <a:pt x="37" y="15"/>
                    <a:pt x="37" y="15"/>
                  </a:cubicBezTo>
                  <a:cubicBezTo>
                    <a:pt x="36" y="16"/>
                    <a:pt x="35" y="17"/>
                    <a:pt x="34" y="18"/>
                  </a:cubicBezTo>
                  <a:cubicBezTo>
                    <a:pt x="34" y="18"/>
                    <a:pt x="34" y="18"/>
                    <a:pt x="34" y="18"/>
                  </a:cubicBezTo>
                  <a:cubicBezTo>
                    <a:pt x="32" y="20"/>
                    <a:pt x="29" y="23"/>
                    <a:pt x="26" y="28"/>
                  </a:cubicBezTo>
                  <a:cubicBezTo>
                    <a:pt x="26" y="28"/>
                    <a:pt x="26" y="28"/>
                    <a:pt x="26" y="28"/>
                  </a:cubicBezTo>
                  <a:cubicBezTo>
                    <a:pt x="21" y="37"/>
                    <a:pt x="15" y="49"/>
                    <a:pt x="15" y="64"/>
                  </a:cubicBezTo>
                  <a:cubicBezTo>
                    <a:pt x="15" y="64"/>
                    <a:pt x="15" y="64"/>
                    <a:pt x="15" y="64"/>
                  </a:cubicBezTo>
                  <a:cubicBezTo>
                    <a:pt x="15" y="77"/>
                    <a:pt x="20" y="92"/>
                    <a:pt x="33" y="110"/>
                  </a:cubicBezTo>
                  <a:cubicBezTo>
                    <a:pt x="33" y="110"/>
                    <a:pt x="33" y="110"/>
                    <a:pt x="33" y="110"/>
                  </a:cubicBezTo>
                  <a:cubicBezTo>
                    <a:pt x="35" y="114"/>
                    <a:pt x="35" y="119"/>
                    <a:pt x="31" y="121"/>
                  </a:cubicBezTo>
                  <a:cubicBezTo>
                    <a:pt x="31" y="121"/>
                    <a:pt x="31" y="121"/>
                    <a:pt x="31" y="121"/>
                  </a:cubicBezTo>
                  <a:cubicBezTo>
                    <a:pt x="30" y="122"/>
                    <a:pt x="28" y="123"/>
                    <a:pt x="27" y="123"/>
                  </a:cubicBezTo>
                  <a:cubicBezTo>
                    <a:pt x="27" y="123"/>
                    <a:pt x="27" y="123"/>
                    <a:pt x="27" y="123"/>
                  </a:cubicBezTo>
                  <a:cubicBezTo>
                    <a:pt x="24" y="123"/>
                    <a:pt x="22" y="122"/>
                    <a:pt x="20" y="120"/>
                  </a:cubicBezTo>
                  <a:close/>
                </a:path>
              </a:pathLst>
            </a:custGeom>
            <a:grpFill/>
            <a:ln w="9525">
              <a:noFill/>
              <a:round/>
              <a:headEnd/>
              <a:tailEnd/>
            </a:ln>
          </p:spPr>
          <p:txBody>
            <a:bodyPr/>
            <a:lstStyle/>
            <a:p>
              <a:pPr marL="0" marR="0" lvl="0" indent="0" algn="l" defTabSz="966787" rtl="0" eaLnBrk="1" fontAlgn="base" latinLnBrk="0" hangingPunct="1">
                <a:lnSpc>
                  <a:spcPct val="100000"/>
                </a:lnSpc>
                <a:spcBef>
                  <a:spcPct val="0"/>
                </a:spcBef>
                <a:spcAft>
                  <a:spcPct val="0"/>
                </a:spcAft>
                <a:buClrTx/>
                <a:buSzTx/>
                <a:buFontTx/>
                <a:buNone/>
                <a:tabLst/>
                <a:defRPr/>
              </a:pPr>
              <a:endParaRPr kumimoji="0" lang="zh-CN" altLang="en-US" sz="2399" b="0" i="0" u="none" strike="noStrike" kern="0" cap="none" spc="0" normalizeH="0" baseline="0" noProof="0">
                <a:ln>
                  <a:noFill/>
                </a:ln>
                <a:solidFill>
                  <a:prstClr val="black"/>
                </a:solidFill>
                <a:effectLst/>
                <a:uLnTx/>
                <a:uFillTx/>
                <a:latin typeface="Arial" panose="020B0604020202020204"/>
                <a:ea typeface="Microsoft YaHei" panose="020B0503020204020204" pitchFamily="34" charset="-122"/>
                <a:cs typeface="Arial" pitchFamily="34" charset="0"/>
                <a:sym typeface="Arial" panose="020B0604020202020204" pitchFamily="34" charset="0"/>
              </a:endParaRPr>
            </a:p>
          </p:txBody>
        </p:sp>
        <p:sp>
          <p:nvSpPr>
            <p:cNvPr id="454" name="Freeform 12">
              <a:extLst>
                <a:ext uri="{FF2B5EF4-FFF2-40B4-BE49-F238E27FC236}">
                  <a16:creationId xmlns:a16="http://schemas.microsoft.com/office/drawing/2014/main" id="{915E42AC-80E0-4291-953F-F08DE9B4322D}"/>
                </a:ext>
              </a:extLst>
            </p:cNvPr>
            <p:cNvSpPr>
              <a:spLocks/>
            </p:cNvSpPr>
            <p:nvPr/>
          </p:nvSpPr>
          <p:spPr bwMode="auto">
            <a:xfrm flipH="1">
              <a:off x="5751264" y="3429794"/>
              <a:ext cx="119812" cy="396000"/>
            </a:xfrm>
            <a:custGeom>
              <a:avLst/>
              <a:gdLst>
                <a:gd name="T0" fmla="*/ 2147483647 w 41"/>
                <a:gd name="T1" fmla="*/ 2147483647 h 123"/>
                <a:gd name="T2" fmla="*/ 0 w 41"/>
                <a:gd name="T3" fmla="*/ 2147483647 h 123"/>
                <a:gd name="T4" fmla="*/ 0 w 41"/>
                <a:gd name="T5" fmla="*/ 2147483647 h 123"/>
                <a:gd name="T6" fmla="*/ 2147483647 w 41"/>
                <a:gd name="T7" fmla="*/ 2147483647 h 123"/>
                <a:gd name="T8" fmla="*/ 2147483647 w 41"/>
                <a:gd name="T9" fmla="*/ 2147483647 h 123"/>
                <a:gd name="T10" fmla="*/ 2147483647 w 41"/>
                <a:gd name="T11" fmla="*/ 2147483647 h 123"/>
                <a:gd name="T12" fmla="*/ 2147483647 w 41"/>
                <a:gd name="T13" fmla="*/ 2147483647 h 123"/>
                <a:gd name="T14" fmla="*/ 2147483647 w 41"/>
                <a:gd name="T15" fmla="*/ 2147483647 h 123"/>
                <a:gd name="T16" fmla="*/ 2147483647 w 41"/>
                <a:gd name="T17" fmla="*/ 2147483647 h 123"/>
                <a:gd name="T18" fmla="*/ 2147483647 w 41"/>
                <a:gd name="T19" fmla="*/ 2147483647 h 123"/>
                <a:gd name="T20" fmla="*/ 2147483647 w 41"/>
                <a:gd name="T21" fmla="*/ 2147483647 h 123"/>
                <a:gd name="T22" fmla="*/ 2147483647 w 41"/>
                <a:gd name="T23" fmla="*/ 2147483647 h 123"/>
                <a:gd name="T24" fmla="*/ 2147483647 w 41"/>
                <a:gd name="T25" fmla="*/ 2147483647 h 123"/>
                <a:gd name="T26" fmla="*/ 2147483647 w 41"/>
                <a:gd name="T27" fmla="*/ 2147483647 h 123"/>
                <a:gd name="T28" fmla="*/ 2147483647 w 41"/>
                <a:gd name="T29" fmla="*/ 2147483647 h 123"/>
                <a:gd name="T30" fmla="*/ 2147483647 w 41"/>
                <a:gd name="T31" fmla="*/ 2147483647 h 123"/>
                <a:gd name="T32" fmla="*/ 2147483647 w 41"/>
                <a:gd name="T33" fmla="*/ 2147483647 h 123"/>
                <a:gd name="T34" fmla="*/ 2147483647 w 41"/>
                <a:gd name="T35" fmla="*/ 2147483647 h 123"/>
                <a:gd name="T36" fmla="*/ 2147483647 w 41"/>
                <a:gd name="T37" fmla="*/ 2147483647 h 123"/>
                <a:gd name="T38" fmla="*/ 2147483647 w 41"/>
                <a:gd name="T39" fmla="*/ 2147483647 h 123"/>
                <a:gd name="T40" fmla="*/ 2147483647 w 41"/>
                <a:gd name="T41" fmla="*/ 2147483647 h 123"/>
                <a:gd name="T42" fmla="*/ 2147483647 w 41"/>
                <a:gd name="T43" fmla="*/ 2147483647 h 123"/>
                <a:gd name="T44" fmla="*/ 2147483647 w 41"/>
                <a:gd name="T45" fmla="*/ 2147483647 h 123"/>
                <a:gd name="T46" fmla="*/ 2147483647 w 41"/>
                <a:gd name="T47" fmla="*/ 2147483647 h 123"/>
                <a:gd name="T48" fmla="*/ 2147483647 w 41"/>
                <a:gd name="T49" fmla="*/ 2147483647 h 1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
                <a:gd name="T76" fmla="*/ 0 h 123"/>
                <a:gd name="T77" fmla="*/ 41 w 41"/>
                <a:gd name="T78" fmla="*/ 123 h 1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 h="123">
                  <a:moveTo>
                    <a:pt x="20" y="120"/>
                  </a:moveTo>
                  <a:cubicBezTo>
                    <a:pt x="5" y="100"/>
                    <a:pt x="0" y="80"/>
                    <a:pt x="0" y="64"/>
                  </a:cubicBezTo>
                  <a:cubicBezTo>
                    <a:pt x="0" y="64"/>
                    <a:pt x="0" y="64"/>
                    <a:pt x="0" y="64"/>
                  </a:cubicBezTo>
                  <a:cubicBezTo>
                    <a:pt x="0" y="26"/>
                    <a:pt x="26" y="3"/>
                    <a:pt x="27" y="3"/>
                  </a:cubicBezTo>
                  <a:cubicBezTo>
                    <a:pt x="27" y="3"/>
                    <a:pt x="27" y="3"/>
                    <a:pt x="27" y="3"/>
                  </a:cubicBezTo>
                  <a:cubicBezTo>
                    <a:pt x="27" y="3"/>
                    <a:pt x="27" y="3"/>
                    <a:pt x="27" y="3"/>
                  </a:cubicBezTo>
                  <a:cubicBezTo>
                    <a:pt x="30" y="0"/>
                    <a:pt x="35" y="0"/>
                    <a:pt x="38" y="3"/>
                  </a:cubicBezTo>
                  <a:cubicBezTo>
                    <a:pt x="38" y="3"/>
                    <a:pt x="38" y="3"/>
                    <a:pt x="38" y="3"/>
                  </a:cubicBezTo>
                  <a:cubicBezTo>
                    <a:pt x="41" y="7"/>
                    <a:pt x="41" y="12"/>
                    <a:pt x="37" y="14"/>
                  </a:cubicBezTo>
                  <a:cubicBezTo>
                    <a:pt x="37" y="14"/>
                    <a:pt x="37" y="14"/>
                    <a:pt x="37" y="14"/>
                  </a:cubicBezTo>
                  <a:cubicBezTo>
                    <a:pt x="37" y="14"/>
                    <a:pt x="37" y="15"/>
                    <a:pt x="37" y="15"/>
                  </a:cubicBezTo>
                  <a:cubicBezTo>
                    <a:pt x="37" y="15"/>
                    <a:pt x="37" y="15"/>
                    <a:pt x="37" y="15"/>
                  </a:cubicBezTo>
                  <a:cubicBezTo>
                    <a:pt x="36" y="16"/>
                    <a:pt x="35" y="17"/>
                    <a:pt x="34" y="18"/>
                  </a:cubicBezTo>
                  <a:cubicBezTo>
                    <a:pt x="34" y="18"/>
                    <a:pt x="34" y="18"/>
                    <a:pt x="34" y="18"/>
                  </a:cubicBezTo>
                  <a:cubicBezTo>
                    <a:pt x="32" y="20"/>
                    <a:pt x="29" y="23"/>
                    <a:pt x="26" y="28"/>
                  </a:cubicBezTo>
                  <a:cubicBezTo>
                    <a:pt x="26" y="28"/>
                    <a:pt x="26" y="28"/>
                    <a:pt x="26" y="28"/>
                  </a:cubicBezTo>
                  <a:cubicBezTo>
                    <a:pt x="21" y="37"/>
                    <a:pt x="15" y="49"/>
                    <a:pt x="15" y="64"/>
                  </a:cubicBezTo>
                  <a:cubicBezTo>
                    <a:pt x="15" y="64"/>
                    <a:pt x="15" y="64"/>
                    <a:pt x="15" y="64"/>
                  </a:cubicBezTo>
                  <a:cubicBezTo>
                    <a:pt x="15" y="77"/>
                    <a:pt x="20" y="92"/>
                    <a:pt x="33" y="110"/>
                  </a:cubicBezTo>
                  <a:cubicBezTo>
                    <a:pt x="33" y="110"/>
                    <a:pt x="33" y="110"/>
                    <a:pt x="33" y="110"/>
                  </a:cubicBezTo>
                  <a:cubicBezTo>
                    <a:pt x="35" y="114"/>
                    <a:pt x="35" y="119"/>
                    <a:pt x="31" y="121"/>
                  </a:cubicBezTo>
                  <a:cubicBezTo>
                    <a:pt x="31" y="121"/>
                    <a:pt x="31" y="121"/>
                    <a:pt x="31" y="121"/>
                  </a:cubicBezTo>
                  <a:cubicBezTo>
                    <a:pt x="30" y="122"/>
                    <a:pt x="28" y="123"/>
                    <a:pt x="27" y="123"/>
                  </a:cubicBezTo>
                  <a:cubicBezTo>
                    <a:pt x="27" y="123"/>
                    <a:pt x="27" y="123"/>
                    <a:pt x="27" y="123"/>
                  </a:cubicBezTo>
                  <a:cubicBezTo>
                    <a:pt x="24" y="123"/>
                    <a:pt x="22" y="122"/>
                    <a:pt x="20" y="120"/>
                  </a:cubicBezTo>
                  <a:close/>
                </a:path>
              </a:pathLst>
            </a:custGeom>
            <a:grpFill/>
            <a:ln w="9525">
              <a:noFill/>
              <a:round/>
              <a:headEnd/>
              <a:tailEnd/>
            </a:ln>
          </p:spPr>
          <p:txBody>
            <a:bodyPr/>
            <a:lstStyle/>
            <a:p>
              <a:pPr marL="0" marR="0" lvl="0" indent="0" algn="l" defTabSz="966787" rtl="0" eaLnBrk="1" fontAlgn="base" latinLnBrk="0" hangingPunct="1">
                <a:lnSpc>
                  <a:spcPct val="100000"/>
                </a:lnSpc>
                <a:spcBef>
                  <a:spcPct val="0"/>
                </a:spcBef>
                <a:spcAft>
                  <a:spcPct val="0"/>
                </a:spcAft>
                <a:buClrTx/>
                <a:buSzTx/>
                <a:buFontTx/>
                <a:buNone/>
                <a:tabLst/>
                <a:defRPr/>
              </a:pPr>
              <a:endParaRPr kumimoji="0" lang="zh-CN" altLang="en-US" sz="2399" b="0" i="0" u="none" strike="noStrike" kern="0" cap="none" spc="0" normalizeH="0" baseline="0" noProof="0">
                <a:ln>
                  <a:noFill/>
                </a:ln>
                <a:solidFill>
                  <a:prstClr val="black"/>
                </a:solidFill>
                <a:effectLst/>
                <a:uLnTx/>
                <a:uFillTx/>
                <a:latin typeface="Arial" panose="020B0604020202020204"/>
                <a:ea typeface="Microsoft YaHei" panose="020B0503020204020204" pitchFamily="34" charset="-122"/>
                <a:cs typeface="Arial" pitchFamily="34" charset="0"/>
                <a:sym typeface="Arial" panose="020B0604020202020204" pitchFamily="34" charset="0"/>
              </a:endParaRPr>
            </a:p>
          </p:txBody>
        </p:sp>
      </p:grpSp>
      <p:sp>
        <p:nvSpPr>
          <p:cNvPr id="455" name="文本框 454">
            <a:extLst>
              <a:ext uri="{FF2B5EF4-FFF2-40B4-BE49-F238E27FC236}">
                <a16:creationId xmlns:a16="http://schemas.microsoft.com/office/drawing/2014/main" id="{EF323114-5CF5-45AD-8E11-ED5BF2AFD020}"/>
              </a:ext>
            </a:extLst>
          </p:cNvPr>
          <p:cNvSpPr txBox="1"/>
          <p:nvPr/>
        </p:nvSpPr>
        <p:spPr>
          <a:xfrm>
            <a:off x="2348463" y="5607014"/>
            <a:ext cx="717085" cy="153191"/>
          </a:xfrm>
          <a:prstGeom prst="rect">
            <a:avLst/>
          </a:prstGeom>
          <a:noFill/>
        </p:spPr>
        <p:txBody>
          <a:bodyPr wrap="square" lIns="0" tIns="0" rIns="0" bIns="0" rtlCol="0" anchor="ctr" anchorCtr="1">
            <a:spAutoFit/>
          </a:bodyPr>
          <a:lstStyle/>
          <a:p>
            <a:pPr algn="l"/>
            <a:r>
              <a:rPr kumimoji="1" lang="en-US" altLang="zh-CN" sz="1000" dirty="0">
                <a:solidFill>
                  <a:srgbClr val="000000"/>
                </a:solidFill>
                <a:ea typeface="Microsoft YaHei" panose="020B0503020204020204" pitchFamily="34" charset="-122"/>
                <a:cs typeface="Arial" panose="020B0604020202020204" pitchFamily="34" charset="0"/>
              </a:rPr>
              <a:t>Guest User </a:t>
            </a:r>
            <a:endParaRPr kumimoji="1" lang="zh-CN" altLang="en-US" sz="1000" dirty="0" err="1">
              <a:solidFill>
                <a:srgbClr val="000000"/>
              </a:solidFill>
              <a:ea typeface="Microsoft YaHei" panose="020B0503020204020204" pitchFamily="34" charset="-122"/>
              <a:cs typeface="Arial" panose="020B0604020202020204" pitchFamily="34" charset="0"/>
            </a:endParaRPr>
          </a:p>
        </p:txBody>
      </p:sp>
      <p:cxnSp>
        <p:nvCxnSpPr>
          <p:cNvPr id="456" name="直接连接符 455">
            <a:extLst>
              <a:ext uri="{FF2B5EF4-FFF2-40B4-BE49-F238E27FC236}">
                <a16:creationId xmlns:a16="http://schemas.microsoft.com/office/drawing/2014/main" id="{540C52A4-3E74-4F18-9C98-6F7EBB16E7B9}"/>
              </a:ext>
            </a:extLst>
          </p:cNvPr>
          <p:cNvCxnSpPr/>
          <p:nvPr/>
        </p:nvCxnSpPr>
        <p:spPr>
          <a:xfrm flipV="1">
            <a:off x="2998339" y="4942161"/>
            <a:ext cx="651960" cy="412367"/>
          </a:xfrm>
          <a:prstGeom prst="line">
            <a:avLst/>
          </a:prstGeom>
          <a:ln w="19050">
            <a:solidFill>
              <a:srgbClr val="EF5A41"/>
            </a:solidFill>
            <a:prstDash val="dash"/>
          </a:ln>
        </p:spPr>
        <p:style>
          <a:lnRef idx="1">
            <a:schemeClr val="accent1"/>
          </a:lnRef>
          <a:fillRef idx="0">
            <a:schemeClr val="accent1"/>
          </a:fillRef>
          <a:effectRef idx="0">
            <a:schemeClr val="accent1"/>
          </a:effectRef>
          <a:fontRef idx="minor">
            <a:schemeClr val="tx1"/>
          </a:fontRef>
        </p:style>
      </p:cxnSp>
      <p:pic>
        <p:nvPicPr>
          <p:cNvPr id="457" name="Picture 2" descr="https://n.sinaimg.cn/spider2020112/535/w814h521/20201102/85c9-kcieyvz7528197.jpg">
            <a:extLst>
              <a:ext uri="{FF2B5EF4-FFF2-40B4-BE49-F238E27FC236}">
                <a16:creationId xmlns:a16="http://schemas.microsoft.com/office/drawing/2014/main" id="{F78475CC-790D-4FCC-B9E3-3FF584130FF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575" t="21388" r="82256" b="65440"/>
          <a:stretch/>
        </p:blipFill>
        <p:spPr bwMode="auto">
          <a:xfrm>
            <a:off x="1596878" y="5379779"/>
            <a:ext cx="461460" cy="319706"/>
          </a:xfrm>
          <a:prstGeom prst="rect">
            <a:avLst/>
          </a:prstGeom>
          <a:noFill/>
          <a:extLst>
            <a:ext uri="{909E8E84-426E-40DD-AFC4-6F175D3DCCD1}">
              <a14:hiddenFill xmlns:a14="http://schemas.microsoft.com/office/drawing/2010/main">
                <a:solidFill>
                  <a:srgbClr val="FFFFFF"/>
                </a:solidFill>
              </a14:hiddenFill>
            </a:ext>
          </a:extLst>
        </p:spPr>
      </p:pic>
      <p:sp>
        <p:nvSpPr>
          <p:cNvPr id="458" name="任意多边形 172">
            <a:extLst>
              <a:ext uri="{FF2B5EF4-FFF2-40B4-BE49-F238E27FC236}">
                <a16:creationId xmlns:a16="http://schemas.microsoft.com/office/drawing/2014/main" id="{02D6A5A3-228C-42CD-BD22-928BB6916CE4}"/>
              </a:ext>
            </a:extLst>
          </p:cNvPr>
          <p:cNvSpPr/>
          <p:nvPr/>
        </p:nvSpPr>
        <p:spPr>
          <a:xfrm>
            <a:off x="1336674" y="4005799"/>
            <a:ext cx="4911439" cy="581239"/>
          </a:xfrm>
          <a:custGeom>
            <a:avLst/>
            <a:gdLst>
              <a:gd name="connsiteX0" fmla="*/ 6153 w 4911439"/>
              <a:gd name="connsiteY0" fmla="*/ 581239 h 581239"/>
              <a:gd name="connsiteX1" fmla="*/ 783820 w 4911439"/>
              <a:gd name="connsiteY1" fmla="*/ 42854 h 581239"/>
              <a:gd name="connsiteX2" fmla="*/ 4911439 w 4911439"/>
              <a:gd name="connsiteY2" fmla="*/ 34308 h 581239"/>
            </a:gdLst>
            <a:ahLst/>
            <a:cxnLst>
              <a:cxn ang="0">
                <a:pos x="connsiteX0" y="connsiteY0"/>
              </a:cxn>
              <a:cxn ang="0">
                <a:pos x="connsiteX1" y="connsiteY1"/>
              </a:cxn>
              <a:cxn ang="0">
                <a:pos x="connsiteX2" y="connsiteY2"/>
              </a:cxn>
            </a:cxnLst>
            <a:rect l="l" t="t" r="r" b="b"/>
            <a:pathLst>
              <a:path w="4911439" h="581239">
                <a:moveTo>
                  <a:pt x="6153" y="581239"/>
                </a:moveTo>
                <a:cubicBezTo>
                  <a:pt x="-13787" y="357624"/>
                  <a:pt x="-33727" y="134009"/>
                  <a:pt x="783820" y="42854"/>
                </a:cubicBezTo>
                <a:cubicBezTo>
                  <a:pt x="1601367" y="-48301"/>
                  <a:pt x="4911439" y="34308"/>
                  <a:pt x="4911439" y="34308"/>
                </a:cubicBezTo>
              </a:path>
            </a:pathLst>
          </a:cu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文本框 458">
            <a:extLst>
              <a:ext uri="{FF2B5EF4-FFF2-40B4-BE49-F238E27FC236}">
                <a16:creationId xmlns:a16="http://schemas.microsoft.com/office/drawing/2014/main" id="{6144AEEA-811F-4F4B-B99F-BDAF9FBB2960}"/>
              </a:ext>
            </a:extLst>
          </p:cNvPr>
          <p:cNvSpPr txBox="1"/>
          <p:nvPr/>
        </p:nvSpPr>
        <p:spPr>
          <a:xfrm>
            <a:off x="733984" y="5376045"/>
            <a:ext cx="692969" cy="307777"/>
          </a:xfrm>
          <a:prstGeom prst="rect">
            <a:avLst/>
          </a:prstGeom>
          <a:noFill/>
        </p:spPr>
        <p:txBody>
          <a:bodyPr wrap="square" lIns="0" tIns="0" rIns="0" bIns="0" rtlCol="0" anchor="ctr" anchorCtr="1">
            <a:spAutoFit/>
          </a:bodyPr>
          <a:lstStyle/>
          <a:p>
            <a:r>
              <a:rPr kumimoji="1" lang="en-US" altLang="zh-CN" sz="1000" dirty="0">
                <a:solidFill>
                  <a:srgbClr val="000000"/>
                </a:solidFill>
                <a:ea typeface="Microsoft YaHei" panose="020B0503020204020204" pitchFamily="34" charset="-122"/>
                <a:cs typeface="Arial" panose="020B0604020202020204" pitchFamily="34" charset="0"/>
              </a:rPr>
              <a:t>Employee User 2</a:t>
            </a:r>
            <a:endParaRPr kumimoji="1" lang="zh-CN" altLang="en-US" sz="1000" dirty="0" err="1">
              <a:solidFill>
                <a:srgbClr val="000000"/>
              </a:solidFill>
              <a:ea typeface="Microsoft YaHei" panose="020B0503020204020204" pitchFamily="34" charset="-122"/>
              <a:cs typeface="Arial" panose="020B0604020202020204" pitchFamily="34" charset="0"/>
            </a:endParaRPr>
          </a:p>
        </p:txBody>
      </p:sp>
      <p:grpSp>
        <p:nvGrpSpPr>
          <p:cNvPr id="460" name="组合 459">
            <a:extLst>
              <a:ext uri="{FF2B5EF4-FFF2-40B4-BE49-F238E27FC236}">
                <a16:creationId xmlns:a16="http://schemas.microsoft.com/office/drawing/2014/main" id="{4D538386-369A-4E35-939E-BA31DBF16D52}"/>
              </a:ext>
            </a:extLst>
          </p:cNvPr>
          <p:cNvGrpSpPr/>
          <p:nvPr/>
        </p:nvGrpSpPr>
        <p:grpSpPr>
          <a:xfrm>
            <a:off x="3691944" y="4529541"/>
            <a:ext cx="376418" cy="720553"/>
            <a:chOff x="3682558" y="4157062"/>
            <a:chExt cx="376418" cy="720553"/>
          </a:xfrm>
        </p:grpSpPr>
        <p:pic>
          <p:nvPicPr>
            <p:cNvPr id="461" name="Picture 528" descr="图片131">
              <a:extLst>
                <a:ext uri="{FF2B5EF4-FFF2-40B4-BE49-F238E27FC236}">
                  <a16:creationId xmlns:a16="http://schemas.microsoft.com/office/drawing/2014/main" id="{05858ADB-B3D2-4B02-A8B6-94DC94795FE0}"/>
                </a:ext>
              </a:extLst>
            </p:cNvPr>
            <p:cNvPicPr preferRelativeResize="0">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82558" y="4157062"/>
              <a:ext cx="376418" cy="523529"/>
            </a:xfrm>
            <a:prstGeom prst="rect">
              <a:avLst/>
            </a:prstGeom>
            <a:noFill/>
            <a:extLst>
              <a:ext uri="{909E8E84-426E-40DD-AFC4-6F175D3DCCD1}">
                <a14:hiddenFill xmlns:a14="http://schemas.microsoft.com/office/drawing/2010/main">
                  <a:solidFill>
                    <a:srgbClr val="FFFFFF"/>
                  </a:solidFill>
                </a14:hiddenFill>
              </a:ext>
            </a:extLst>
          </p:spPr>
        </p:pic>
        <p:sp>
          <p:nvSpPr>
            <p:cNvPr id="462" name="文本框 461">
              <a:extLst>
                <a:ext uri="{FF2B5EF4-FFF2-40B4-BE49-F238E27FC236}">
                  <a16:creationId xmlns:a16="http://schemas.microsoft.com/office/drawing/2014/main" id="{C2F7AB11-970C-4752-A544-9A5CF44A160B}"/>
                </a:ext>
              </a:extLst>
            </p:cNvPr>
            <p:cNvSpPr txBox="1"/>
            <p:nvPr/>
          </p:nvSpPr>
          <p:spPr>
            <a:xfrm>
              <a:off x="3742754" y="4723727"/>
              <a:ext cx="316222" cy="153888"/>
            </a:xfrm>
            <a:prstGeom prst="rect">
              <a:avLst/>
            </a:prstGeom>
            <a:noFill/>
          </p:spPr>
          <p:txBody>
            <a:bodyPr wrap="square" lIns="0" tIns="0" rIns="0" bIns="0" rtlCol="0" anchor="ctr" anchorCtr="1">
              <a:spAutoFit/>
            </a:bodyPr>
            <a:lstStyle/>
            <a:p>
              <a:pPr algn="l"/>
              <a:r>
                <a:rPr kumimoji="1" lang="en-US" altLang="zh-CN" sz="1000" b="1" dirty="0">
                  <a:ea typeface="Microsoft YaHei" panose="020B0503020204020204" pitchFamily="34" charset="-122"/>
                  <a:cs typeface="Arial" panose="020B0604020202020204" pitchFamily="34" charset="0"/>
                </a:rPr>
                <a:t>NR</a:t>
              </a:r>
              <a:endParaRPr kumimoji="1" lang="zh-CN" altLang="en-US" sz="1000" b="1" dirty="0" err="1">
                <a:ea typeface="Microsoft YaHei" panose="020B0503020204020204" pitchFamily="34" charset="-122"/>
                <a:cs typeface="Arial" panose="020B0604020202020204" pitchFamily="34" charset="0"/>
              </a:endParaRPr>
            </a:p>
          </p:txBody>
        </p:sp>
      </p:grpSp>
      <p:cxnSp>
        <p:nvCxnSpPr>
          <p:cNvPr id="463" name="直接连接符 462">
            <a:extLst>
              <a:ext uri="{FF2B5EF4-FFF2-40B4-BE49-F238E27FC236}">
                <a16:creationId xmlns:a16="http://schemas.microsoft.com/office/drawing/2014/main" id="{B8937F3A-B82B-40A5-BA0F-469F6A499C09}"/>
              </a:ext>
            </a:extLst>
          </p:cNvPr>
          <p:cNvCxnSpPr>
            <a:stCxn id="461" idx="3"/>
            <a:endCxn id="383" idx="1"/>
          </p:cNvCxnSpPr>
          <p:nvPr/>
        </p:nvCxnSpPr>
        <p:spPr>
          <a:xfrm flipV="1">
            <a:off x="4068362" y="4099030"/>
            <a:ext cx="546752" cy="692276"/>
          </a:xfrm>
          <a:prstGeom prst="line">
            <a:avLst/>
          </a:prstGeom>
        </p:spPr>
        <p:style>
          <a:lnRef idx="1">
            <a:schemeClr val="accent1"/>
          </a:lnRef>
          <a:fillRef idx="0">
            <a:schemeClr val="accent1"/>
          </a:fillRef>
          <a:effectRef idx="0">
            <a:schemeClr val="accent1"/>
          </a:effectRef>
          <a:fontRef idx="minor">
            <a:schemeClr val="tx1"/>
          </a:fontRef>
        </p:style>
      </p:cxnSp>
      <p:sp>
        <p:nvSpPr>
          <p:cNvPr id="464" name="文本框 463">
            <a:extLst>
              <a:ext uri="{FF2B5EF4-FFF2-40B4-BE49-F238E27FC236}">
                <a16:creationId xmlns:a16="http://schemas.microsoft.com/office/drawing/2014/main" id="{B3E89A60-7AB9-44DC-81C3-425BC112D78C}"/>
              </a:ext>
            </a:extLst>
          </p:cNvPr>
          <p:cNvSpPr txBox="1"/>
          <p:nvPr/>
        </p:nvSpPr>
        <p:spPr>
          <a:xfrm>
            <a:off x="3934117" y="4124934"/>
            <a:ext cx="720080" cy="153888"/>
          </a:xfrm>
          <a:prstGeom prst="rect">
            <a:avLst/>
          </a:prstGeom>
          <a:noFill/>
        </p:spPr>
        <p:txBody>
          <a:bodyPr wrap="square" lIns="0" tIns="0" rIns="0" bIns="0" rtlCol="0" anchor="ctr" anchorCtr="1">
            <a:spAutoFit/>
          </a:bodyPr>
          <a:lstStyle/>
          <a:p>
            <a:pPr algn="l"/>
            <a:r>
              <a:rPr kumimoji="1" lang="en-US" altLang="zh-CN" sz="1000" dirty="0">
                <a:solidFill>
                  <a:srgbClr val="000000"/>
                </a:solidFill>
                <a:ea typeface="Microsoft YaHei" panose="020B0503020204020204" pitchFamily="34" charset="-122"/>
                <a:cs typeface="Arial" panose="020B0604020202020204" pitchFamily="34" charset="0"/>
              </a:rPr>
              <a:t>N3</a:t>
            </a:r>
            <a:endParaRPr kumimoji="1" lang="zh-CN" altLang="en-US" sz="1000" dirty="0" err="1">
              <a:solidFill>
                <a:srgbClr val="000000"/>
              </a:solidFill>
              <a:ea typeface="Microsoft YaHei" panose="020B0503020204020204" pitchFamily="34" charset="-122"/>
              <a:cs typeface="Arial" panose="020B0604020202020204" pitchFamily="34" charset="0"/>
            </a:endParaRPr>
          </a:p>
        </p:txBody>
      </p:sp>
      <p:cxnSp>
        <p:nvCxnSpPr>
          <p:cNvPr id="465" name="直接连接符 464">
            <a:extLst>
              <a:ext uri="{FF2B5EF4-FFF2-40B4-BE49-F238E27FC236}">
                <a16:creationId xmlns:a16="http://schemas.microsoft.com/office/drawing/2014/main" id="{7D283BA6-8FBE-47B1-A94E-D99C5D3E8E41}"/>
              </a:ext>
            </a:extLst>
          </p:cNvPr>
          <p:cNvCxnSpPr/>
          <p:nvPr/>
        </p:nvCxnSpPr>
        <p:spPr>
          <a:xfrm>
            <a:off x="4299671" y="4054749"/>
            <a:ext cx="0" cy="73699"/>
          </a:xfrm>
          <a:prstGeom prst="line">
            <a:avLst/>
          </a:prstGeom>
        </p:spPr>
        <p:style>
          <a:lnRef idx="1">
            <a:schemeClr val="accent1"/>
          </a:lnRef>
          <a:fillRef idx="0">
            <a:schemeClr val="accent1"/>
          </a:fillRef>
          <a:effectRef idx="0">
            <a:schemeClr val="accent1"/>
          </a:effectRef>
          <a:fontRef idx="minor">
            <a:schemeClr val="tx1"/>
          </a:fontRef>
        </p:style>
      </p:cxnSp>
      <p:sp>
        <p:nvSpPr>
          <p:cNvPr id="466" name="文本框 465">
            <a:extLst>
              <a:ext uri="{FF2B5EF4-FFF2-40B4-BE49-F238E27FC236}">
                <a16:creationId xmlns:a16="http://schemas.microsoft.com/office/drawing/2014/main" id="{474D94AB-9380-4C77-890A-C2B7F2F85EF7}"/>
              </a:ext>
            </a:extLst>
          </p:cNvPr>
          <p:cNvSpPr txBox="1"/>
          <p:nvPr/>
        </p:nvSpPr>
        <p:spPr>
          <a:xfrm>
            <a:off x="4067627" y="4477356"/>
            <a:ext cx="720080" cy="153888"/>
          </a:xfrm>
          <a:prstGeom prst="rect">
            <a:avLst/>
          </a:prstGeom>
          <a:noFill/>
        </p:spPr>
        <p:txBody>
          <a:bodyPr wrap="square" lIns="0" tIns="0" rIns="0" bIns="0" rtlCol="0" anchor="ctr" anchorCtr="1">
            <a:spAutoFit/>
          </a:bodyPr>
          <a:lstStyle/>
          <a:p>
            <a:pPr algn="l"/>
            <a:r>
              <a:rPr kumimoji="1" lang="en-US" altLang="zh-CN" sz="1000" dirty="0">
                <a:solidFill>
                  <a:srgbClr val="000000"/>
                </a:solidFill>
                <a:ea typeface="Microsoft YaHei" panose="020B0503020204020204" pitchFamily="34" charset="-122"/>
                <a:cs typeface="Arial" panose="020B0604020202020204" pitchFamily="34" charset="0"/>
              </a:rPr>
              <a:t>N3</a:t>
            </a:r>
            <a:endParaRPr kumimoji="1" lang="zh-CN" altLang="en-US" sz="1000" dirty="0" err="1">
              <a:solidFill>
                <a:srgbClr val="000000"/>
              </a:solidFill>
              <a:ea typeface="Microsoft YaHei" panose="020B0503020204020204" pitchFamily="34" charset="-122"/>
              <a:cs typeface="Arial" panose="020B0604020202020204" pitchFamily="34" charset="0"/>
            </a:endParaRPr>
          </a:p>
        </p:txBody>
      </p:sp>
      <p:cxnSp>
        <p:nvCxnSpPr>
          <p:cNvPr id="467" name="直接连接符 466">
            <a:extLst>
              <a:ext uri="{FF2B5EF4-FFF2-40B4-BE49-F238E27FC236}">
                <a16:creationId xmlns:a16="http://schemas.microsoft.com/office/drawing/2014/main" id="{A0EA83C2-FC5A-47F0-9764-A8976150026F}"/>
              </a:ext>
            </a:extLst>
          </p:cNvPr>
          <p:cNvCxnSpPr/>
          <p:nvPr/>
        </p:nvCxnSpPr>
        <p:spPr>
          <a:xfrm>
            <a:off x="4291783" y="4489696"/>
            <a:ext cx="0" cy="73699"/>
          </a:xfrm>
          <a:prstGeom prst="line">
            <a:avLst/>
          </a:prstGeom>
        </p:spPr>
        <p:style>
          <a:lnRef idx="1">
            <a:schemeClr val="accent1"/>
          </a:lnRef>
          <a:fillRef idx="0">
            <a:schemeClr val="accent1"/>
          </a:fillRef>
          <a:effectRef idx="0">
            <a:schemeClr val="accent1"/>
          </a:effectRef>
          <a:fontRef idx="minor">
            <a:schemeClr val="tx1"/>
          </a:fontRef>
        </p:style>
      </p:cxnSp>
      <p:sp>
        <p:nvSpPr>
          <p:cNvPr id="468" name="TextBox 12">
            <a:extLst>
              <a:ext uri="{FF2B5EF4-FFF2-40B4-BE49-F238E27FC236}">
                <a16:creationId xmlns:a16="http://schemas.microsoft.com/office/drawing/2014/main" id="{C8EB2A24-C941-48FC-A2AF-B01BB3079178}"/>
              </a:ext>
            </a:extLst>
          </p:cNvPr>
          <p:cNvSpPr txBox="1"/>
          <p:nvPr/>
        </p:nvSpPr>
        <p:spPr>
          <a:xfrm rot="19408780">
            <a:off x="3242072" y="5071766"/>
            <a:ext cx="405053" cy="369332"/>
          </a:xfrm>
          <a:prstGeom prst="rect">
            <a:avLst/>
          </a:prstGeom>
          <a:noFill/>
        </p:spPr>
        <p:txBody>
          <a:bodyPr wrap="square" rtlCol="0">
            <a:spAutoFit/>
          </a:bodyPr>
          <a:lstStyle/>
          <a:p>
            <a:pPr algn="ctr" defTabSz="967710" fontAlgn="base">
              <a:spcBef>
                <a:spcPct val="0"/>
              </a:spcBef>
              <a:spcAft>
                <a:spcPct val="0"/>
              </a:spcAft>
            </a:pPr>
            <a:r>
              <a:rPr lang="en-US" altLang="zh-CN" b="1" dirty="0">
                <a:solidFill>
                  <a:srgbClr val="C00000"/>
                </a:solidFill>
                <a:latin typeface="微软雅黑" panose="020B0503020204020204" pitchFamily="34" charset="-122"/>
                <a:ea typeface="微软雅黑" panose="020B0503020204020204" pitchFamily="34" charset="-122"/>
              </a:rPr>
              <a:t>X</a:t>
            </a:r>
            <a:endParaRPr lang="zh-CN" altLang="en-US" b="1" dirty="0">
              <a:solidFill>
                <a:srgbClr val="C00000"/>
              </a:solidFill>
              <a:latin typeface="微软雅黑" panose="020B0503020204020204" pitchFamily="34" charset="-122"/>
              <a:ea typeface="微软雅黑" panose="020B0503020204020204" pitchFamily="34" charset="-122"/>
            </a:endParaRPr>
          </a:p>
        </p:txBody>
      </p:sp>
      <p:pic>
        <p:nvPicPr>
          <p:cNvPr id="469" name="Picture 2" descr="https://n.sinaimg.cn/spider2020112/535/w814h521/20201102/85c9-kcieyvz7528197.jpg">
            <a:extLst>
              <a:ext uri="{FF2B5EF4-FFF2-40B4-BE49-F238E27FC236}">
                <a16:creationId xmlns:a16="http://schemas.microsoft.com/office/drawing/2014/main" id="{F07316F5-1BD7-4B53-809F-DC6691EA64DD}"/>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575" t="21388" r="82256" b="65440"/>
          <a:stretch/>
        </p:blipFill>
        <p:spPr bwMode="auto">
          <a:xfrm>
            <a:off x="4330536" y="5504174"/>
            <a:ext cx="461400" cy="319664"/>
          </a:xfrm>
          <a:prstGeom prst="rect">
            <a:avLst/>
          </a:prstGeom>
          <a:noFill/>
          <a:extLst>
            <a:ext uri="{909E8E84-426E-40DD-AFC4-6F175D3DCCD1}">
              <a14:hiddenFill xmlns:a14="http://schemas.microsoft.com/office/drawing/2010/main">
                <a:solidFill>
                  <a:srgbClr val="FFFFFF"/>
                </a:solidFill>
              </a14:hiddenFill>
            </a:ext>
          </a:extLst>
        </p:spPr>
      </p:pic>
      <p:sp>
        <p:nvSpPr>
          <p:cNvPr id="470" name="Text Box 12">
            <a:extLst>
              <a:ext uri="{FF2B5EF4-FFF2-40B4-BE49-F238E27FC236}">
                <a16:creationId xmlns:a16="http://schemas.microsoft.com/office/drawing/2014/main" id="{CED6098E-3013-49CE-A731-52A22D33EE71}"/>
              </a:ext>
            </a:extLst>
          </p:cNvPr>
          <p:cNvSpPr txBox="1">
            <a:spLocks noChangeArrowheads="1"/>
          </p:cNvSpPr>
          <p:nvPr/>
        </p:nvSpPr>
        <p:spPr bwMode="auto">
          <a:xfrm>
            <a:off x="5564672" y="5519576"/>
            <a:ext cx="690636" cy="266941"/>
          </a:xfrm>
          <a:prstGeom prst="rect">
            <a:avLst/>
          </a:prstGeom>
          <a:noFill/>
          <a:ln w="9525">
            <a:noFill/>
            <a:miter lim="800000"/>
            <a:headEnd/>
            <a:tailEnd/>
          </a:ln>
        </p:spPr>
        <p:txBody>
          <a:bodyPr wrap="none" lIns="96741" tIns="48371" rIns="96741" bIns="48371">
            <a:spAutoFit/>
          </a:bodyPr>
          <a:lstStyle/>
          <a:p>
            <a:pPr defTabSz="967613"/>
            <a:r>
              <a:rPr lang="en-US" altLang="zh-CN" sz="1100" dirty="0" err="1">
                <a:solidFill>
                  <a:srgbClr val="000000"/>
                </a:solidFill>
                <a:latin typeface="微软雅黑" panose="020B0503020204020204" pitchFamily="34" charset="-122"/>
                <a:ea typeface="微软雅黑" panose="020B0503020204020204" pitchFamily="34" charset="-122"/>
              </a:rPr>
              <a:t>Wifi</a:t>
            </a:r>
            <a:r>
              <a:rPr lang="en-US" altLang="zh-CN" sz="1100" dirty="0">
                <a:solidFill>
                  <a:srgbClr val="000000"/>
                </a:solidFill>
                <a:latin typeface="微软雅黑" panose="020B0503020204020204" pitchFamily="34" charset="-122"/>
                <a:ea typeface="微软雅黑" panose="020B0503020204020204" pitchFamily="34" charset="-122"/>
              </a:rPr>
              <a:t> AP</a:t>
            </a:r>
          </a:p>
        </p:txBody>
      </p:sp>
      <p:pic>
        <p:nvPicPr>
          <p:cNvPr id="471" name="图片 470">
            <a:extLst>
              <a:ext uri="{FF2B5EF4-FFF2-40B4-BE49-F238E27FC236}">
                <a16:creationId xmlns:a16="http://schemas.microsoft.com/office/drawing/2014/main" id="{CB6663DD-DC52-4DE9-B6FD-7F771D592125}"/>
              </a:ext>
            </a:extLst>
          </p:cNvPr>
          <p:cNvPicPr>
            <a:picLocks noChangeAspect="1"/>
          </p:cNvPicPr>
          <p:nvPr/>
        </p:nvPicPr>
        <p:blipFill>
          <a:blip r:embed="rId2"/>
          <a:stretch>
            <a:fillRect/>
          </a:stretch>
        </p:blipFill>
        <p:spPr>
          <a:xfrm rot="21282706">
            <a:off x="4920804" y="5469149"/>
            <a:ext cx="302013" cy="309267"/>
          </a:xfrm>
          <a:prstGeom prst="rect">
            <a:avLst/>
          </a:prstGeom>
        </p:spPr>
      </p:pic>
      <p:sp>
        <p:nvSpPr>
          <p:cNvPr id="472" name="Freeform 13">
            <a:extLst>
              <a:ext uri="{FF2B5EF4-FFF2-40B4-BE49-F238E27FC236}">
                <a16:creationId xmlns:a16="http://schemas.microsoft.com/office/drawing/2014/main" id="{3F06514B-EA99-46A7-8D4A-7BF94492049D}"/>
              </a:ext>
            </a:extLst>
          </p:cNvPr>
          <p:cNvSpPr>
            <a:spLocks noEditPoints="1"/>
          </p:cNvSpPr>
          <p:nvPr/>
        </p:nvSpPr>
        <p:spPr bwMode="auto">
          <a:xfrm>
            <a:off x="5203219" y="5116308"/>
            <a:ext cx="464614" cy="151530"/>
          </a:xfrm>
          <a:custGeom>
            <a:avLst/>
            <a:gdLst/>
            <a:ahLst/>
            <a:cxnLst>
              <a:cxn ang="0">
                <a:pos x="16278" y="39"/>
              </a:cxn>
              <a:cxn ang="0">
                <a:pos x="16504" y="184"/>
              </a:cxn>
              <a:cxn ang="0">
                <a:pos x="16649" y="411"/>
              </a:cxn>
              <a:cxn ang="0">
                <a:pos x="16687" y="3376"/>
              </a:cxn>
              <a:cxn ang="0">
                <a:pos x="16612" y="3641"/>
              </a:cxn>
              <a:cxn ang="0">
                <a:pos x="16437" y="3844"/>
              </a:cxn>
              <a:cxn ang="0">
                <a:pos x="16189" y="3955"/>
              </a:cxn>
              <a:cxn ang="0">
                <a:pos x="499" y="3955"/>
              </a:cxn>
              <a:cxn ang="0">
                <a:pos x="251" y="3844"/>
              </a:cxn>
              <a:cxn ang="0">
                <a:pos x="75" y="3641"/>
              </a:cxn>
              <a:cxn ang="0">
                <a:pos x="1" y="3376"/>
              </a:cxn>
              <a:cxn ang="0">
                <a:pos x="38" y="411"/>
              </a:cxn>
              <a:cxn ang="0">
                <a:pos x="184" y="184"/>
              </a:cxn>
              <a:cxn ang="0">
                <a:pos x="410" y="39"/>
              </a:cxn>
              <a:cxn ang="0">
                <a:pos x="13820" y="2430"/>
              </a:cxn>
              <a:cxn ang="0">
                <a:pos x="13953" y="2510"/>
              </a:cxn>
              <a:cxn ang="0">
                <a:pos x="13976" y="2666"/>
              </a:cxn>
              <a:cxn ang="0">
                <a:pos x="13873" y="2780"/>
              </a:cxn>
              <a:cxn ang="0">
                <a:pos x="13714" y="2773"/>
              </a:cxn>
              <a:cxn ang="0">
                <a:pos x="13623" y="2648"/>
              </a:cxn>
              <a:cxn ang="0">
                <a:pos x="13661" y="2496"/>
              </a:cxn>
              <a:cxn ang="0">
                <a:pos x="13802" y="2429"/>
              </a:cxn>
              <a:cxn ang="0">
                <a:pos x="14470" y="2482"/>
              </a:cxn>
              <a:cxn ang="0">
                <a:pos x="14522" y="2631"/>
              </a:cxn>
              <a:cxn ang="0">
                <a:pos x="14442" y="2763"/>
              </a:cxn>
              <a:cxn ang="0">
                <a:pos x="14286" y="2786"/>
              </a:cxn>
              <a:cxn ang="0">
                <a:pos x="14172" y="2683"/>
              </a:cxn>
              <a:cxn ang="0">
                <a:pos x="14180" y="2525"/>
              </a:cxn>
              <a:cxn ang="0">
                <a:pos x="14304" y="2433"/>
              </a:cxn>
              <a:cxn ang="0">
                <a:pos x="14981" y="2460"/>
              </a:cxn>
              <a:cxn ang="0">
                <a:pos x="15061" y="2593"/>
              </a:cxn>
              <a:cxn ang="0">
                <a:pos x="15008" y="2741"/>
              </a:cxn>
              <a:cxn ang="0">
                <a:pos x="14861" y="2794"/>
              </a:cxn>
              <a:cxn ang="0">
                <a:pos x="14728" y="2714"/>
              </a:cxn>
              <a:cxn ang="0">
                <a:pos x="14705" y="2558"/>
              </a:cxn>
              <a:cxn ang="0">
                <a:pos x="14809" y="2444"/>
              </a:cxn>
              <a:cxn ang="0">
                <a:pos x="15489" y="2444"/>
              </a:cxn>
              <a:cxn ang="0">
                <a:pos x="15592" y="2558"/>
              </a:cxn>
              <a:cxn ang="0">
                <a:pos x="15569" y="2714"/>
              </a:cxn>
              <a:cxn ang="0">
                <a:pos x="15436" y="2794"/>
              </a:cxn>
              <a:cxn ang="0">
                <a:pos x="15289" y="2741"/>
              </a:cxn>
              <a:cxn ang="0">
                <a:pos x="15236" y="2593"/>
              </a:cxn>
              <a:cxn ang="0">
                <a:pos x="15315" y="2460"/>
              </a:cxn>
              <a:cxn ang="0">
                <a:pos x="15712" y="1546"/>
              </a:cxn>
              <a:cxn ang="0">
                <a:pos x="1822" y="1769"/>
              </a:cxn>
              <a:cxn ang="0">
                <a:pos x="3288" y="1769"/>
              </a:cxn>
              <a:cxn ang="0">
                <a:pos x="4754" y="1769"/>
              </a:cxn>
              <a:cxn ang="0">
                <a:pos x="6219" y="1769"/>
              </a:cxn>
              <a:cxn ang="0">
                <a:pos x="7685" y="1769"/>
              </a:cxn>
              <a:cxn ang="0">
                <a:pos x="9151" y="1769"/>
              </a:cxn>
              <a:cxn ang="0">
                <a:pos x="10617" y="1769"/>
              </a:cxn>
              <a:cxn ang="0">
                <a:pos x="1822" y="2199"/>
              </a:cxn>
              <a:cxn ang="0">
                <a:pos x="3288" y="2199"/>
              </a:cxn>
              <a:cxn ang="0">
                <a:pos x="4754" y="2199"/>
              </a:cxn>
              <a:cxn ang="0">
                <a:pos x="6219" y="2199"/>
              </a:cxn>
              <a:cxn ang="0">
                <a:pos x="7685" y="2199"/>
              </a:cxn>
              <a:cxn ang="0">
                <a:pos x="9151" y="2199"/>
              </a:cxn>
              <a:cxn ang="0">
                <a:pos x="10617" y="2199"/>
              </a:cxn>
              <a:cxn ang="0">
                <a:pos x="12128" y="1769"/>
              </a:cxn>
              <a:cxn ang="0">
                <a:pos x="12128" y="2199"/>
              </a:cxn>
            </a:cxnLst>
            <a:rect l="0" t="0" r="r" b="b"/>
            <a:pathLst>
              <a:path w="16688" h="3968">
                <a:moveTo>
                  <a:pt x="624" y="0"/>
                </a:moveTo>
                <a:lnTo>
                  <a:pt x="16064" y="0"/>
                </a:lnTo>
                <a:lnTo>
                  <a:pt x="16097" y="1"/>
                </a:lnTo>
                <a:lnTo>
                  <a:pt x="16128" y="3"/>
                </a:lnTo>
                <a:lnTo>
                  <a:pt x="16159" y="7"/>
                </a:lnTo>
                <a:lnTo>
                  <a:pt x="16189" y="13"/>
                </a:lnTo>
                <a:lnTo>
                  <a:pt x="16220" y="20"/>
                </a:lnTo>
                <a:lnTo>
                  <a:pt x="16249" y="28"/>
                </a:lnTo>
                <a:lnTo>
                  <a:pt x="16278" y="39"/>
                </a:lnTo>
                <a:lnTo>
                  <a:pt x="16306" y="49"/>
                </a:lnTo>
                <a:lnTo>
                  <a:pt x="16334" y="62"/>
                </a:lnTo>
                <a:lnTo>
                  <a:pt x="16360" y="76"/>
                </a:lnTo>
                <a:lnTo>
                  <a:pt x="16387" y="91"/>
                </a:lnTo>
                <a:lnTo>
                  <a:pt x="16413" y="108"/>
                </a:lnTo>
                <a:lnTo>
                  <a:pt x="16437" y="124"/>
                </a:lnTo>
                <a:lnTo>
                  <a:pt x="16461" y="143"/>
                </a:lnTo>
                <a:lnTo>
                  <a:pt x="16484" y="163"/>
                </a:lnTo>
                <a:lnTo>
                  <a:pt x="16504" y="184"/>
                </a:lnTo>
                <a:lnTo>
                  <a:pt x="16525" y="205"/>
                </a:lnTo>
                <a:lnTo>
                  <a:pt x="16545" y="228"/>
                </a:lnTo>
                <a:lnTo>
                  <a:pt x="16564" y="252"/>
                </a:lnTo>
                <a:lnTo>
                  <a:pt x="16581" y="276"/>
                </a:lnTo>
                <a:lnTo>
                  <a:pt x="16597" y="302"/>
                </a:lnTo>
                <a:lnTo>
                  <a:pt x="16612" y="328"/>
                </a:lnTo>
                <a:lnTo>
                  <a:pt x="16626" y="354"/>
                </a:lnTo>
                <a:lnTo>
                  <a:pt x="16639" y="382"/>
                </a:lnTo>
                <a:lnTo>
                  <a:pt x="16649" y="411"/>
                </a:lnTo>
                <a:lnTo>
                  <a:pt x="16660" y="440"/>
                </a:lnTo>
                <a:lnTo>
                  <a:pt x="16668" y="469"/>
                </a:lnTo>
                <a:lnTo>
                  <a:pt x="16675" y="499"/>
                </a:lnTo>
                <a:lnTo>
                  <a:pt x="16681" y="530"/>
                </a:lnTo>
                <a:lnTo>
                  <a:pt x="16685" y="561"/>
                </a:lnTo>
                <a:lnTo>
                  <a:pt x="16687" y="592"/>
                </a:lnTo>
                <a:lnTo>
                  <a:pt x="16688" y="625"/>
                </a:lnTo>
                <a:lnTo>
                  <a:pt x="16688" y="3343"/>
                </a:lnTo>
                <a:lnTo>
                  <a:pt x="16687" y="3376"/>
                </a:lnTo>
                <a:lnTo>
                  <a:pt x="16685" y="3407"/>
                </a:lnTo>
                <a:lnTo>
                  <a:pt x="16681" y="3438"/>
                </a:lnTo>
                <a:lnTo>
                  <a:pt x="16675" y="3469"/>
                </a:lnTo>
                <a:lnTo>
                  <a:pt x="16668" y="3499"/>
                </a:lnTo>
                <a:lnTo>
                  <a:pt x="16660" y="3529"/>
                </a:lnTo>
                <a:lnTo>
                  <a:pt x="16649" y="3557"/>
                </a:lnTo>
                <a:lnTo>
                  <a:pt x="16639" y="3586"/>
                </a:lnTo>
                <a:lnTo>
                  <a:pt x="16626" y="3614"/>
                </a:lnTo>
                <a:lnTo>
                  <a:pt x="16612" y="3641"/>
                </a:lnTo>
                <a:lnTo>
                  <a:pt x="16597" y="3667"/>
                </a:lnTo>
                <a:lnTo>
                  <a:pt x="16581" y="3692"/>
                </a:lnTo>
                <a:lnTo>
                  <a:pt x="16564" y="3716"/>
                </a:lnTo>
                <a:lnTo>
                  <a:pt x="16545" y="3740"/>
                </a:lnTo>
                <a:lnTo>
                  <a:pt x="16525" y="3763"/>
                </a:lnTo>
                <a:lnTo>
                  <a:pt x="16504" y="3784"/>
                </a:lnTo>
                <a:lnTo>
                  <a:pt x="16484" y="3805"/>
                </a:lnTo>
                <a:lnTo>
                  <a:pt x="16461" y="3825"/>
                </a:lnTo>
                <a:lnTo>
                  <a:pt x="16437" y="3844"/>
                </a:lnTo>
                <a:lnTo>
                  <a:pt x="16413" y="3861"/>
                </a:lnTo>
                <a:lnTo>
                  <a:pt x="16387" y="3877"/>
                </a:lnTo>
                <a:lnTo>
                  <a:pt x="16360" y="3893"/>
                </a:lnTo>
                <a:lnTo>
                  <a:pt x="16334" y="3906"/>
                </a:lnTo>
                <a:lnTo>
                  <a:pt x="16306" y="3919"/>
                </a:lnTo>
                <a:lnTo>
                  <a:pt x="16278" y="3930"/>
                </a:lnTo>
                <a:lnTo>
                  <a:pt x="16249" y="3940"/>
                </a:lnTo>
                <a:lnTo>
                  <a:pt x="16220" y="3948"/>
                </a:lnTo>
                <a:lnTo>
                  <a:pt x="16189" y="3955"/>
                </a:lnTo>
                <a:lnTo>
                  <a:pt x="16159" y="3961"/>
                </a:lnTo>
                <a:lnTo>
                  <a:pt x="16128" y="3965"/>
                </a:lnTo>
                <a:lnTo>
                  <a:pt x="16097" y="3967"/>
                </a:lnTo>
                <a:lnTo>
                  <a:pt x="16064" y="3968"/>
                </a:lnTo>
                <a:lnTo>
                  <a:pt x="624" y="3968"/>
                </a:lnTo>
                <a:lnTo>
                  <a:pt x="591" y="3967"/>
                </a:lnTo>
                <a:lnTo>
                  <a:pt x="560" y="3965"/>
                </a:lnTo>
                <a:lnTo>
                  <a:pt x="529" y="3961"/>
                </a:lnTo>
                <a:lnTo>
                  <a:pt x="499" y="3955"/>
                </a:lnTo>
                <a:lnTo>
                  <a:pt x="468" y="3948"/>
                </a:lnTo>
                <a:lnTo>
                  <a:pt x="438" y="3940"/>
                </a:lnTo>
                <a:lnTo>
                  <a:pt x="410" y="3930"/>
                </a:lnTo>
                <a:lnTo>
                  <a:pt x="382" y="3919"/>
                </a:lnTo>
                <a:lnTo>
                  <a:pt x="354" y="3906"/>
                </a:lnTo>
                <a:lnTo>
                  <a:pt x="326" y="3893"/>
                </a:lnTo>
                <a:lnTo>
                  <a:pt x="300" y="3877"/>
                </a:lnTo>
                <a:lnTo>
                  <a:pt x="275" y="3861"/>
                </a:lnTo>
                <a:lnTo>
                  <a:pt x="251" y="3844"/>
                </a:lnTo>
                <a:lnTo>
                  <a:pt x="227" y="3825"/>
                </a:lnTo>
                <a:lnTo>
                  <a:pt x="204" y="3805"/>
                </a:lnTo>
                <a:lnTo>
                  <a:pt x="184" y="3784"/>
                </a:lnTo>
                <a:lnTo>
                  <a:pt x="163" y="3763"/>
                </a:lnTo>
                <a:lnTo>
                  <a:pt x="143" y="3740"/>
                </a:lnTo>
                <a:lnTo>
                  <a:pt x="124" y="3716"/>
                </a:lnTo>
                <a:lnTo>
                  <a:pt x="106" y="3692"/>
                </a:lnTo>
                <a:lnTo>
                  <a:pt x="91" y="3667"/>
                </a:lnTo>
                <a:lnTo>
                  <a:pt x="75" y="3641"/>
                </a:lnTo>
                <a:lnTo>
                  <a:pt x="62" y="3614"/>
                </a:lnTo>
                <a:lnTo>
                  <a:pt x="49" y="3586"/>
                </a:lnTo>
                <a:lnTo>
                  <a:pt x="38" y="3557"/>
                </a:lnTo>
                <a:lnTo>
                  <a:pt x="28" y="3529"/>
                </a:lnTo>
                <a:lnTo>
                  <a:pt x="20" y="3499"/>
                </a:lnTo>
                <a:lnTo>
                  <a:pt x="13" y="3469"/>
                </a:lnTo>
                <a:lnTo>
                  <a:pt x="7" y="3438"/>
                </a:lnTo>
                <a:lnTo>
                  <a:pt x="3" y="3407"/>
                </a:lnTo>
                <a:lnTo>
                  <a:pt x="1" y="3376"/>
                </a:lnTo>
                <a:lnTo>
                  <a:pt x="0" y="3343"/>
                </a:lnTo>
                <a:lnTo>
                  <a:pt x="0" y="625"/>
                </a:lnTo>
                <a:lnTo>
                  <a:pt x="1" y="592"/>
                </a:lnTo>
                <a:lnTo>
                  <a:pt x="3" y="561"/>
                </a:lnTo>
                <a:lnTo>
                  <a:pt x="7" y="530"/>
                </a:lnTo>
                <a:lnTo>
                  <a:pt x="13" y="499"/>
                </a:lnTo>
                <a:lnTo>
                  <a:pt x="20" y="469"/>
                </a:lnTo>
                <a:lnTo>
                  <a:pt x="28" y="440"/>
                </a:lnTo>
                <a:lnTo>
                  <a:pt x="38" y="411"/>
                </a:lnTo>
                <a:lnTo>
                  <a:pt x="49" y="382"/>
                </a:lnTo>
                <a:lnTo>
                  <a:pt x="62" y="354"/>
                </a:lnTo>
                <a:lnTo>
                  <a:pt x="75" y="328"/>
                </a:lnTo>
                <a:lnTo>
                  <a:pt x="91" y="302"/>
                </a:lnTo>
                <a:lnTo>
                  <a:pt x="106" y="276"/>
                </a:lnTo>
                <a:lnTo>
                  <a:pt x="124" y="252"/>
                </a:lnTo>
                <a:lnTo>
                  <a:pt x="143" y="228"/>
                </a:lnTo>
                <a:lnTo>
                  <a:pt x="163" y="205"/>
                </a:lnTo>
                <a:lnTo>
                  <a:pt x="184" y="184"/>
                </a:lnTo>
                <a:lnTo>
                  <a:pt x="204" y="163"/>
                </a:lnTo>
                <a:lnTo>
                  <a:pt x="227" y="143"/>
                </a:lnTo>
                <a:lnTo>
                  <a:pt x="251" y="124"/>
                </a:lnTo>
                <a:lnTo>
                  <a:pt x="275" y="108"/>
                </a:lnTo>
                <a:lnTo>
                  <a:pt x="300" y="91"/>
                </a:lnTo>
                <a:lnTo>
                  <a:pt x="326" y="76"/>
                </a:lnTo>
                <a:lnTo>
                  <a:pt x="354" y="62"/>
                </a:lnTo>
                <a:lnTo>
                  <a:pt x="382" y="49"/>
                </a:lnTo>
                <a:lnTo>
                  <a:pt x="410" y="39"/>
                </a:lnTo>
                <a:lnTo>
                  <a:pt x="438" y="28"/>
                </a:lnTo>
                <a:lnTo>
                  <a:pt x="468" y="20"/>
                </a:lnTo>
                <a:lnTo>
                  <a:pt x="499" y="13"/>
                </a:lnTo>
                <a:lnTo>
                  <a:pt x="529" y="7"/>
                </a:lnTo>
                <a:lnTo>
                  <a:pt x="560" y="3"/>
                </a:lnTo>
                <a:lnTo>
                  <a:pt x="591" y="1"/>
                </a:lnTo>
                <a:lnTo>
                  <a:pt x="624" y="0"/>
                </a:lnTo>
                <a:close/>
                <a:moveTo>
                  <a:pt x="13802" y="2429"/>
                </a:moveTo>
                <a:lnTo>
                  <a:pt x="13820" y="2430"/>
                </a:lnTo>
                <a:lnTo>
                  <a:pt x="13839" y="2433"/>
                </a:lnTo>
                <a:lnTo>
                  <a:pt x="13856" y="2437"/>
                </a:lnTo>
                <a:lnTo>
                  <a:pt x="13873" y="2444"/>
                </a:lnTo>
                <a:lnTo>
                  <a:pt x="13889" y="2451"/>
                </a:lnTo>
                <a:lnTo>
                  <a:pt x="13903" y="2460"/>
                </a:lnTo>
                <a:lnTo>
                  <a:pt x="13918" y="2471"/>
                </a:lnTo>
                <a:lnTo>
                  <a:pt x="13930" y="2482"/>
                </a:lnTo>
                <a:lnTo>
                  <a:pt x="13942" y="2496"/>
                </a:lnTo>
                <a:lnTo>
                  <a:pt x="13953" y="2510"/>
                </a:lnTo>
                <a:lnTo>
                  <a:pt x="13962" y="2525"/>
                </a:lnTo>
                <a:lnTo>
                  <a:pt x="13970" y="2541"/>
                </a:lnTo>
                <a:lnTo>
                  <a:pt x="13976" y="2558"/>
                </a:lnTo>
                <a:lnTo>
                  <a:pt x="13980" y="2575"/>
                </a:lnTo>
                <a:lnTo>
                  <a:pt x="13984" y="2593"/>
                </a:lnTo>
                <a:lnTo>
                  <a:pt x="13985" y="2612"/>
                </a:lnTo>
                <a:lnTo>
                  <a:pt x="13984" y="2631"/>
                </a:lnTo>
                <a:lnTo>
                  <a:pt x="13980" y="2648"/>
                </a:lnTo>
                <a:lnTo>
                  <a:pt x="13976" y="2666"/>
                </a:lnTo>
                <a:lnTo>
                  <a:pt x="13970" y="2683"/>
                </a:lnTo>
                <a:lnTo>
                  <a:pt x="13962" y="2699"/>
                </a:lnTo>
                <a:lnTo>
                  <a:pt x="13953" y="2714"/>
                </a:lnTo>
                <a:lnTo>
                  <a:pt x="13942" y="2728"/>
                </a:lnTo>
                <a:lnTo>
                  <a:pt x="13930" y="2741"/>
                </a:lnTo>
                <a:lnTo>
                  <a:pt x="13918" y="2753"/>
                </a:lnTo>
                <a:lnTo>
                  <a:pt x="13903" y="2763"/>
                </a:lnTo>
                <a:lnTo>
                  <a:pt x="13889" y="2773"/>
                </a:lnTo>
                <a:lnTo>
                  <a:pt x="13873" y="2780"/>
                </a:lnTo>
                <a:lnTo>
                  <a:pt x="13856" y="2786"/>
                </a:lnTo>
                <a:lnTo>
                  <a:pt x="13839" y="2791"/>
                </a:lnTo>
                <a:lnTo>
                  <a:pt x="13820" y="2794"/>
                </a:lnTo>
                <a:lnTo>
                  <a:pt x="13802" y="2795"/>
                </a:lnTo>
                <a:lnTo>
                  <a:pt x="13783" y="2794"/>
                </a:lnTo>
                <a:lnTo>
                  <a:pt x="13764" y="2791"/>
                </a:lnTo>
                <a:lnTo>
                  <a:pt x="13748" y="2786"/>
                </a:lnTo>
                <a:lnTo>
                  <a:pt x="13731" y="2780"/>
                </a:lnTo>
                <a:lnTo>
                  <a:pt x="13714" y="2773"/>
                </a:lnTo>
                <a:lnTo>
                  <a:pt x="13700" y="2763"/>
                </a:lnTo>
                <a:lnTo>
                  <a:pt x="13685" y="2753"/>
                </a:lnTo>
                <a:lnTo>
                  <a:pt x="13673" y="2741"/>
                </a:lnTo>
                <a:lnTo>
                  <a:pt x="13661" y="2728"/>
                </a:lnTo>
                <a:lnTo>
                  <a:pt x="13651" y="2714"/>
                </a:lnTo>
                <a:lnTo>
                  <a:pt x="13641" y="2699"/>
                </a:lnTo>
                <a:lnTo>
                  <a:pt x="13634" y="2683"/>
                </a:lnTo>
                <a:lnTo>
                  <a:pt x="13628" y="2666"/>
                </a:lnTo>
                <a:lnTo>
                  <a:pt x="13623" y="2648"/>
                </a:lnTo>
                <a:lnTo>
                  <a:pt x="13621" y="2631"/>
                </a:lnTo>
                <a:lnTo>
                  <a:pt x="13619" y="2612"/>
                </a:lnTo>
                <a:lnTo>
                  <a:pt x="13621" y="2593"/>
                </a:lnTo>
                <a:lnTo>
                  <a:pt x="13623" y="2575"/>
                </a:lnTo>
                <a:lnTo>
                  <a:pt x="13628" y="2558"/>
                </a:lnTo>
                <a:lnTo>
                  <a:pt x="13634" y="2541"/>
                </a:lnTo>
                <a:lnTo>
                  <a:pt x="13641" y="2525"/>
                </a:lnTo>
                <a:lnTo>
                  <a:pt x="13651" y="2510"/>
                </a:lnTo>
                <a:lnTo>
                  <a:pt x="13661" y="2496"/>
                </a:lnTo>
                <a:lnTo>
                  <a:pt x="13673" y="2482"/>
                </a:lnTo>
                <a:lnTo>
                  <a:pt x="13685" y="2471"/>
                </a:lnTo>
                <a:lnTo>
                  <a:pt x="13700" y="2460"/>
                </a:lnTo>
                <a:lnTo>
                  <a:pt x="13714" y="2451"/>
                </a:lnTo>
                <a:lnTo>
                  <a:pt x="13731" y="2444"/>
                </a:lnTo>
                <a:lnTo>
                  <a:pt x="13748" y="2437"/>
                </a:lnTo>
                <a:lnTo>
                  <a:pt x="13764" y="2433"/>
                </a:lnTo>
                <a:lnTo>
                  <a:pt x="13783" y="2430"/>
                </a:lnTo>
                <a:lnTo>
                  <a:pt x="13802" y="2429"/>
                </a:lnTo>
                <a:close/>
                <a:moveTo>
                  <a:pt x="14340" y="2429"/>
                </a:moveTo>
                <a:lnTo>
                  <a:pt x="14359" y="2430"/>
                </a:lnTo>
                <a:lnTo>
                  <a:pt x="14377" y="2433"/>
                </a:lnTo>
                <a:lnTo>
                  <a:pt x="14394" y="2437"/>
                </a:lnTo>
                <a:lnTo>
                  <a:pt x="14411" y="2444"/>
                </a:lnTo>
                <a:lnTo>
                  <a:pt x="14427" y="2451"/>
                </a:lnTo>
                <a:lnTo>
                  <a:pt x="14442" y="2460"/>
                </a:lnTo>
                <a:lnTo>
                  <a:pt x="14456" y="2471"/>
                </a:lnTo>
                <a:lnTo>
                  <a:pt x="14470" y="2482"/>
                </a:lnTo>
                <a:lnTo>
                  <a:pt x="14481" y="2496"/>
                </a:lnTo>
                <a:lnTo>
                  <a:pt x="14491" y="2510"/>
                </a:lnTo>
                <a:lnTo>
                  <a:pt x="14501" y="2525"/>
                </a:lnTo>
                <a:lnTo>
                  <a:pt x="14508" y="2541"/>
                </a:lnTo>
                <a:lnTo>
                  <a:pt x="14514" y="2558"/>
                </a:lnTo>
                <a:lnTo>
                  <a:pt x="14519" y="2575"/>
                </a:lnTo>
                <a:lnTo>
                  <a:pt x="14522" y="2593"/>
                </a:lnTo>
                <a:lnTo>
                  <a:pt x="14523" y="2612"/>
                </a:lnTo>
                <a:lnTo>
                  <a:pt x="14522" y="2631"/>
                </a:lnTo>
                <a:lnTo>
                  <a:pt x="14519" y="2648"/>
                </a:lnTo>
                <a:lnTo>
                  <a:pt x="14514" y="2666"/>
                </a:lnTo>
                <a:lnTo>
                  <a:pt x="14508" y="2683"/>
                </a:lnTo>
                <a:lnTo>
                  <a:pt x="14501" y="2699"/>
                </a:lnTo>
                <a:lnTo>
                  <a:pt x="14491" y="2714"/>
                </a:lnTo>
                <a:lnTo>
                  <a:pt x="14481" y="2728"/>
                </a:lnTo>
                <a:lnTo>
                  <a:pt x="14470" y="2741"/>
                </a:lnTo>
                <a:lnTo>
                  <a:pt x="14456" y="2753"/>
                </a:lnTo>
                <a:lnTo>
                  <a:pt x="14442" y="2763"/>
                </a:lnTo>
                <a:lnTo>
                  <a:pt x="14427" y="2773"/>
                </a:lnTo>
                <a:lnTo>
                  <a:pt x="14411" y="2780"/>
                </a:lnTo>
                <a:lnTo>
                  <a:pt x="14394" y="2786"/>
                </a:lnTo>
                <a:lnTo>
                  <a:pt x="14377" y="2791"/>
                </a:lnTo>
                <a:lnTo>
                  <a:pt x="14359" y="2794"/>
                </a:lnTo>
                <a:lnTo>
                  <a:pt x="14340" y="2795"/>
                </a:lnTo>
                <a:lnTo>
                  <a:pt x="14321" y="2794"/>
                </a:lnTo>
                <a:lnTo>
                  <a:pt x="14304" y="2791"/>
                </a:lnTo>
                <a:lnTo>
                  <a:pt x="14286" y="2786"/>
                </a:lnTo>
                <a:lnTo>
                  <a:pt x="14269" y="2780"/>
                </a:lnTo>
                <a:lnTo>
                  <a:pt x="14254" y="2773"/>
                </a:lnTo>
                <a:lnTo>
                  <a:pt x="14238" y="2763"/>
                </a:lnTo>
                <a:lnTo>
                  <a:pt x="14224" y="2753"/>
                </a:lnTo>
                <a:lnTo>
                  <a:pt x="14212" y="2741"/>
                </a:lnTo>
                <a:lnTo>
                  <a:pt x="14199" y="2728"/>
                </a:lnTo>
                <a:lnTo>
                  <a:pt x="14189" y="2714"/>
                </a:lnTo>
                <a:lnTo>
                  <a:pt x="14180" y="2699"/>
                </a:lnTo>
                <a:lnTo>
                  <a:pt x="14172" y="2683"/>
                </a:lnTo>
                <a:lnTo>
                  <a:pt x="14166" y="2666"/>
                </a:lnTo>
                <a:lnTo>
                  <a:pt x="14162" y="2648"/>
                </a:lnTo>
                <a:lnTo>
                  <a:pt x="14159" y="2631"/>
                </a:lnTo>
                <a:lnTo>
                  <a:pt x="14158" y="2612"/>
                </a:lnTo>
                <a:lnTo>
                  <a:pt x="14159" y="2593"/>
                </a:lnTo>
                <a:lnTo>
                  <a:pt x="14162" y="2575"/>
                </a:lnTo>
                <a:lnTo>
                  <a:pt x="14166" y="2558"/>
                </a:lnTo>
                <a:lnTo>
                  <a:pt x="14172" y="2541"/>
                </a:lnTo>
                <a:lnTo>
                  <a:pt x="14180" y="2525"/>
                </a:lnTo>
                <a:lnTo>
                  <a:pt x="14189" y="2510"/>
                </a:lnTo>
                <a:lnTo>
                  <a:pt x="14199" y="2496"/>
                </a:lnTo>
                <a:lnTo>
                  <a:pt x="14212" y="2482"/>
                </a:lnTo>
                <a:lnTo>
                  <a:pt x="14224" y="2471"/>
                </a:lnTo>
                <a:lnTo>
                  <a:pt x="14238" y="2460"/>
                </a:lnTo>
                <a:lnTo>
                  <a:pt x="14254" y="2451"/>
                </a:lnTo>
                <a:lnTo>
                  <a:pt x="14269" y="2444"/>
                </a:lnTo>
                <a:lnTo>
                  <a:pt x="14286" y="2437"/>
                </a:lnTo>
                <a:lnTo>
                  <a:pt x="14304" y="2433"/>
                </a:lnTo>
                <a:lnTo>
                  <a:pt x="14321" y="2430"/>
                </a:lnTo>
                <a:lnTo>
                  <a:pt x="14340" y="2429"/>
                </a:lnTo>
                <a:close/>
                <a:moveTo>
                  <a:pt x="14879" y="2429"/>
                </a:moveTo>
                <a:lnTo>
                  <a:pt x="14897" y="2430"/>
                </a:lnTo>
                <a:lnTo>
                  <a:pt x="14916" y="2433"/>
                </a:lnTo>
                <a:lnTo>
                  <a:pt x="14933" y="2437"/>
                </a:lnTo>
                <a:lnTo>
                  <a:pt x="14950" y="2444"/>
                </a:lnTo>
                <a:lnTo>
                  <a:pt x="14966" y="2451"/>
                </a:lnTo>
                <a:lnTo>
                  <a:pt x="14981" y="2460"/>
                </a:lnTo>
                <a:lnTo>
                  <a:pt x="14995" y="2471"/>
                </a:lnTo>
                <a:lnTo>
                  <a:pt x="15008" y="2482"/>
                </a:lnTo>
                <a:lnTo>
                  <a:pt x="15019" y="2496"/>
                </a:lnTo>
                <a:lnTo>
                  <a:pt x="15031" y="2510"/>
                </a:lnTo>
                <a:lnTo>
                  <a:pt x="15039" y="2525"/>
                </a:lnTo>
                <a:lnTo>
                  <a:pt x="15047" y="2541"/>
                </a:lnTo>
                <a:lnTo>
                  <a:pt x="15054" y="2558"/>
                </a:lnTo>
                <a:lnTo>
                  <a:pt x="15058" y="2575"/>
                </a:lnTo>
                <a:lnTo>
                  <a:pt x="15061" y="2593"/>
                </a:lnTo>
                <a:lnTo>
                  <a:pt x="15062" y="2612"/>
                </a:lnTo>
                <a:lnTo>
                  <a:pt x="15061" y="2631"/>
                </a:lnTo>
                <a:lnTo>
                  <a:pt x="15058" y="2648"/>
                </a:lnTo>
                <a:lnTo>
                  <a:pt x="15054" y="2666"/>
                </a:lnTo>
                <a:lnTo>
                  <a:pt x="15047" y="2683"/>
                </a:lnTo>
                <a:lnTo>
                  <a:pt x="15039" y="2699"/>
                </a:lnTo>
                <a:lnTo>
                  <a:pt x="15031" y="2714"/>
                </a:lnTo>
                <a:lnTo>
                  <a:pt x="15019" y="2728"/>
                </a:lnTo>
                <a:lnTo>
                  <a:pt x="15008" y="2741"/>
                </a:lnTo>
                <a:lnTo>
                  <a:pt x="14995" y="2753"/>
                </a:lnTo>
                <a:lnTo>
                  <a:pt x="14981" y="2763"/>
                </a:lnTo>
                <a:lnTo>
                  <a:pt x="14966" y="2773"/>
                </a:lnTo>
                <a:lnTo>
                  <a:pt x="14950" y="2780"/>
                </a:lnTo>
                <a:lnTo>
                  <a:pt x="14933" y="2786"/>
                </a:lnTo>
                <a:lnTo>
                  <a:pt x="14916" y="2791"/>
                </a:lnTo>
                <a:lnTo>
                  <a:pt x="14897" y="2794"/>
                </a:lnTo>
                <a:lnTo>
                  <a:pt x="14879" y="2795"/>
                </a:lnTo>
                <a:lnTo>
                  <a:pt x="14861" y="2794"/>
                </a:lnTo>
                <a:lnTo>
                  <a:pt x="14842" y="2791"/>
                </a:lnTo>
                <a:lnTo>
                  <a:pt x="14825" y="2786"/>
                </a:lnTo>
                <a:lnTo>
                  <a:pt x="14809" y="2780"/>
                </a:lnTo>
                <a:lnTo>
                  <a:pt x="14792" y="2773"/>
                </a:lnTo>
                <a:lnTo>
                  <a:pt x="14777" y="2763"/>
                </a:lnTo>
                <a:lnTo>
                  <a:pt x="14763" y="2753"/>
                </a:lnTo>
                <a:lnTo>
                  <a:pt x="14750" y="2741"/>
                </a:lnTo>
                <a:lnTo>
                  <a:pt x="14739" y="2728"/>
                </a:lnTo>
                <a:lnTo>
                  <a:pt x="14728" y="2714"/>
                </a:lnTo>
                <a:lnTo>
                  <a:pt x="14719" y="2699"/>
                </a:lnTo>
                <a:lnTo>
                  <a:pt x="14710" y="2683"/>
                </a:lnTo>
                <a:lnTo>
                  <a:pt x="14705" y="2666"/>
                </a:lnTo>
                <a:lnTo>
                  <a:pt x="14700" y="2648"/>
                </a:lnTo>
                <a:lnTo>
                  <a:pt x="14698" y="2631"/>
                </a:lnTo>
                <a:lnTo>
                  <a:pt x="14697" y="2612"/>
                </a:lnTo>
                <a:lnTo>
                  <a:pt x="14698" y="2593"/>
                </a:lnTo>
                <a:lnTo>
                  <a:pt x="14700" y="2575"/>
                </a:lnTo>
                <a:lnTo>
                  <a:pt x="14705" y="2558"/>
                </a:lnTo>
                <a:lnTo>
                  <a:pt x="14710" y="2541"/>
                </a:lnTo>
                <a:lnTo>
                  <a:pt x="14719" y="2525"/>
                </a:lnTo>
                <a:lnTo>
                  <a:pt x="14728" y="2510"/>
                </a:lnTo>
                <a:lnTo>
                  <a:pt x="14739" y="2496"/>
                </a:lnTo>
                <a:lnTo>
                  <a:pt x="14750" y="2482"/>
                </a:lnTo>
                <a:lnTo>
                  <a:pt x="14763" y="2471"/>
                </a:lnTo>
                <a:lnTo>
                  <a:pt x="14777" y="2460"/>
                </a:lnTo>
                <a:lnTo>
                  <a:pt x="14792" y="2451"/>
                </a:lnTo>
                <a:lnTo>
                  <a:pt x="14809" y="2444"/>
                </a:lnTo>
                <a:lnTo>
                  <a:pt x="14825" y="2437"/>
                </a:lnTo>
                <a:lnTo>
                  <a:pt x="14842" y="2433"/>
                </a:lnTo>
                <a:lnTo>
                  <a:pt x="14861" y="2430"/>
                </a:lnTo>
                <a:lnTo>
                  <a:pt x="14879" y="2429"/>
                </a:lnTo>
                <a:close/>
                <a:moveTo>
                  <a:pt x="15418" y="2429"/>
                </a:moveTo>
                <a:lnTo>
                  <a:pt x="15436" y="2430"/>
                </a:lnTo>
                <a:lnTo>
                  <a:pt x="15454" y="2433"/>
                </a:lnTo>
                <a:lnTo>
                  <a:pt x="15472" y="2437"/>
                </a:lnTo>
                <a:lnTo>
                  <a:pt x="15489" y="2444"/>
                </a:lnTo>
                <a:lnTo>
                  <a:pt x="15504" y="2451"/>
                </a:lnTo>
                <a:lnTo>
                  <a:pt x="15520" y="2460"/>
                </a:lnTo>
                <a:lnTo>
                  <a:pt x="15533" y="2471"/>
                </a:lnTo>
                <a:lnTo>
                  <a:pt x="15547" y="2482"/>
                </a:lnTo>
                <a:lnTo>
                  <a:pt x="15558" y="2496"/>
                </a:lnTo>
                <a:lnTo>
                  <a:pt x="15569" y="2510"/>
                </a:lnTo>
                <a:lnTo>
                  <a:pt x="15578" y="2525"/>
                </a:lnTo>
                <a:lnTo>
                  <a:pt x="15586" y="2541"/>
                </a:lnTo>
                <a:lnTo>
                  <a:pt x="15592" y="2558"/>
                </a:lnTo>
                <a:lnTo>
                  <a:pt x="15596" y="2575"/>
                </a:lnTo>
                <a:lnTo>
                  <a:pt x="15599" y="2593"/>
                </a:lnTo>
                <a:lnTo>
                  <a:pt x="15600" y="2612"/>
                </a:lnTo>
                <a:lnTo>
                  <a:pt x="15599" y="2631"/>
                </a:lnTo>
                <a:lnTo>
                  <a:pt x="15596" y="2648"/>
                </a:lnTo>
                <a:lnTo>
                  <a:pt x="15592" y="2666"/>
                </a:lnTo>
                <a:lnTo>
                  <a:pt x="15586" y="2683"/>
                </a:lnTo>
                <a:lnTo>
                  <a:pt x="15578" y="2699"/>
                </a:lnTo>
                <a:lnTo>
                  <a:pt x="15569" y="2714"/>
                </a:lnTo>
                <a:lnTo>
                  <a:pt x="15558" y="2728"/>
                </a:lnTo>
                <a:lnTo>
                  <a:pt x="15547" y="2741"/>
                </a:lnTo>
                <a:lnTo>
                  <a:pt x="15533" y="2753"/>
                </a:lnTo>
                <a:lnTo>
                  <a:pt x="15520" y="2763"/>
                </a:lnTo>
                <a:lnTo>
                  <a:pt x="15504" y="2773"/>
                </a:lnTo>
                <a:lnTo>
                  <a:pt x="15489" y="2780"/>
                </a:lnTo>
                <a:lnTo>
                  <a:pt x="15472" y="2786"/>
                </a:lnTo>
                <a:lnTo>
                  <a:pt x="15454" y="2791"/>
                </a:lnTo>
                <a:lnTo>
                  <a:pt x="15436" y="2794"/>
                </a:lnTo>
                <a:lnTo>
                  <a:pt x="15418" y="2795"/>
                </a:lnTo>
                <a:lnTo>
                  <a:pt x="15399" y="2794"/>
                </a:lnTo>
                <a:lnTo>
                  <a:pt x="15381" y="2791"/>
                </a:lnTo>
                <a:lnTo>
                  <a:pt x="15363" y="2786"/>
                </a:lnTo>
                <a:lnTo>
                  <a:pt x="15347" y="2780"/>
                </a:lnTo>
                <a:lnTo>
                  <a:pt x="15331" y="2773"/>
                </a:lnTo>
                <a:lnTo>
                  <a:pt x="15315" y="2763"/>
                </a:lnTo>
                <a:lnTo>
                  <a:pt x="15302" y="2753"/>
                </a:lnTo>
                <a:lnTo>
                  <a:pt x="15289" y="2741"/>
                </a:lnTo>
                <a:lnTo>
                  <a:pt x="15277" y="2728"/>
                </a:lnTo>
                <a:lnTo>
                  <a:pt x="15266" y="2714"/>
                </a:lnTo>
                <a:lnTo>
                  <a:pt x="15257" y="2699"/>
                </a:lnTo>
                <a:lnTo>
                  <a:pt x="15250" y="2683"/>
                </a:lnTo>
                <a:lnTo>
                  <a:pt x="15243" y="2666"/>
                </a:lnTo>
                <a:lnTo>
                  <a:pt x="15239" y="2648"/>
                </a:lnTo>
                <a:lnTo>
                  <a:pt x="15236" y="2631"/>
                </a:lnTo>
                <a:lnTo>
                  <a:pt x="15235" y="2612"/>
                </a:lnTo>
                <a:lnTo>
                  <a:pt x="15236" y="2593"/>
                </a:lnTo>
                <a:lnTo>
                  <a:pt x="15239" y="2575"/>
                </a:lnTo>
                <a:lnTo>
                  <a:pt x="15243" y="2558"/>
                </a:lnTo>
                <a:lnTo>
                  <a:pt x="15250" y="2541"/>
                </a:lnTo>
                <a:lnTo>
                  <a:pt x="15257" y="2525"/>
                </a:lnTo>
                <a:lnTo>
                  <a:pt x="15266" y="2510"/>
                </a:lnTo>
                <a:lnTo>
                  <a:pt x="15277" y="2496"/>
                </a:lnTo>
                <a:lnTo>
                  <a:pt x="15289" y="2482"/>
                </a:lnTo>
                <a:lnTo>
                  <a:pt x="15302" y="2471"/>
                </a:lnTo>
                <a:lnTo>
                  <a:pt x="15315" y="2460"/>
                </a:lnTo>
                <a:lnTo>
                  <a:pt x="15331" y="2451"/>
                </a:lnTo>
                <a:lnTo>
                  <a:pt x="15347" y="2444"/>
                </a:lnTo>
                <a:lnTo>
                  <a:pt x="15363" y="2437"/>
                </a:lnTo>
                <a:lnTo>
                  <a:pt x="15381" y="2433"/>
                </a:lnTo>
                <a:lnTo>
                  <a:pt x="15399" y="2430"/>
                </a:lnTo>
                <a:lnTo>
                  <a:pt x="15418" y="2429"/>
                </a:lnTo>
                <a:close/>
                <a:moveTo>
                  <a:pt x="13682" y="943"/>
                </a:moveTo>
                <a:lnTo>
                  <a:pt x="15712" y="943"/>
                </a:lnTo>
                <a:lnTo>
                  <a:pt x="15712" y="1546"/>
                </a:lnTo>
                <a:lnTo>
                  <a:pt x="13682" y="1546"/>
                </a:lnTo>
                <a:lnTo>
                  <a:pt x="13682" y="943"/>
                </a:lnTo>
                <a:close/>
                <a:moveTo>
                  <a:pt x="1545" y="1123"/>
                </a:moveTo>
                <a:lnTo>
                  <a:pt x="1545" y="943"/>
                </a:lnTo>
                <a:lnTo>
                  <a:pt x="1089" y="943"/>
                </a:lnTo>
                <a:lnTo>
                  <a:pt x="1089" y="1123"/>
                </a:lnTo>
                <a:lnTo>
                  <a:pt x="811" y="1123"/>
                </a:lnTo>
                <a:lnTo>
                  <a:pt x="811" y="1769"/>
                </a:lnTo>
                <a:lnTo>
                  <a:pt x="1822" y="1769"/>
                </a:lnTo>
                <a:lnTo>
                  <a:pt x="1822" y="1123"/>
                </a:lnTo>
                <a:lnTo>
                  <a:pt x="1545" y="1123"/>
                </a:lnTo>
                <a:close/>
                <a:moveTo>
                  <a:pt x="3010" y="1123"/>
                </a:moveTo>
                <a:lnTo>
                  <a:pt x="3010" y="943"/>
                </a:lnTo>
                <a:lnTo>
                  <a:pt x="2555" y="943"/>
                </a:lnTo>
                <a:lnTo>
                  <a:pt x="2555" y="1123"/>
                </a:lnTo>
                <a:lnTo>
                  <a:pt x="2278" y="1123"/>
                </a:lnTo>
                <a:lnTo>
                  <a:pt x="2278" y="1769"/>
                </a:lnTo>
                <a:lnTo>
                  <a:pt x="3288" y="1769"/>
                </a:lnTo>
                <a:lnTo>
                  <a:pt x="3288" y="1123"/>
                </a:lnTo>
                <a:lnTo>
                  <a:pt x="3010" y="1123"/>
                </a:lnTo>
                <a:close/>
                <a:moveTo>
                  <a:pt x="4477" y="1123"/>
                </a:moveTo>
                <a:lnTo>
                  <a:pt x="4477" y="943"/>
                </a:lnTo>
                <a:lnTo>
                  <a:pt x="4021" y="943"/>
                </a:lnTo>
                <a:lnTo>
                  <a:pt x="4021" y="1123"/>
                </a:lnTo>
                <a:lnTo>
                  <a:pt x="3743" y="1123"/>
                </a:lnTo>
                <a:lnTo>
                  <a:pt x="3743" y="1769"/>
                </a:lnTo>
                <a:lnTo>
                  <a:pt x="4754" y="1769"/>
                </a:lnTo>
                <a:lnTo>
                  <a:pt x="4754" y="1123"/>
                </a:lnTo>
                <a:lnTo>
                  <a:pt x="4477" y="1123"/>
                </a:lnTo>
                <a:close/>
                <a:moveTo>
                  <a:pt x="5942" y="1123"/>
                </a:moveTo>
                <a:lnTo>
                  <a:pt x="5942" y="943"/>
                </a:lnTo>
                <a:lnTo>
                  <a:pt x="5486" y="943"/>
                </a:lnTo>
                <a:lnTo>
                  <a:pt x="5486" y="1123"/>
                </a:lnTo>
                <a:lnTo>
                  <a:pt x="5209" y="1123"/>
                </a:lnTo>
                <a:lnTo>
                  <a:pt x="5209" y="1769"/>
                </a:lnTo>
                <a:lnTo>
                  <a:pt x="6219" y="1769"/>
                </a:lnTo>
                <a:lnTo>
                  <a:pt x="6219" y="1123"/>
                </a:lnTo>
                <a:lnTo>
                  <a:pt x="5942" y="1123"/>
                </a:lnTo>
                <a:close/>
                <a:moveTo>
                  <a:pt x="7407" y="1123"/>
                </a:moveTo>
                <a:lnTo>
                  <a:pt x="7407" y="943"/>
                </a:lnTo>
                <a:lnTo>
                  <a:pt x="6953" y="943"/>
                </a:lnTo>
                <a:lnTo>
                  <a:pt x="6953" y="1123"/>
                </a:lnTo>
                <a:lnTo>
                  <a:pt x="6675" y="1123"/>
                </a:lnTo>
                <a:lnTo>
                  <a:pt x="6675" y="1769"/>
                </a:lnTo>
                <a:lnTo>
                  <a:pt x="7685" y="1769"/>
                </a:lnTo>
                <a:lnTo>
                  <a:pt x="7685" y="1123"/>
                </a:lnTo>
                <a:lnTo>
                  <a:pt x="7407" y="1123"/>
                </a:lnTo>
                <a:close/>
                <a:moveTo>
                  <a:pt x="8874" y="1123"/>
                </a:moveTo>
                <a:lnTo>
                  <a:pt x="8874" y="943"/>
                </a:lnTo>
                <a:lnTo>
                  <a:pt x="8418" y="943"/>
                </a:lnTo>
                <a:lnTo>
                  <a:pt x="8418" y="1123"/>
                </a:lnTo>
                <a:lnTo>
                  <a:pt x="8141" y="1123"/>
                </a:lnTo>
                <a:lnTo>
                  <a:pt x="8141" y="1769"/>
                </a:lnTo>
                <a:lnTo>
                  <a:pt x="9151" y="1769"/>
                </a:lnTo>
                <a:lnTo>
                  <a:pt x="9151" y="1123"/>
                </a:lnTo>
                <a:lnTo>
                  <a:pt x="8874" y="1123"/>
                </a:lnTo>
                <a:close/>
                <a:moveTo>
                  <a:pt x="10339" y="1123"/>
                </a:moveTo>
                <a:lnTo>
                  <a:pt x="10339" y="943"/>
                </a:lnTo>
                <a:lnTo>
                  <a:pt x="9883" y="943"/>
                </a:lnTo>
                <a:lnTo>
                  <a:pt x="9883" y="1123"/>
                </a:lnTo>
                <a:lnTo>
                  <a:pt x="9606" y="1123"/>
                </a:lnTo>
                <a:lnTo>
                  <a:pt x="9606" y="1769"/>
                </a:lnTo>
                <a:lnTo>
                  <a:pt x="10617" y="1769"/>
                </a:lnTo>
                <a:lnTo>
                  <a:pt x="10617" y="1123"/>
                </a:lnTo>
                <a:lnTo>
                  <a:pt x="10339" y="1123"/>
                </a:lnTo>
                <a:close/>
                <a:moveTo>
                  <a:pt x="1545" y="2845"/>
                </a:moveTo>
                <a:lnTo>
                  <a:pt x="1545" y="3025"/>
                </a:lnTo>
                <a:lnTo>
                  <a:pt x="1089" y="3025"/>
                </a:lnTo>
                <a:lnTo>
                  <a:pt x="1089" y="2845"/>
                </a:lnTo>
                <a:lnTo>
                  <a:pt x="811" y="2845"/>
                </a:lnTo>
                <a:lnTo>
                  <a:pt x="811" y="2199"/>
                </a:lnTo>
                <a:lnTo>
                  <a:pt x="1822" y="2199"/>
                </a:lnTo>
                <a:lnTo>
                  <a:pt x="1822" y="2845"/>
                </a:lnTo>
                <a:lnTo>
                  <a:pt x="1545" y="2845"/>
                </a:lnTo>
                <a:close/>
                <a:moveTo>
                  <a:pt x="3010" y="2845"/>
                </a:moveTo>
                <a:lnTo>
                  <a:pt x="3010" y="3025"/>
                </a:lnTo>
                <a:lnTo>
                  <a:pt x="2555" y="3025"/>
                </a:lnTo>
                <a:lnTo>
                  <a:pt x="2555" y="2845"/>
                </a:lnTo>
                <a:lnTo>
                  <a:pt x="2278" y="2845"/>
                </a:lnTo>
                <a:lnTo>
                  <a:pt x="2278" y="2199"/>
                </a:lnTo>
                <a:lnTo>
                  <a:pt x="3288" y="2199"/>
                </a:lnTo>
                <a:lnTo>
                  <a:pt x="3288" y="2845"/>
                </a:lnTo>
                <a:lnTo>
                  <a:pt x="3010" y="2845"/>
                </a:lnTo>
                <a:close/>
                <a:moveTo>
                  <a:pt x="4477" y="2845"/>
                </a:moveTo>
                <a:lnTo>
                  <a:pt x="4477" y="3025"/>
                </a:lnTo>
                <a:lnTo>
                  <a:pt x="4021" y="3025"/>
                </a:lnTo>
                <a:lnTo>
                  <a:pt x="4021" y="2845"/>
                </a:lnTo>
                <a:lnTo>
                  <a:pt x="3743" y="2845"/>
                </a:lnTo>
                <a:lnTo>
                  <a:pt x="3743" y="2199"/>
                </a:lnTo>
                <a:lnTo>
                  <a:pt x="4754" y="2199"/>
                </a:lnTo>
                <a:lnTo>
                  <a:pt x="4754" y="2845"/>
                </a:lnTo>
                <a:lnTo>
                  <a:pt x="4477" y="2845"/>
                </a:lnTo>
                <a:close/>
                <a:moveTo>
                  <a:pt x="5942" y="2845"/>
                </a:moveTo>
                <a:lnTo>
                  <a:pt x="5942" y="3025"/>
                </a:lnTo>
                <a:lnTo>
                  <a:pt x="5486" y="3025"/>
                </a:lnTo>
                <a:lnTo>
                  <a:pt x="5486" y="2845"/>
                </a:lnTo>
                <a:lnTo>
                  <a:pt x="5209" y="2845"/>
                </a:lnTo>
                <a:lnTo>
                  <a:pt x="5209" y="2199"/>
                </a:lnTo>
                <a:lnTo>
                  <a:pt x="6219" y="2199"/>
                </a:lnTo>
                <a:lnTo>
                  <a:pt x="6219" y="2845"/>
                </a:lnTo>
                <a:lnTo>
                  <a:pt x="5942" y="2845"/>
                </a:lnTo>
                <a:close/>
                <a:moveTo>
                  <a:pt x="7407" y="2845"/>
                </a:moveTo>
                <a:lnTo>
                  <a:pt x="7407" y="3025"/>
                </a:lnTo>
                <a:lnTo>
                  <a:pt x="6953" y="3025"/>
                </a:lnTo>
                <a:lnTo>
                  <a:pt x="6953" y="2845"/>
                </a:lnTo>
                <a:lnTo>
                  <a:pt x="6675" y="2845"/>
                </a:lnTo>
                <a:lnTo>
                  <a:pt x="6675" y="2199"/>
                </a:lnTo>
                <a:lnTo>
                  <a:pt x="7685" y="2199"/>
                </a:lnTo>
                <a:lnTo>
                  <a:pt x="7685" y="2845"/>
                </a:lnTo>
                <a:lnTo>
                  <a:pt x="7407" y="2845"/>
                </a:lnTo>
                <a:close/>
                <a:moveTo>
                  <a:pt x="8874" y="2845"/>
                </a:moveTo>
                <a:lnTo>
                  <a:pt x="8874" y="3025"/>
                </a:lnTo>
                <a:lnTo>
                  <a:pt x="8418" y="3025"/>
                </a:lnTo>
                <a:lnTo>
                  <a:pt x="8418" y="2845"/>
                </a:lnTo>
                <a:lnTo>
                  <a:pt x="8141" y="2845"/>
                </a:lnTo>
                <a:lnTo>
                  <a:pt x="8141" y="2199"/>
                </a:lnTo>
                <a:lnTo>
                  <a:pt x="9151" y="2199"/>
                </a:lnTo>
                <a:lnTo>
                  <a:pt x="9151" y="2845"/>
                </a:lnTo>
                <a:lnTo>
                  <a:pt x="8874" y="2845"/>
                </a:lnTo>
                <a:close/>
                <a:moveTo>
                  <a:pt x="10339" y="2845"/>
                </a:moveTo>
                <a:lnTo>
                  <a:pt x="10339" y="3025"/>
                </a:lnTo>
                <a:lnTo>
                  <a:pt x="9883" y="3025"/>
                </a:lnTo>
                <a:lnTo>
                  <a:pt x="9883" y="2845"/>
                </a:lnTo>
                <a:lnTo>
                  <a:pt x="9606" y="2845"/>
                </a:lnTo>
                <a:lnTo>
                  <a:pt x="9606" y="2199"/>
                </a:lnTo>
                <a:lnTo>
                  <a:pt x="10617" y="2199"/>
                </a:lnTo>
                <a:lnTo>
                  <a:pt x="10617" y="2845"/>
                </a:lnTo>
                <a:lnTo>
                  <a:pt x="10339" y="2845"/>
                </a:lnTo>
                <a:close/>
                <a:moveTo>
                  <a:pt x="11851" y="1123"/>
                </a:moveTo>
                <a:lnTo>
                  <a:pt x="11851" y="943"/>
                </a:lnTo>
                <a:lnTo>
                  <a:pt x="11395" y="943"/>
                </a:lnTo>
                <a:lnTo>
                  <a:pt x="11395" y="1123"/>
                </a:lnTo>
                <a:lnTo>
                  <a:pt x="11117" y="1123"/>
                </a:lnTo>
                <a:lnTo>
                  <a:pt x="11117" y="1769"/>
                </a:lnTo>
                <a:lnTo>
                  <a:pt x="12128" y="1769"/>
                </a:lnTo>
                <a:lnTo>
                  <a:pt x="12128" y="1123"/>
                </a:lnTo>
                <a:lnTo>
                  <a:pt x="11851" y="1123"/>
                </a:lnTo>
                <a:close/>
                <a:moveTo>
                  <a:pt x="11851" y="2845"/>
                </a:moveTo>
                <a:lnTo>
                  <a:pt x="11851" y="3025"/>
                </a:lnTo>
                <a:lnTo>
                  <a:pt x="11395" y="3025"/>
                </a:lnTo>
                <a:lnTo>
                  <a:pt x="11395" y="2845"/>
                </a:lnTo>
                <a:lnTo>
                  <a:pt x="11117" y="2845"/>
                </a:lnTo>
                <a:lnTo>
                  <a:pt x="11117" y="2199"/>
                </a:lnTo>
                <a:lnTo>
                  <a:pt x="12128" y="2199"/>
                </a:lnTo>
                <a:lnTo>
                  <a:pt x="12128" y="2845"/>
                </a:lnTo>
                <a:lnTo>
                  <a:pt x="11851" y="2845"/>
                </a:lnTo>
                <a:close/>
              </a:path>
            </a:pathLst>
          </a:custGeom>
          <a:solidFill>
            <a:schemeClr val="tx1">
              <a:lumMod val="50000"/>
              <a:lumOff val="50000"/>
            </a:schemeClr>
          </a:solidFill>
          <a:ln w="9525">
            <a:noFill/>
            <a:round/>
            <a:headEnd/>
            <a:tailEnd/>
          </a:ln>
        </p:spPr>
        <p:txBody>
          <a:bodyPr vert="horz" wrap="square" lIns="96758" tIns="48380" rIns="96758" bIns="48380" numCol="1" anchor="t" anchorCtr="0" compatLnSpc="1">
            <a:prstTxWarp prst="textNoShape">
              <a:avLst/>
            </a:prstTxWarp>
          </a:bodyPr>
          <a:lstStyle/>
          <a:p>
            <a:pPr defTabSz="967613"/>
            <a:endParaRPr lang="zh-CN" altLang="en-US" sz="1905">
              <a:solidFill>
                <a:srgbClr val="000000"/>
              </a:solidFill>
              <a:latin typeface="微软雅黑" panose="020B0503020204020204" pitchFamily="34" charset="-122"/>
              <a:ea typeface="微软雅黑" panose="020B0503020204020204" pitchFamily="34" charset="-122"/>
            </a:endParaRPr>
          </a:p>
        </p:txBody>
      </p:sp>
      <p:sp>
        <p:nvSpPr>
          <p:cNvPr id="473" name="TextBox 12">
            <a:extLst>
              <a:ext uri="{FF2B5EF4-FFF2-40B4-BE49-F238E27FC236}">
                <a16:creationId xmlns:a16="http://schemas.microsoft.com/office/drawing/2014/main" id="{DCD30053-B3EA-4DB9-B72F-6C1734BD6B46}"/>
              </a:ext>
            </a:extLst>
          </p:cNvPr>
          <p:cNvSpPr txBox="1"/>
          <p:nvPr/>
        </p:nvSpPr>
        <p:spPr>
          <a:xfrm>
            <a:off x="5086285" y="5238330"/>
            <a:ext cx="738290" cy="246189"/>
          </a:xfrm>
          <a:prstGeom prst="rect">
            <a:avLst/>
          </a:prstGeom>
          <a:noFill/>
        </p:spPr>
        <p:txBody>
          <a:bodyPr wrap="square" rtlCol="0">
            <a:spAutoFit/>
          </a:bodyPr>
          <a:lstStyle/>
          <a:p>
            <a:pPr algn="ctr" defTabSz="967613"/>
            <a:r>
              <a:rPr lang="en-US" altLang="zh-CN" sz="1000" dirty="0">
                <a:solidFill>
                  <a:srgbClr val="000000"/>
                </a:solidFill>
                <a:latin typeface="微软雅黑" panose="020B0503020204020204" pitchFamily="34" charset="-122"/>
                <a:ea typeface="微软雅黑" panose="020B0503020204020204" pitchFamily="34" charset="-122"/>
              </a:rPr>
              <a:t>Switch</a:t>
            </a:r>
            <a:endParaRPr lang="zh-CN" altLang="en-US" sz="1000" dirty="0">
              <a:solidFill>
                <a:srgbClr val="000000"/>
              </a:solidFill>
              <a:latin typeface="微软雅黑" panose="020B0503020204020204" pitchFamily="34" charset="-122"/>
              <a:ea typeface="微软雅黑" panose="020B0503020204020204" pitchFamily="34" charset="-122"/>
            </a:endParaRPr>
          </a:p>
        </p:txBody>
      </p:sp>
      <p:grpSp>
        <p:nvGrpSpPr>
          <p:cNvPr id="474" name="组合 37">
            <a:extLst>
              <a:ext uri="{FF2B5EF4-FFF2-40B4-BE49-F238E27FC236}">
                <a16:creationId xmlns:a16="http://schemas.microsoft.com/office/drawing/2014/main" id="{285AAA20-B08F-4121-AAD0-E79F564BA3C3}"/>
              </a:ext>
            </a:extLst>
          </p:cNvPr>
          <p:cNvGrpSpPr/>
          <p:nvPr/>
        </p:nvGrpSpPr>
        <p:grpSpPr>
          <a:xfrm>
            <a:off x="6076789" y="5124551"/>
            <a:ext cx="541405" cy="360626"/>
            <a:chOff x="6016437" y="1838732"/>
            <a:chExt cx="870027" cy="550763"/>
          </a:xfrm>
        </p:grpSpPr>
        <p:pic>
          <p:nvPicPr>
            <p:cNvPr id="475" name="图片 14" descr="02-Front_looking down.png">
              <a:extLst>
                <a:ext uri="{FF2B5EF4-FFF2-40B4-BE49-F238E27FC236}">
                  <a16:creationId xmlns:a16="http://schemas.microsoft.com/office/drawing/2014/main" id="{B53B5ED1-BD25-4091-BB63-DB98CED2EEEC}"/>
                </a:ext>
              </a:extLst>
            </p:cNvPr>
            <p:cNvPicPr>
              <a:picLocks noChangeAspect="1"/>
            </p:cNvPicPr>
            <p:nvPr/>
          </p:nvPicPr>
          <p:blipFill>
            <a:blip r:embed="rId9" cstate="print"/>
            <a:stretch>
              <a:fillRect/>
            </a:stretch>
          </p:blipFill>
          <p:spPr>
            <a:xfrm>
              <a:off x="6016437" y="1838732"/>
              <a:ext cx="870027" cy="190919"/>
            </a:xfrm>
            <a:prstGeom prst="rect">
              <a:avLst/>
            </a:prstGeom>
            <a:effectLst>
              <a:outerShdw blurRad="50800" dist="38100" dir="2700000" algn="tl" rotWithShape="0">
                <a:prstClr val="black">
                  <a:alpha val="40000"/>
                </a:prstClr>
              </a:outerShdw>
            </a:effectLst>
          </p:spPr>
        </p:pic>
        <p:sp>
          <p:nvSpPr>
            <p:cNvPr id="476" name="TextBox 36">
              <a:extLst>
                <a:ext uri="{FF2B5EF4-FFF2-40B4-BE49-F238E27FC236}">
                  <a16:creationId xmlns:a16="http://schemas.microsoft.com/office/drawing/2014/main" id="{69CC57F3-75CE-41E9-BD69-BF7AC79C8992}"/>
                </a:ext>
              </a:extLst>
            </p:cNvPr>
            <p:cNvSpPr txBox="1"/>
            <p:nvPr/>
          </p:nvSpPr>
          <p:spPr>
            <a:xfrm>
              <a:off x="6182221" y="2013505"/>
              <a:ext cx="635793" cy="375990"/>
            </a:xfrm>
            <a:prstGeom prst="rect">
              <a:avLst/>
            </a:prstGeom>
            <a:noFill/>
          </p:spPr>
          <p:txBody>
            <a:bodyPr wrap="square" rtlCol="0">
              <a:spAutoFit/>
            </a:bodyPr>
            <a:lstStyle/>
            <a:p>
              <a:pPr algn="ctr" defTabSz="967613"/>
              <a:r>
                <a:rPr lang="en-US" altLang="zh-CN" sz="1000" b="1" dirty="0">
                  <a:solidFill>
                    <a:srgbClr val="000000"/>
                  </a:solidFill>
                  <a:latin typeface="微软雅黑" pitchFamily="34" charset="-122"/>
                  <a:ea typeface="微软雅黑" pitchFamily="34" charset="-122"/>
                </a:rPr>
                <a:t>AC</a:t>
              </a:r>
              <a:endParaRPr lang="zh-CN" altLang="en-US" sz="1000" b="1" dirty="0">
                <a:solidFill>
                  <a:srgbClr val="000000"/>
                </a:solidFill>
                <a:latin typeface="微软雅黑" pitchFamily="34" charset="-122"/>
                <a:ea typeface="微软雅黑" pitchFamily="34" charset="-122"/>
              </a:endParaRPr>
            </a:p>
          </p:txBody>
        </p:sp>
      </p:grpSp>
      <p:cxnSp>
        <p:nvCxnSpPr>
          <p:cNvPr id="477" name="直接连接符 476">
            <a:extLst>
              <a:ext uri="{FF2B5EF4-FFF2-40B4-BE49-F238E27FC236}">
                <a16:creationId xmlns:a16="http://schemas.microsoft.com/office/drawing/2014/main" id="{3E6916A5-3F27-4FA7-BC76-A3EC7D30D3D3}"/>
              </a:ext>
            </a:extLst>
          </p:cNvPr>
          <p:cNvCxnSpPr>
            <a:endCxn id="473" idx="0"/>
          </p:cNvCxnSpPr>
          <p:nvPr/>
        </p:nvCxnSpPr>
        <p:spPr>
          <a:xfrm flipH="1" flipV="1">
            <a:off x="5455430" y="5238330"/>
            <a:ext cx="1971" cy="329778"/>
          </a:xfrm>
          <a:prstGeom prst="line">
            <a:avLst/>
          </a:prstGeom>
        </p:spPr>
        <p:style>
          <a:lnRef idx="1">
            <a:schemeClr val="accent1"/>
          </a:lnRef>
          <a:fillRef idx="0">
            <a:schemeClr val="accent1"/>
          </a:fillRef>
          <a:effectRef idx="0">
            <a:schemeClr val="accent1"/>
          </a:effectRef>
          <a:fontRef idx="minor">
            <a:schemeClr val="tx1"/>
          </a:fontRef>
        </p:style>
      </p:cxnSp>
      <p:cxnSp>
        <p:nvCxnSpPr>
          <p:cNvPr id="478" name="直接连接符 477">
            <a:extLst>
              <a:ext uri="{FF2B5EF4-FFF2-40B4-BE49-F238E27FC236}">
                <a16:creationId xmlns:a16="http://schemas.microsoft.com/office/drawing/2014/main" id="{AA98F928-137E-4D56-85FC-0AAC74C49CD6}"/>
              </a:ext>
            </a:extLst>
          </p:cNvPr>
          <p:cNvCxnSpPr/>
          <p:nvPr/>
        </p:nvCxnSpPr>
        <p:spPr>
          <a:xfrm>
            <a:off x="5667833" y="5202273"/>
            <a:ext cx="45769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9" name="直接连接符 478">
            <a:extLst>
              <a:ext uri="{FF2B5EF4-FFF2-40B4-BE49-F238E27FC236}">
                <a16:creationId xmlns:a16="http://schemas.microsoft.com/office/drawing/2014/main" id="{0B13EA91-7CF8-47B0-814F-CE5EF052A462}"/>
              </a:ext>
            </a:extLst>
          </p:cNvPr>
          <p:cNvCxnSpPr>
            <a:stCxn id="475" idx="0"/>
            <a:endCxn id="385" idx="2"/>
          </p:cNvCxnSpPr>
          <p:nvPr/>
        </p:nvCxnSpPr>
        <p:spPr>
          <a:xfrm flipV="1">
            <a:off x="6347492" y="4387831"/>
            <a:ext cx="4005" cy="736720"/>
          </a:xfrm>
          <a:prstGeom prst="line">
            <a:avLst/>
          </a:prstGeom>
        </p:spPr>
        <p:style>
          <a:lnRef idx="1">
            <a:schemeClr val="accent1"/>
          </a:lnRef>
          <a:fillRef idx="0">
            <a:schemeClr val="accent1"/>
          </a:fillRef>
          <a:effectRef idx="0">
            <a:schemeClr val="accent1"/>
          </a:effectRef>
          <a:fontRef idx="minor">
            <a:schemeClr val="tx1"/>
          </a:fontRef>
        </p:style>
      </p:cxnSp>
      <p:sp>
        <p:nvSpPr>
          <p:cNvPr id="480" name="文本框 479">
            <a:extLst>
              <a:ext uri="{FF2B5EF4-FFF2-40B4-BE49-F238E27FC236}">
                <a16:creationId xmlns:a16="http://schemas.microsoft.com/office/drawing/2014/main" id="{F2BD096C-480E-4F18-A534-F4DABD70B652}"/>
              </a:ext>
            </a:extLst>
          </p:cNvPr>
          <p:cNvSpPr txBox="1"/>
          <p:nvPr/>
        </p:nvSpPr>
        <p:spPr>
          <a:xfrm>
            <a:off x="4585265" y="5945123"/>
            <a:ext cx="1046541" cy="153888"/>
          </a:xfrm>
          <a:prstGeom prst="rect">
            <a:avLst/>
          </a:prstGeom>
          <a:noFill/>
        </p:spPr>
        <p:txBody>
          <a:bodyPr wrap="square" lIns="0" tIns="0" rIns="0" bIns="0" rtlCol="0" anchor="ctr" anchorCtr="1">
            <a:spAutoFit/>
          </a:bodyPr>
          <a:lstStyle/>
          <a:p>
            <a:r>
              <a:rPr kumimoji="1" lang="en-US" altLang="zh-CN" sz="1000" dirty="0">
                <a:solidFill>
                  <a:srgbClr val="000000"/>
                </a:solidFill>
                <a:ea typeface="Microsoft YaHei" panose="020B0503020204020204" pitchFamily="34" charset="-122"/>
                <a:cs typeface="Arial" panose="020B0604020202020204" pitchFamily="34" charset="0"/>
              </a:rPr>
              <a:t>Employee User 2</a:t>
            </a:r>
            <a:endParaRPr kumimoji="1" lang="zh-CN" altLang="en-US" sz="1000" dirty="0" err="1">
              <a:solidFill>
                <a:srgbClr val="000000"/>
              </a:solidFill>
              <a:ea typeface="Microsoft YaHei" panose="020B0503020204020204" pitchFamily="34" charset="-122"/>
              <a:cs typeface="Arial" panose="020B0604020202020204" pitchFamily="34" charset="0"/>
            </a:endParaRPr>
          </a:p>
        </p:txBody>
      </p:sp>
      <p:sp>
        <p:nvSpPr>
          <p:cNvPr id="481" name="矩形 480">
            <a:extLst>
              <a:ext uri="{FF2B5EF4-FFF2-40B4-BE49-F238E27FC236}">
                <a16:creationId xmlns:a16="http://schemas.microsoft.com/office/drawing/2014/main" id="{5E088BDB-D49C-48A9-853E-D9EA6757E196}"/>
              </a:ext>
            </a:extLst>
          </p:cNvPr>
          <p:cNvSpPr/>
          <p:nvPr/>
        </p:nvSpPr>
        <p:spPr>
          <a:xfrm>
            <a:off x="4103247" y="5076471"/>
            <a:ext cx="2708309" cy="1209793"/>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2" name="TextBox 12">
            <a:extLst>
              <a:ext uri="{FF2B5EF4-FFF2-40B4-BE49-F238E27FC236}">
                <a16:creationId xmlns:a16="http://schemas.microsoft.com/office/drawing/2014/main" id="{C6B91BE1-E2E1-478B-A7C2-98436A44A87E}"/>
              </a:ext>
            </a:extLst>
          </p:cNvPr>
          <p:cNvSpPr txBox="1"/>
          <p:nvPr/>
        </p:nvSpPr>
        <p:spPr>
          <a:xfrm>
            <a:off x="5974078" y="6010193"/>
            <a:ext cx="842375" cy="246221"/>
          </a:xfrm>
          <a:prstGeom prst="rect">
            <a:avLst/>
          </a:prstGeom>
          <a:noFill/>
        </p:spPr>
        <p:txBody>
          <a:bodyPr wrap="square" rtlCol="0">
            <a:spAutoFit/>
          </a:bodyPr>
          <a:lstStyle/>
          <a:p>
            <a:pPr algn="ctr" defTabSz="967613"/>
            <a:r>
              <a:rPr lang="zh-CN" altLang="zh-CN" sz="1000" dirty="0"/>
              <a:t> </a:t>
            </a:r>
            <a:r>
              <a:rPr lang="en-GB" altLang="zh-CN" sz="1000" dirty="0"/>
              <a:t>staff office</a:t>
            </a:r>
            <a:endParaRPr lang="zh-CN" altLang="en-US" sz="1000" b="1" dirty="0">
              <a:solidFill>
                <a:srgbClr val="000000"/>
              </a:solidFill>
              <a:latin typeface="微软雅黑" panose="020B0503020204020204" pitchFamily="34" charset="-122"/>
              <a:ea typeface="微软雅黑" panose="020B0503020204020204" pitchFamily="34" charset="-122"/>
            </a:endParaRPr>
          </a:p>
        </p:txBody>
      </p:sp>
      <p:pic>
        <p:nvPicPr>
          <p:cNvPr id="483" name="Picture 5" descr="WA1208">
            <a:extLst>
              <a:ext uri="{FF2B5EF4-FFF2-40B4-BE49-F238E27FC236}">
                <a16:creationId xmlns:a16="http://schemas.microsoft.com/office/drawing/2014/main" id="{06F62082-2A9F-4E08-9980-DD21A8C108D4}"/>
              </a:ext>
            </a:extLst>
          </p:cNvPr>
          <p:cNvPicPr>
            <a:picLocks noChangeAspect="1" noChangeArrowheads="1"/>
          </p:cNvPicPr>
          <p:nvPr/>
        </p:nvPicPr>
        <p:blipFill>
          <a:blip r:embed="rId10" cstate="print"/>
          <a:srcRect/>
          <a:stretch>
            <a:fillRect/>
          </a:stretch>
        </p:blipFill>
        <p:spPr>
          <a:xfrm>
            <a:off x="5285131" y="5443365"/>
            <a:ext cx="269769" cy="314214"/>
          </a:xfrm>
          <a:prstGeom prst="rect">
            <a:avLst/>
          </a:prstGeom>
          <a:noFill/>
        </p:spPr>
      </p:pic>
      <p:pic>
        <p:nvPicPr>
          <p:cNvPr id="484" name="Picture 5" descr="20070507152525838">
            <a:extLst>
              <a:ext uri="{FF2B5EF4-FFF2-40B4-BE49-F238E27FC236}">
                <a16:creationId xmlns:a16="http://schemas.microsoft.com/office/drawing/2014/main" id="{33BF3139-CE17-44DF-9DB5-5333B8B60743}"/>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96219" y="3490958"/>
            <a:ext cx="310102" cy="310102"/>
          </a:xfrm>
          <a:prstGeom prst="rect">
            <a:avLst/>
          </a:prstGeom>
          <a:noFill/>
          <a:extLst>
            <a:ext uri="{909E8E84-426E-40DD-AFC4-6F175D3DCCD1}">
              <a14:hiddenFill xmlns:a14="http://schemas.microsoft.com/office/drawing/2010/main">
                <a:solidFill>
                  <a:srgbClr val="FFFFFF"/>
                </a:solidFill>
              </a14:hiddenFill>
            </a:ext>
          </a:extLst>
        </p:spPr>
      </p:pic>
      <p:pic>
        <p:nvPicPr>
          <p:cNvPr id="485" name="Picture 5" descr="20070507152525838">
            <a:extLst>
              <a:ext uri="{FF2B5EF4-FFF2-40B4-BE49-F238E27FC236}">
                <a16:creationId xmlns:a16="http://schemas.microsoft.com/office/drawing/2014/main" id="{953A784C-875A-40AE-AAA7-09285DE9BD1E}"/>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19938" y="4362244"/>
            <a:ext cx="310102" cy="310102"/>
          </a:xfrm>
          <a:prstGeom prst="rect">
            <a:avLst/>
          </a:prstGeom>
          <a:noFill/>
          <a:extLst>
            <a:ext uri="{909E8E84-426E-40DD-AFC4-6F175D3DCCD1}">
              <a14:hiddenFill xmlns:a14="http://schemas.microsoft.com/office/drawing/2010/main">
                <a:solidFill>
                  <a:srgbClr val="FFFFFF"/>
                </a:solidFill>
              </a14:hiddenFill>
            </a:ext>
          </a:extLst>
        </p:spPr>
      </p:pic>
      <p:pic>
        <p:nvPicPr>
          <p:cNvPr id="486" name="Picture 5" descr="20070507152525838">
            <a:extLst>
              <a:ext uri="{FF2B5EF4-FFF2-40B4-BE49-F238E27FC236}">
                <a16:creationId xmlns:a16="http://schemas.microsoft.com/office/drawing/2014/main" id="{A00AC26A-18A8-4365-98EB-F14E3B831C2C}"/>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859597" y="4223722"/>
            <a:ext cx="310102" cy="310102"/>
          </a:xfrm>
          <a:prstGeom prst="rect">
            <a:avLst/>
          </a:prstGeom>
          <a:noFill/>
          <a:extLst>
            <a:ext uri="{909E8E84-426E-40DD-AFC4-6F175D3DCCD1}">
              <a14:hiddenFill xmlns:a14="http://schemas.microsoft.com/office/drawing/2010/main">
                <a:solidFill>
                  <a:srgbClr val="FFFFFF"/>
                </a:solidFill>
              </a14:hiddenFill>
            </a:ext>
          </a:extLst>
        </p:spPr>
      </p:pic>
      <p:pic>
        <p:nvPicPr>
          <p:cNvPr id="487" name="Picture 5" descr="20070507152525838">
            <a:extLst>
              <a:ext uri="{FF2B5EF4-FFF2-40B4-BE49-F238E27FC236}">
                <a16:creationId xmlns:a16="http://schemas.microsoft.com/office/drawing/2014/main" id="{B86BD065-68D6-4F3A-9826-7B56C352A4BA}"/>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29871" y="2487410"/>
            <a:ext cx="310102" cy="310102"/>
          </a:xfrm>
          <a:prstGeom prst="rect">
            <a:avLst/>
          </a:prstGeom>
          <a:noFill/>
          <a:extLst>
            <a:ext uri="{909E8E84-426E-40DD-AFC4-6F175D3DCCD1}">
              <a14:hiddenFill xmlns:a14="http://schemas.microsoft.com/office/drawing/2010/main">
                <a:solidFill>
                  <a:srgbClr val="FFFFFF"/>
                </a:solidFill>
              </a14:hiddenFill>
            </a:ext>
          </a:extLst>
        </p:spPr>
      </p:pic>
      <p:pic>
        <p:nvPicPr>
          <p:cNvPr id="488" name="Picture 5" descr="20070507152525838">
            <a:extLst>
              <a:ext uri="{FF2B5EF4-FFF2-40B4-BE49-F238E27FC236}">
                <a16:creationId xmlns:a16="http://schemas.microsoft.com/office/drawing/2014/main" id="{0C494CD7-9A08-4A98-B890-B74692715ED0}"/>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394380" y="5866883"/>
            <a:ext cx="310102" cy="310102"/>
          </a:xfrm>
          <a:prstGeom prst="rect">
            <a:avLst/>
          </a:prstGeom>
          <a:noFill/>
          <a:extLst>
            <a:ext uri="{909E8E84-426E-40DD-AFC4-6F175D3DCCD1}">
              <a14:hiddenFill xmlns:a14="http://schemas.microsoft.com/office/drawing/2010/main">
                <a:solidFill>
                  <a:srgbClr val="FFFFFF"/>
                </a:solidFill>
              </a14:hiddenFill>
            </a:ext>
          </a:extLst>
        </p:spPr>
      </p:pic>
      <p:pic>
        <p:nvPicPr>
          <p:cNvPr id="489" name="Picture 5" descr="20070507152525838">
            <a:extLst>
              <a:ext uri="{FF2B5EF4-FFF2-40B4-BE49-F238E27FC236}">
                <a16:creationId xmlns:a16="http://schemas.microsoft.com/office/drawing/2014/main" id="{44EC78D2-33E2-4D97-95F8-24EC098A1D91}"/>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315722" y="5369719"/>
            <a:ext cx="310102" cy="310102"/>
          </a:xfrm>
          <a:prstGeom prst="rect">
            <a:avLst/>
          </a:prstGeom>
          <a:noFill/>
          <a:extLst>
            <a:ext uri="{909E8E84-426E-40DD-AFC4-6F175D3DCCD1}">
              <a14:hiddenFill xmlns:a14="http://schemas.microsoft.com/office/drawing/2010/main">
                <a:solidFill>
                  <a:srgbClr val="FFFFFF"/>
                </a:solidFill>
              </a14:hiddenFill>
            </a:ext>
          </a:extLst>
        </p:spPr>
      </p:pic>
      <p:pic>
        <p:nvPicPr>
          <p:cNvPr id="490" name="Picture 19" descr="blue-user">
            <a:extLst>
              <a:ext uri="{FF2B5EF4-FFF2-40B4-BE49-F238E27FC236}">
                <a16:creationId xmlns:a16="http://schemas.microsoft.com/office/drawing/2014/main" id="{7D64F244-E8BD-4C51-908C-F731E39F6DAE}"/>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618592" y="5296067"/>
            <a:ext cx="220143" cy="281386"/>
          </a:xfrm>
          <a:prstGeom prst="rect">
            <a:avLst/>
          </a:prstGeom>
          <a:solidFill>
            <a:srgbClr val="FFC000"/>
          </a:solidFill>
          <a:ln>
            <a:noFill/>
          </a:ln>
        </p:spPr>
      </p:pic>
      <p:sp>
        <p:nvSpPr>
          <p:cNvPr id="491" name="任意多边形 180">
            <a:extLst>
              <a:ext uri="{FF2B5EF4-FFF2-40B4-BE49-F238E27FC236}">
                <a16:creationId xmlns:a16="http://schemas.microsoft.com/office/drawing/2014/main" id="{B7C1E84E-D6C1-450D-AA6C-00FA8A94F30E}"/>
              </a:ext>
            </a:extLst>
          </p:cNvPr>
          <p:cNvSpPr/>
          <p:nvPr/>
        </p:nvSpPr>
        <p:spPr>
          <a:xfrm>
            <a:off x="1864120" y="4125566"/>
            <a:ext cx="4409630" cy="1406486"/>
          </a:xfrm>
          <a:custGeom>
            <a:avLst/>
            <a:gdLst>
              <a:gd name="connsiteX0" fmla="*/ 0 w 4409630"/>
              <a:gd name="connsiteY0" fmla="*/ 1394939 h 1406486"/>
              <a:gd name="connsiteX1" fmla="*/ 1128045 w 4409630"/>
              <a:gd name="connsiteY1" fmla="*/ 1326573 h 1406486"/>
              <a:gd name="connsiteX2" fmla="*/ 2042445 w 4409630"/>
              <a:gd name="connsiteY2" fmla="*/ 796734 h 1406486"/>
              <a:gd name="connsiteX3" fmla="*/ 2743200 w 4409630"/>
              <a:gd name="connsiteY3" fmla="*/ 87433 h 1406486"/>
              <a:gd name="connsiteX4" fmla="*/ 4409630 w 4409630"/>
              <a:gd name="connsiteY4" fmla="*/ 36158 h 1406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9630" h="1406486">
                <a:moveTo>
                  <a:pt x="0" y="1394939"/>
                </a:moveTo>
                <a:cubicBezTo>
                  <a:pt x="393819" y="1410606"/>
                  <a:pt x="787638" y="1426274"/>
                  <a:pt x="1128045" y="1326573"/>
                </a:cubicBezTo>
                <a:cubicBezTo>
                  <a:pt x="1468452" y="1226872"/>
                  <a:pt x="1773253" y="1003257"/>
                  <a:pt x="2042445" y="796734"/>
                </a:cubicBezTo>
                <a:cubicBezTo>
                  <a:pt x="2311637" y="590211"/>
                  <a:pt x="2348669" y="214196"/>
                  <a:pt x="2743200" y="87433"/>
                </a:cubicBezTo>
                <a:cubicBezTo>
                  <a:pt x="3137731" y="-39330"/>
                  <a:pt x="3773680" y="-1586"/>
                  <a:pt x="4409630" y="36158"/>
                </a:cubicBez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2" name="文本框 491">
            <a:extLst>
              <a:ext uri="{FF2B5EF4-FFF2-40B4-BE49-F238E27FC236}">
                <a16:creationId xmlns:a16="http://schemas.microsoft.com/office/drawing/2014/main" id="{9BA57768-C791-4730-AD04-80878BCAB08B}"/>
              </a:ext>
            </a:extLst>
          </p:cNvPr>
          <p:cNvSpPr txBox="1"/>
          <p:nvPr/>
        </p:nvSpPr>
        <p:spPr>
          <a:xfrm>
            <a:off x="489277" y="2130708"/>
            <a:ext cx="333497" cy="369284"/>
          </a:xfrm>
          <a:prstGeom prst="rect">
            <a:avLst/>
          </a:prstGeom>
          <a:noFill/>
        </p:spPr>
        <p:txBody>
          <a:bodyPr wrap="square" rtlCol="0">
            <a:spAutoFit/>
          </a:bodyPr>
          <a:lstStyle/>
          <a:p>
            <a:r>
              <a:rPr lang="en-US" altLang="zh-CN" dirty="0">
                <a:solidFill>
                  <a:srgbClr val="C00000"/>
                </a:solidFill>
              </a:rPr>
              <a:t>①</a:t>
            </a:r>
          </a:p>
        </p:txBody>
      </p:sp>
      <p:sp>
        <p:nvSpPr>
          <p:cNvPr id="493" name="矩形 492">
            <a:extLst>
              <a:ext uri="{FF2B5EF4-FFF2-40B4-BE49-F238E27FC236}">
                <a16:creationId xmlns:a16="http://schemas.microsoft.com/office/drawing/2014/main" id="{91E62E90-9540-46E8-88C4-4298DD11D6A8}"/>
              </a:ext>
            </a:extLst>
          </p:cNvPr>
          <p:cNvSpPr/>
          <p:nvPr/>
        </p:nvSpPr>
        <p:spPr>
          <a:xfrm>
            <a:off x="411848" y="4230366"/>
            <a:ext cx="340409" cy="507765"/>
          </a:xfrm>
          <a:prstGeom prst="rect">
            <a:avLst/>
          </a:prstGeom>
        </p:spPr>
        <p:txBody>
          <a:bodyPr wrap="square">
            <a:spAutoFit/>
          </a:bodyPr>
          <a:lstStyle/>
          <a:p>
            <a:pPr>
              <a:lnSpc>
                <a:spcPct val="150000"/>
              </a:lnSpc>
            </a:pPr>
            <a:r>
              <a:rPr lang="zh-CN" altLang="en-US" dirty="0">
                <a:solidFill>
                  <a:srgbClr val="C00000"/>
                </a:solidFill>
              </a:rPr>
              <a:t>②</a:t>
            </a:r>
          </a:p>
        </p:txBody>
      </p:sp>
      <p:sp>
        <p:nvSpPr>
          <p:cNvPr id="494" name="矩形 493">
            <a:extLst>
              <a:ext uri="{FF2B5EF4-FFF2-40B4-BE49-F238E27FC236}">
                <a16:creationId xmlns:a16="http://schemas.microsoft.com/office/drawing/2014/main" id="{C901F73A-C595-4A49-8484-E528FC16643D}"/>
              </a:ext>
            </a:extLst>
          </p:cNvPr>
          <p:cNvSpPr/>
          <p:nvPr/>
        </p:nvSpPr>
        <p:spPr>
          <a:xfrm>
            <a:off x="4053040" y="5783695"/>
            <a:ext cx="340409" cy="507765"/>
          </a:xfrm>
          <a:prstGeom prst="rect">
            <a:avLst/>
          </a:prstGeom>
        </p:spPr>
        <p:txBody>
          <a:bodyPr wrap="square">
            <a:spAutoFit/>
          </a:bodyPr>
          <a:lstStyle/>
          <a:p>
            <a:pPr>
              <a:lnSpc>
                <a:spcPct val="150000"/>
              </a:lnSpc>
            </a:pPr>
            <a:r>
              <a:rPr lang="zh-CN" altLang="en-US" dirty="0">
                <a:solidFill>
                  <a:srgbClr val="C00000"/>
                </a:solidFill>
              </a:rPr>
              <a:t>③</a:t>
            </a:r>
          </a:p>
        </p:txBody>
      </p:sp>
      <p:sp>
        <p:nvSpPr>
          <p:cNvPr id="495" name="矩形 494">
            <a:extLst>
              <a:ext uri="{FF2B5EF4-FFF2-40B4-BE49-F238E27FC236}">
                <a16:creationId xmlns:a16="http://schemas.microsoft.com/office/drawing/2014/main" id="{FCDDFE03-56B2-48B2-8982-2D0BF52E810C}"/>
              </a:ext>
            </a:extLst>
          </p:cNvPr>
          <p:cNvSpPr/>
          <p:nvPr/>
        </p:nvSpPr>
        <p:spPr>
          <a:xfrm>
            <a:off x="7019888" y="3185103"/>
            <a:ext cx="5129529" cy="3162404"/>
          </a:xfrm>
          <a:prstGeom prst="rect">
            <a:avLst/>
          </a:prstGeom>
        </p:spPr>
        <p:txBody>
          <a:bodyPr wrap="square">
            <a:spAutoFit/>
          </a:bodyPr>
          <a:lstStyle/>
          <a:p>
            <a:pPr lvl="0" hangingPunct="0">
              <a:spcAft>
                <a:spcPts val="900"/>
              </a:spcAft>
            </a:pPr>
            <a:r>
              <a:rPr lang="en-US" altLang="zh-CN" sz="1200" b="1" dirty="0">
                <a:latin typeface="Times New Roman" panose="02020603050405020304" pitchFamily="18" charset="0"/>
              </a:rPr>
              <a:t>In order to achieve the above requirements, it needs to study:</a:t>
            </a:r>
          </a:p>
          <a:p>
            <a:pPr marL="285750" lvl="0" indent="-285750" hangingPunct="0">
              <a:buFont typeface="Arial" panose="020B0604020202020204" pitchFamily="34" charset="0"/>
              <a:buChar char="•"/>
            </a:pPr>
            <a:r>
              <a:rPr lang="en-GB" altLang="zh-CN" sz="1200" dirty="0"/>
              <a:t>How the 5GC can authenticate/authorize the user identities of the device behind the UE. What information is needed to identify the device, whether this information are linked with the 3GPP subscriptions. </a:t>
            </a:r>
            <a:endParaRPr lang="en-US" altLang="zh-CN" sz="1200" dirty="0"/>
          </a:p>
          <a:p>
            <a:pPr marL="285750" lvl="0" indent="-285750" hangingPunct="0">
              <a:buFont typeface="Arial" panose="020B0604020202020204" pitchFamily="34" charset="0"/>
              <a:buChar char="•"/>
            </a:pPr>
            <a:r>
              <a:rPr lang="en-GB" altLang="zh-CN" sz="1200" dirty="0"/>
              <a:t>How to identify the device accessing 5GC through a relay UE. Whether and how to establish the relationship between the device and the relay UE. How the network limits the number of the devices connecting to the relay UE. </a:t>
            </a:r>
            <a:endParaRPr lang="en-US" altLang="zh-CN" sz="1200" dirty="0"/>
          </a:p>
          <a:p>
            <a:pPr marL="285750" lvl="0" indent="-285750" hangingPunct="0">
              <a:buFont typeface="Arial" panose="020B0604020202020204" pitchFamily="34" charset="0"/>
              <a:buChar char="•"/>
            </a:pPr>
            <a:r>
              <a:rPr lang="en-GB" altLang="zh-CN" sz="1200" dirty="0"/>
              <a:t>How the 5GC establishes separate PDU sessions for the different devices belonging to the different users. How the network control the traffic from the different devices/users, e.g. by using the different </a:t>
            </a:r>
            <a:r>
              <a:rPr lang="en-GB" altLang="zh-CN" sz="1200" dirty="0" err="1"/>
              <a:t>QoS</a:t>
            </a:r>
            <a:r>
              <a:rPr lang="en-GB" altLang="zh-CN" sz="1200" dirty="0"/>
              <a:t> or charging policy. </a:t>
            </a:r>
            <a:endParaRPr lang="en-US" altLang="zh-CN" sz="1200" dirty="0"/>
          </a:p>
          <a:p>
            <a:pPr marL="285750" lvl="0" indent="-285750" hangingPunct="0">
              <a:buFont typeface="Arial" panose="020B0604020202020204" pitchFamily="34" charset="0"/>
              <a:buChar char="•"/>
            </a:pPr>
            <a:r>
              <a:rPr lang="en-GB" altLang="zh-CN" sz="1200" dirty="0"/>
              <a:t>How to support the service connectivity for the device when it is moving from one relay UE to other access point or vice verse, e.g. from a relay UE to a WLAN AP.  </a:t>
            </a:r>
            <a:endParaRPr lang="zh-CN" altLang="zh-CN" sz="1200" dirty="0"/>
          </a:p>
        </p:txBody>
      </p:sp>
      <p:sp>
        <p:nvSpPr>
          <p:cNvPr id="496" name="文本框 495">
            <a:extLst>
              <a:ext uri="{FF2B5EF4-FFF2-40B4-BE49-F238E27FC236}">
                <a16:creationId xmlns:a16="http://schemas.microsoft.com/office/drawing/2014/main" id="{BFE54404-70C7-4BE3-942B-F29A8A0077D7}"/>
              </a:ext>
            </a:extLst>
          </p:cNvPr>
          <p:cNvSpPr txBox="1"/>
          <p:nvPr/>
        </p:nvSpPr>
        <p:spPr>
          <a:xfrm>
            <a:off x="385246" y="3461988"/>
            <a:ext cx="333497" cy="369284"/>
          </a:xfrm>
          <a:prstGeom prst="rect">
            <a:avLst/>
          </a:prstGeom>
          <a:noFill/>
        </p:spPr>
        <p:txBody>
          <a:bodyPr wrap="square" rtlCol="0">
            <a:spAutoFit/>
          </a:bodyPr>
          <a:lstStyle/>
          <a:p>
            <a:r>
              <a:rPr lang="en-US" altLang="zh-CN" dirty="0">
                <a:solidFill>
                  <a:srgbClr val="C00000"/>
                </a:solidFill>
              </a:rPr>
              <a:t>①</a:t>
            </a:r>
          </a:p>
        </p:txBody>
      </p:sp>
      <p:sp>
        <p:nvSpPr>
          <p:cNvPr id="497" name="矩形 496">
            <a:extLst>
              <a:ext uri="{FF2B5EF4-FFF2-40B4-BE49-F238E27FC236}">
                <a16:creationId xmlns:a16="http://schemas.microsoft.com/office/drawing/2014/main" id="{B9F38935-BA73-4252-8130-021E9684CBA6}"/>
              </a:ext>
            </a:extLst>
          </p:cNvPr>
          <p:cNvSpPr/>
          <p:nvPr/>
        </p:nvSpPr>
        <p:spPr>
          <a:xfrm>
            <a:off x="444632" y="5264671"/>
            <a:ext cx="340409" cy="507765"/>
          </a:xfrm>
          <a:prstGeom prst="rect">
            <a:avLst/>
          </a:prstGeom>
        </p:spPr>
        <p:txBody>
          <a:bodyPr wrap="square">
            <a:spAutoFit/>
          </a:bodyPr>
          <a:lstStyle/>
          <a:p>
            <a:pPr>
              <a:lnSpc>
                <a:spcPct val="150000"/>
              </a:lnSpc>
            </a:pPr>
            <a:r>
              <a:rPr lang="zh-CN" altLang="en-US" dirty="0">
                <a:solidFill>
                  <a:srgbClr val="C00000"/>
                </a:solidFill>
              </a:rPr>
              <a:t>②</a:t>
            </a:r>
          </a:p>
        </p:txBody>
      </p:sp>
      <p:sp>
        <p:nvSpPr>
          <p:cNvPr id="498" name="矩形 497">
            <a:extLst>
              <a:ext uri="{FF2B5EF4-FFF2-40B4-BE49-F238E27FC236}">
                <a16:creationId xmlns:a16="http://schemas.microsoft.com/office/drawing/2014/main" id="{796AC832-7AF6-4A11-B8C8-FD8E5185A4D9}"/>
              </a:ext>
            </a:extLst>
          </p:cNvPr>
          <p:cNvSpPr/>
          <p:nvPr/>
        </p:nvSpPr>
        <p:spPr>
          <a:xfrm>
            <a:off x="3333637" y="288991"/>
            <a:ext cx="6027707" cy="523220"/>
          </a:xfrm>
          <a:prstGeom prst="rect">
            <a:avLst/>
          </a:prstGeom>
        </p:spPr>
        <p:txBody>
          <a:bodyPr wrap="square">
            <a:spAutoFit/>
          </a:bodyPr>
          <a:lstStyle/>
          <a:p>
            <a:r>
              <a:rPr lang="en-US" altLang="zh-CN" sz="2800" b="1" dirty="0">
                <a:latin typeface="Arial" panose="020B0604020202020204" pitchFamily="34" charset="0"/>
                <a:ea typeface="微软雅黑" panose="020B0503020204020204" pitchFamily="34" charset="-122"/>
                <a:cs typeface="Arial" panose="020B0604020202020204" pitchFamily="34" charset="0"/>
              </a:rPr>
              <a:t>Case 1:User id for non-SIM device</a:t>
            </a:r>
            <a:endParaRPr lang="zh-CN" altLang="en-US" sz="2800" b="1" dirty="0">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350821148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矩形 197">
            <a:extLst>
              <a:ext uri="{FF2B5EF4-FFF2-40B4-BE49-F238E27FC236}">
                <a16:creationId xmlns:a16="http://schemas.microsoft.com/office/drawing/2014/main" id="{92140DC7-7F22-4CD6-8EF6-881DC1C717E4}"/>
              </a:ext>
            </a:extLst>
          </p:cNvPr>
          <p:cNvSpPr/>
          <p:nvPr/>
        </p:nvSpPr>
        <p:spPr>
          <a:xfrm>
            <a:off x="8388992" y="2258362"/>
            <a:ext cx="3441432" cy="3008516"/>
          </a:xfrm>
          <a:prstGeom prst="rect">
            <a:avLst/>
          </a:prstGeom>
        </p:spPr>
        <p:txBody>
          <a:bodyPr wrap="square">
            <a:spAutoFit/>
          </a:bodyPr>
          <a:lstStyle/>
          <a:p>
            <a:pPr eaLnBrk="1" fontAlgn="auto">
              <a:spcBef>
                <a:spcPts val="0"/>
              </a:spcBef>
              <a:spcAft>
                <a:spcPts val="900"/>
              </a:spcAft>
            </a:pPr>
            <a:r>
              <a:rPr lang="en-US" altLang="zh-CN" sz="1400" b="1" dirty="0">
                <a:solidFill>
                  <a:prstClr val="black"/>
                </a:solidFill>
                <a:latin typeface="Times New Roman" panose="02020603050405020304" pitchFamily="18" charset="0"/>
              </a:rPr>
              <a:t>In order to achieve the above requirement, it needs to study:</a:t>
            </a:r>
          </a:p>
          <a:p>
            <a:pPr marL="285750" indent="-285750" eaLnBrk="1" fontAlgn="auto">
              <a:spcBef>
                <a:spcPts val="0"/>
              </a:spcBef>
              <a:spcAft>
                <a:spcPts val="0"/>
              </a:spcAft>
              <a:buFont typeface="Arial" panose="020B0604020202020204" pitchFamily="34" charset="0"/>
              <a:buChar char="•"/>
            </a:pPr>
            <a:r>
              <a:rPr lang="en-GB" altLang="zh-CN" sz="1400" dirty="0">
                <a:solidFill>
                  <a:prstClr val="black"/>
                </a:solidFill>
                <a:latin typeface="Calibri" panose="020F0502020204030204"/>
              </a:rPr>
              <a:t>Whether and how to extend the 5G VN or PIN to support the per subscriber level group for personal network.</a:t>
            </a:r>
            <a:endParaRPr lang="zh-CN" altLang="zh-CN" sz="1400" dirty="0">
              <a:solidFill>
                <a:prstClr val="black"/>
              </a:solidFill>
              <a:latin typeface="Calibri" panose="020F0502020204030204"/>
            </a:endParaRPr>
          </a:p>
          <a:p>
            <a:pPr marL="285750" indent="-285750" eaLnBrk="1" fontAlgn="auto">
              <a:spcBef>
                <a:spcPts val="0"/>
              </a:spcBef>
              <a:spcAft>
                <a:spcPts val="0"/>
              </a:spcAft>
              <a:buFont typeface="Arial" panose="020B0604020202020204" pitchFamily="34" charset="0"/>
              <a:buChar char="•"/>
            </a:pPr>
            <a:r>
              <a:rPr lang="en-GB" altLang="zh-CN" sz="1400" dirty="0">
                <a:solidFill>
                  <a:prstClr val="black"/>
                </a:solidFill>
                <a:latin typeface="Calibri" panose="020F0502020204030204"/>
              </a:rPr>
              <a:t>How to route the traffic between the remote UE and the devices belonging to the same personal network crossing different UPFs.</a:t>
            </a:r>
            <a:endParaRPr lang="zh-CN" altLang="zh-CN" sz="1400" dirty="0">
              <a:solidFill>
                <a:prstClr val="black"/>
              </a:solidFill>
              <a:latin typeface="Calibri" panose="020F0502020204030204"/>
            </a:endParaRPr>
          </a:p>
          <a:p>
            <a:pPr marL="285750" indent="-285750" eaLnBrk="1" fontAlgn="auto">
              <a:spcBef>
                <a:spcPts val="0"/>
              </a:spcBef>
              <a:spcAft>
                <a:spcPts val="0"/>
              </a:spcAft>
              <a:buFont typeface="Arial" panose="020B0604020202020204" pitchFamily="34" charset="0"/>
              <a:buChar char="•"/>
            </a:pPr>
            <a:r>
              <a:rPr lang="en-GB" altLang="zh-CN" sz="1400" dirty="0">
                <a:solidFill>
                  <a:prstClr val="black"/>
                </a:solidFill>
                <a:latin typeface="Calibri" panose="020F0502020204030204"/>
              </a:rPr>
              <a:t> How to discover the devices behind the relay UE if there is NAT existing in the network. </a:t>
            </a:r>
            <a:endParaRPr lang="zh-CN" altLang="zh-CN" sz="1400" dirty="0">
              <a:solidFill>
                <a:prstClr val="black"/>
              </a:solidFill>
              <a:latin typeface="Calibri" panose="020F0502020204030204"/>
            </a:endParaRPr>
          </a:p>
          <a:p>
            <a:pPr eaLnBrk="1" fontAlgn="auto">
              <a:spcBef>
                <a:spcPts val="0"/>
              </a:spcBef>
              <a:spcAft>
                <a:spcPts val="900"/>
              </a:spcAft>
            </a:pPr>
            <a:endParaRPr lang="en-US" altLang="zh-CN" sz="1400" dirty="0">
              <a:solidFill>
                <a:prstClr val="black"/>
              </a:solidFill>
              <a:latin typeface="Times New Roman" panose="02020603050405020304" pitchFamily="18" charset="0"/>
            </a:endParaRPr>
          </a:p>
        </p:txBody>
      </p:sp>
      <p:sp>
        <p:nvSpPr>
          <p:cNvPr id="199" name="矩形 198">
            <a:extLst>
              <a:ext uri="{FF2B5EF4-FFF2-40B4-BE49-F238E27FC236}">
                <a16:creationId xmlns:a16="http://schemas.microsoft.com/office/drawing/2014/main" id="{B91FD882-A539-4C87-BE6B-1DEC228CB216}"/>
              </a:ext>
            </a:extLst>
          </p:cNvPr>
          <p:cNvSpPr/>
          <p:nvPr/>
        </p:nvSpPr>
        <p:spPr bwMode="auto">
          <a:xfrm>
            <a:off x="5769735" y="3576274"/>
            <a:ext cx="837570" cy="366809"/>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0" tIns="0" rIns="0" bIns="0" numCol="1" rtlCol="0" anchor="ctr" anchorCtr="1" compatLnSpc="1">
            <a:prstTxWarp prst="textNoShape">
              <a:avLst/>
            </a:prstTxWarp>
          </a:bodyPr>
          <a:lstStyle/>
          <a:p>
            <a:pPr algn="ctr" defTabSz="801367" eaLnBrk="1" fontAlgn="auto" hangingPunct="1">
              <a:spcBef>
                <a:spcPts val="0"/>
              </a:spcBef>
              <a:spcAft>
                <a:spcPts val="0"/>
              </a:spcAft>
              <a:defRPr/>
            </a:pPr>
            <a:r>
              <a:rPr lang="en-US" altLang="zh-CN" sz="1400" b="1" kern="0" dirty="0">
                <a:solidFill>
                  <a:srgbClr val="000000"/>
                </a:solidFill>
                <a:latin typeface="微软雅黑" panose="020B0503020204020204" pitchFamily="34" charset="-122"/>
                <a:ea typeface="微软雅黑" panose="020B0503020204020204" pitchFamily="34" charset="-122"/>
              </a:rPr>
              <a:t>UPF</a:t>
            </a:r>
            <a:endParaRPr lang="zh-CN" altLang="en-US" sz="1400" b="1" kern="0" dirty="0">
              <a:solidFill>
                <a:srgbClr val="000000"/>
              </a:solidFill>
              <a:latin typeface="微软雅黑" panose="020B0503020204020204" pitchFamily="34" charset="-122"/>
              <a:ea typeface="微软雅黑" panose="020B0503020204020204" pitchFamily="34" charset="-122"/>
            </a:endParaRPr>
          </a:p>
        </p:txBody>
      </p:sp>
      <p:sp>
        <p:nvSpPr>
          <p:cNvPr id="200" name="矩形 199">
            <a:extLst>
              <a:ext uri="{FF2B5EF4-FFF2-40B4-BE49-F238E27FC236}">
                <a16:creationId xmlns:a16="http://schemas.microsoft.com/office/drawing/2014/main" id="{7EDDEAEA-5081-4C1F-859B-CC1DCFBFD408}"/>
              </a:ext>
            </a:extLst>
          </p:cNvPr>
          <p:cNvSpPr/>
          <p:nvPr/>
        </p:nvSpPr>
        <p:spPr bwMode="auto">
          <a:xfrm>
            <a:off x="2171839" y="2466100"/>
            <a:ext cx="976994" cy="418687"/>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0" tIns="0" rIns="0" bIns="0" numCol="1" rtlCol="0" anchor="ctr" anchorCtr="1" compatLnSpc="1">
            <a:prstTxWarp prst="textNoShape">
              <a:avLst/>
            </a:prstTxWarp>
          </a:bodyPr>
          <a:lstStyle/>
          <a:p>
            <a:pPr algn="ctr" defTabSz="801367" eaLnBrk="1" fontAlgn="auto" hangingPunct="1">
              <a:spcBef>
                <a:spcPts val="0"/>
              </a:spcBef>
              <a:spcAft>
                <a:spcPts val="0"/>
              </a:spcAft>
              <a:defRPr/>
            </a:pPr>
            <a:r>
              <a:rPr lang="en-US" altLang="zh-CN" sz="1400" b="1" kern="0" dirty="0">
                <a:solidFill>
                  <a:srgbClr val="000000"/>
                </a:solidFill>
                <a:latin typeface="微软雅黑" panose="020B0503020204020204" pitchFamily="34" charset="-122"/>
                <a:ea typeface="微软雅黑" panose="020B0503020204020204" pitchFamily="34" charset="-122"/>
              </a:rPr>
              <a:t>AMF</a:t>
            </a:r>
            <a:endParaRPr lang="zh-CN" altLang="en-US" sz="1400" b="1" kern="0" dirty="0">
              <a:solidFill>
                <a:srgbClr val="000000"/>
              </a:solidFill>
              <a:latin typeface="微软雅黑" panose="020B0503020204020204" pitchFamily="34" charset="-122"/>
              <a:ea typeface="微软雅黑" panose="020B0503020204020204" pitchFamily="34" charset="-122"/>
            </a:endParaRPr>
          </a:p>
        </p:txBody>
      </p:sp>
      <p:sp>
        <p:nvSpPr>
          <p:cNvPr id="201" name="矩形 200">
            <a:extLst>
              <a:ext uri="{FF2B5EF4-FFF2-40B4-BE49-F238E27FC236}">
                <a16:creationId xmlns:a16="http://schemas.microsoft.com/office/drawing/2014/main" id="{A233B430-4477-420E-BDD5-67B45862C421}"/>
              </a:ext>
            </a:extLst>
          </p:cNvPr>
          <p:cNvSpPr/>
          <p:nvPr/>
        </p:nvSpPr>
        <p:spPr bwMode="auto">
          <a:xfrm>
            <a:off x="3947998" y="1550345"/>
            <a:ext cx="1110611" cy="442279"/>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0" tIns="0" rIns="0" bIns="0" numCol="1" rtlCol="0" anchor="ctr" anchorCtr="1" compatLnSpc="1">
            <a:prstTxWarp prst="textNoShape">
              <a:avLst/>
            </a:prstTxWarp>
          </a:bodyPr>
          <a:lstStyle/>
          <a:p>
            <a:pPr algn="ctr" defTabSz="801367" eaLnBrk="1" fontAlgn="auto" hangingPunct="1">
              <a:spcBef>
                <a:spcPts val="0"/>
              </a:spcBef>
              <a:spcAft>
                <a:spcPts val="0"/>
              </a:spcAft>
              <a:defRPr/>
            </a:pPr>
            <a:r>
              <a:rPr lang="en-US" altLang="zh-CN" sz="1400" b="1" kern="0" dirty="0">
                <a:solidFill>
                  <a:srgbClr val="000000"/>
                </a:solidFill>
                <a:latin typeface="微软雅黑" panose="020B0503020204020204" pitchFamily="34" charset="-122"/>
                <a:ea typeface="微软雅黑" panose="020B0503020204020204" pitchFamily="34" charset="-122"/>
              </a:rPr>
              <a:t>UDM</a:t>
            </a:r>
            <a:endParaRPr lang="zh-CN" altLang="en-US" sz="1400" b="1" kern="0" dirty="0">
              <a:solidFill>
                <a:srgbClr val="000000"/>
              </a:solidFill>
              <a:latin typeface="微软雅黑" panose="020B0503020204020204" pitchFamily="34" charset="-122"/>
              <a:ea typeface="微软雅黑" panose="020B0503020204020204" pitchFamily="34" charset="-122"/>
            </a:endParaRPr>
          </a:p>
        </p:txBody>
      </p:sp>
      <p:sp>
        <p:nvSpPr>
          <p:cNvPr id="202" name="矩形 201">
            <a:extLst>
              <a:ext uri="{FF2B5EF4-FFF2-40B4-BE49-F238E27FC236}">
                <a16:creationId xmlns:a16="http://schemas.microsoft.com/office/drawing/2014/main" id="{CBEE6D41-C5BA-45F1-9E98-B78E7571AC98}"/>
              </a:ext>
            </a:extLst>
          </p:cNvPr>
          <p:cNvSpPr/>
          <p:nvPr/>
        </p:nvSpPr>
        <p:spPr bwMode="auto">
          <a:xfrm>
            <a:off x="3648799" y="2460961"/>
            <a:ext cx="976994" cy="418687"/>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0" tIns="0" rIns="0" bIns="0" numCol="1" rtlCol="0" anchor="ctr" anchorCtr="1" compatLnSpc="1">
            <a:prstTxWarp prst="textNoShape">
              <a:avLst/>
            </a:prstTxWarp>
          </a:bodyPr>
          <a:lstStyle/>
          <a:p>
            <a:pPr algn="ctr" defTabSz="801367" eaLnBrk="1" fontAlgn="auto" hangingPunct="1">
              <a:spcBef>
                <a:spcPts val="0"/>
              </a:spcBef>
              <a:spcAft>
                <a:spcPts val="0"/>
              </a:spcAft>
              <a:defRPr/>
            </a:pPr>
            <a:r>
              <a:rPr lang="en-US" altLang="zh-CN" sz="1400" b="1" kern="0" dirty="0">
                <a:solidFill>
                  <a:srgbClr val="000000"/>
                </a:solidFill>
                <a:latin typeface="微软雅黑" panose="020B0503020204020204" pitchFamily="34" charset="-122"/>
                <a:ea typeface="微软雅黑" panose="020B0503020204020204" pitchFamily="34" charset="-122"/>
              </a:rPr>
              <a:t>SMF</a:t>
            </a:r>
            <a:endParaRPr lang="zh-CN" altLang="en-US" sz="1400" b="1" kern="0" dirty="0">
              <a:solidFill>
                <a:srgbClr val="000000"/>
              </a:solidFill>
              <a:latin typeface="微软雅黑" panose="020B0503020204020204" pitchFamily="34" charset="-122"/>
              <a:ea typeface="微软雅黑" panose="020B0503020204020204" pitchFamily="34" charset="-122"/>
            </a:endParaRPr>
          </a:p>
        </p:txBody>
      </p:sp>
      <p:cxnSp>
        <p:nvCxnSpPr>
          <p:cNvPr id="203" name="直接连接符 202">
            <a:extLst>
              <a:ext uri="{FF2B5EF4-FFF2-40B4-BE49-F238E27FC236}">
                <a16:creationId xmlns:a16="http://schemas.microsoft.com/office/drawing/2014/main" id="{ABF142B3-F8AE-4FB8-94A9-00034EF0F479}"/>
              </a:ext>
            </a:extLst>
          </p:cNvPr>
          <p:cNvCxnSpPr/>
          <p:nvPr/>
        </p:nvCxnSpPr>
        <p:spPr>
          <a:xfrm flipV="1">
            <a:off x="1869239" y="2233164"/>
            <a:ext cx="6157654" cy="1365"/>
          </a:xfrm>
          <a:prstGeom prst="line">
            <a:avLst/>
          </a:prstGeom>
          <a:noFill/>
          <a:ln w="6350" cap="flat" cmpd="sng" algn="ctr">
            <a:solidFill>
              <a:srgbClr val="5B9BD5"/>
            </a:solidFill>
            <a:prstDash val="solid"/>
            <a:miter lim="800000"/>
          </a:ln>
          <a:effectLst/>
        </p:spPr>
      </p:cxnSp>
      <p:cxnSp>
        <p:nvCxnSpPr>
          <p:cNvPr id="204" name="直接连接符 203">
            <a:extLst>
              <a:ext uri="{FF2B5EF4-FFF2-40B4-BE49-F238E27FC236}">
                <a16:creationId xmlns:a16="http://schemas.microsoft.com/office/drawing/2014/main" id="{4E5B7446-D79E-4D81-AEBB-CFADF6611FAD}"/>
              </a:ext>
            </a:extLst>
          </p:cNvPr>
          <p:cNvCxnSpPr>
            <a:stCxn id="202" idx="2"/>
            <a:endCxn id="236" idx="0"/>
          </p:cNvCxnSpPr>
          <p:nvPr/>
        </p:nvCxnSpPr>
        <p:spPr>
          <a:xfrm flipH="1">
            <a:off x="4127977" y="2879648"/>
            <a:ext cx="9319" cy="702528"/>
          </a:xfrm>
          <a:prstGeom prst="line">
            <a:avLst/>
          </a:prstGeom>
          <a:noFill/>
          <a:ln w="6350" cap="flat" cmpd="sng" algn="ctr">
            <a:solidFill>
              <a:srgbClr val="5B9BD5"/>
            </a:solidFill>
            <a:prstDash val="solid"/>
            <a:miter lim="800000"/>
          </a:ln>
          <a:effectLst/>
        </p:spPr>
      </p:cxnSp>
      <p:cxnSp>
        <p:nvCxnSpPr>
          <p:cNvPr id="205" name="直接连接符 204">
            <a:extLst>
              <a:ext uri="{FF2B5EF4-FFF2-40B4-BE49-F238E27FC236}">
                <a16:creationId xmlns:a16="http://schemas.microsoft.com/office/drawing/2014/main" id="{CC30292E-A580-4BEE-AD31-612019AE1054}"/>
              </a:ext>
            </a:extLst>
          </p:cNvPr>
          <p:cNvCxnSpPr>
            <a:stCxn id="201" idx="2"/>
          </p:cNvCxnSpPr>
          <p:nvPr/>
        </p:nvCxnSpPr>
        <p:spPr>
          <a:xfrm>
            <a:off x="4503303" y="1992624"/>
            <a:ext cx="0" cy="232215"/>
          </a:xfrm>
          <a:prstGeom prst="line">
            <a:avLst/>
          </a:prstGeom>
          <a:noFill/>
          <a:ln w="6350" cap="flat" cmpd="sng" algn="ctr">
            <a:solidFill>
              <a:srgbClr val="5B9BD5"/>
            </a:solidFill>
            <a:prstDash val="solid"/>
            <a:miter lim="800000"/>
          </a:ln>
          <a:effectLst/>
        </p:spPr>
      </p:cxnSp>
      <p:cxnSp>
        <p:nvCxnSpPr>
          <p:cNvPr id="206" name="直接连接符 205">
            <a:extLst>
              <a:ext uri="{FF2B5EF4-FFF2-40B4-BE49-F238E27FC236}">
                <a16:creationId xmlns:a16="http://schemas.microsoft.com/office/drawing/2014/main" id="{CE71F269-7BC4-461E-8D52-9003848C4AE8}"/>
              </a:ext>
            </a:extLst>
          </p:cNvPr>
          <p:cNvCxnSpPr>
            <a:stCxn id="200" idx="0"/>
          </p:cNvCxnSpPr>
          <p:nvPr/>
        </p:nvCxnSpPr>
        <p:spPr>
          <a:xfrm flipH="1" flipV="1">
            <a:off x="2660336" y="2237228"/>
            <a:ext cx="1" cy="228873"/>
          </a:xfrm>
          <a:prstGeom prst="line">
            <a:avLst/>
          </a:prstGeom>
          <a:noFill/>
          <a:ln w="6350" cap="flat" cmpd="sng" algn="ctr">
            <a:solidFill>
              <a:srgbClr val="5B9BD5"/>
            </a:solidFill>
            <a:prstDash val="solid"/>
            <a:miter lim="800000"/>
          </a:ln>
          <a:effectLst/>
        </p:spPr>
      </p:cxnSp>
      <p:cxnSp>
        <p:nvCxnSpPr>
          <p:cNvPr id="207" name="直接连接符 206">
            <a:extLst>
              <a:ext uri="{FF2B5EF4-FFF2-40B4-BE49-F238E27FC236}">
                <a16:creationId xmlns:a16="http://schemas.microsoft.com/office/drawing/2014/main" id="{7A505315-1A2C-4D91-8E2D-C92B32710209}"/>
              </a:ext>
            </a:extLst>
          </p:cNvPr>
          <p:cNvCxnSpPr>
            <a:stCxn id="202" idx="0"/>
          </p:cNvCxnSpPr>
          <p:nvPr/>
        </p:nvCxnSpPr>
        <p:spPr>
          <a:xfrm flipH="1" flipV="1">
            <a:off x="4137296" y="2232089"/>
            <a:ext cx="1" cy="228873"/>
          </a:xfrm>
          <a:prstGeom prst="line">
            <a:avLst/>
          </a:prstGeom>
          <a:noFill/>
          <a:ln w="6350" cap="flat" cmpd="sng" algn="ctr">
            <a:solidFill>
              <a:srgbClr val="5B9BD5"/>
            </a:solidFill>
            <a:prstDash val="solid"/>
            <a:miter lim="800000"/>
          </a:ln>
          <a:effectLst/>
        </p:spPr>
      </p:cxnSp>
      <p:sp>
        <p:nvSpPr>
          <p:cNvPr id="208" name="文本框 207">
            <a:extLst>
              <a:ext uri="{FF2B5EF4-FFF2-40B4-BE49-F238E27FC236}">
                <a16:creationId xmlns:a16="http://schemas.microsoft.com/office/drawing/2014/main" id="{A1B3ABDD-2530-4401-A259-6B21061A8661}"/>
              </a:ext>
            </a:extLst>
          </p:cNvPr>
          <p:cNvSpPr txBox="1"/>
          <p:nvPr/>
        </p:nvSpPr>
        <p:spPr>
          <a:xfrm>
            <a:off x="159233" y="3857413"/>
            <a:ext cx="937964" cy="153888"/>
          </a:xfrm>
          <a:prstGeom prst="rect">
            <a:avLst/>
          </a:prstGeom>
          <a:noFill/>
        </p:spPr>
        <p:txBody>
          <a:bodyPr wrap="square" lIns="0" tIns="0" rIns="0" bIns="0" rtlCol="0" anchor="ctr" anchorCtr="1">
            <a:spAutoFit/>
          </a:bodyPr>
          <a:lstStyle/>
          <a:p>
            <a:pPr eaLnBrk="1" fontAlgn="auto" hangingPunct="1">
              <a:spcBef>
                <a:spcPts val="0"/>
              </a:spcBef>
              <a:spcAft>
                <a:spcPts val="0"/>
              </a:spcAft>
            </a:pPr>
            <a:r>
              <a:rPr kumimoji="1" lang="en-US" altLang="zh-CN" sz="1000" dirty="0">
                <a:solidFill>
                  <a:srgbClr val="000000"/>
                </a:solidFill>
                <a:latin typeface="Calibri" panose="020F0502020204030204"/>
                <a:ea typeface="Microsoft YaHei" panose="020B0503020204020204" pitchFamily="34" charset="-122"/>
              </a:rPr>
              <a:t>Employee User 1</a:t>
            </a:r>
            <a:endParaRPr kumimoji="1" lang="zh-CN" altLang="en-US" sz="1000" dirty="0" err="1">
              <a:solidFill>
                <a:srgbClr val="000000"/>
              </a:solidFill>
              <a:latin typeface="Calibri" panose="020F0502020204030204"/>
              <a:ea typeface="Microsoft YaHei" panose="020B0503020204020204" pitchFamily="34" charset="-122"/>
            </a:endParaRPr>
          </a:p>
        </p:txBody>
      </p:sp>
      <p:grpSp>
        <p:nvGrpSpPr>
          <p:cNvPr id="209" name="组合 208">
            <a:extLst>
              <a:ext uri="{FF2B5EF4-FFF2-40B4-BE49-F238E27FC236}">
                <a16:creationId xmlns:a16="http://schemas.microsoft.com/office/drawing/2014/main" id="{F4263580-E37E-465E-8A62-237674E64685}"/>
              </a:ext>
            </a:extLst>
          </p:cNvPr>
          <p:cNvGrpSpPr/>
          <p:nvPr/>
        </p:nvGrpSpPr>
        <p:grpSpPr>
          <a:xfrm>
            <a:off x="7464550" y="3564194"/>
            <a:ext cx="376369" cy="546136"/>
            <a:chOff x="3682558" y="4157062"/>
            <a:chExt cx="376418" cy="720553"/>
          </a:xfrm>
        </p:grpSpPr>
        <p:pic>
          <p:nvPicPr>
            <p:cNvPr id="210" name="Picture 528" descr="图片131">
              <a:extLst>
                <a:ext uri="{FF2B5EF4-FFF2-40B4-BE49-F238E27FC236}">
                  <a16:creationId xmlns:a16="http://schemas.microsoft.com/office/drawing/2014/main" id="{90D8C9D4-6C84-4806-BC63-4049C8111D17}"/>
                </a:ext>
              </a:extLst>
            </p:cNvPr>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82558" y="4157062"/>
              <a:ext cx="376418" cy="523529"/>
            </a:xfrm>
            <a:prstGeom prst="rect">
              <a:avLst/>
            </a:prstGeom>
            <a:noFill/>
            <a:extLst>
              <a:ext uri="{909E8E84-426E-40DD-AFC4-6F175D3DCCD1}">
                <a14:hiddenFill xmlns:a14="http://schemas.microsoft.com/office/drawing/2010/main">
                  <a:solidFill>
                    <a:srgbClr val="FFFFFF"/>
                  </a:solidFill>
                </a14:hiddenFill>
              </a:ext>
            </a:extLst>
          </p:spPr>
        </p:pic>
        <p:sp>
          <p:nvSpPr>
            <p:cNvPr id="211" name="文本框 210">
              <a:extLst>
                <a:ext uri="{FF2B5EF4-FFF2-40B4-BE49-F238E27FC236}">
                  <a16:creationId xmlns:a16="http://schemas.microsoft.com/office/drawing/2014/main" id="{3ACE6E32-0B0D-44D1-ADB4-48B5B2A713A1}"/>
                </a:ext>
              </a:extLst>
            </p:cNvPr>
            <p:cNvSpPr txBox="1"/>
            <p:nvPr/>
          </p:nvSpPr>
          <p:spPr>
            <a:xfrm>
              <a:off x="3742754" y="4723727"/>
              <a:ext cx="316222" cy="153888"/>
            </a:xfrm>
            <a:prstGeom prst="rect">
              <a:avLst/>
            </a:prstGeom>
            <a:noFill/>
          </p:spPr>
          <p:txBody>
            <a:bodyPr wrap="square" lIns="0" tIns="0" rIns="0" bIns="0" rtlCol="0" anchor="ctr" anchorCtr="1">
              <a:spAutoFit/>
            </a:bodyPr>
            <a:lstStyle/>
            <a:p>
              <a:pPr eaLnBrk="1" fontAlgn="auto" hangingPunct="1">
                <a:spcBef>
                  <a:spcPts val="0"/>
                </a:spcBef>
                <a:spcAft>
                  <a:spcPts val="0"/>
                </a:spcAft>
              </a:pPr>
              <a:r>
                <a:rPr kumimoji="1" lang="en-US" altLang="zh-CN" sz="1000" b="1" dirty="0">
                  <a:solidFill>
                    <a:prstClr val="black"/>
                  </a:solidFill>
                  <a:latin typeface="Calibri" panose="020F0502020204030204"/>
                  <a:ea typeface="Microsoft YaHei" panose="020B0503020204020204" pitchFamily="34" charset="-122"/>
                </a:rPr>
                <a:t>NR</a:t>
              </a:r>
              <a:endParaRPr kumimoji="1" lang="zh-CN" altLang="en-US" sz="1000" b="1" dirty="0" err="1">
                <a:solidFill>
                  <a:prstClr val="black"/>
                </a:solidFill>
                <a:latin typeface="Calibri" panose="020F0502020204030204"/>
                <a:ea typeface="Microsoft YaHei" panose="020B0503020204020204" pitchFamily="34" charset="-122"/>
              </a:endParaRPr>
            </a:p>
          </p:txBody>
        </p:sp>
      </p:grpSp>
      <p:cxnSp>
        <p:nvCxnSpPr>
          <p:cNvPr id="212" name="直接连接符 211">
            <a:extLst>
              <a:ext uri="{FF2B5EF4-FFF2-40B4-BE49-F238E27FC236}">
                <a16:creationId xmlns:a16="http://schemas.microsoft.com/office/drawing/2014/main" id="{37D7EFBD-1DB4-4F84-82CF-06135BE4D128}"/>
              </a:ext>
            </a:extLst>
          </p:cNvPr>
          <p:cNvCxnSpPr>
            <a:stCxn id="223" idx="0"/>
            <a:endCxn id="200" idx="2"/>
          </p:cNvCxnSpPr>
          <p:nvPr/>
        </p:nvCxnSpPr>
        <p:spPr>
          <a:xfrm flipV="1">
            <a:off x="2640588" y="2884787"/>
            <a:ext cx="19748" cy="627407"/>
          </a:xfrm>
          <a:prstGeom prst="line">
            <a:avLst/>
          </a:prstGeom>
          <a:noFill/>
          <a:ln w="6350" cap="flat" cmpd="sng" algn="ctr">
            <a:solidFill>
              <a:srgbClr val="5B9BD5"/>
            </a:solidFill>
            <a:prstDash val="solid"/>
            <a:miter lim="800000"/>
          </a:ln>
          <a:effectLst/>
        </p:spPr>
      </p:cxnSp>
      <p:sp>
        <p:nvSpPr>
          <p:cNvPr id="213" name="smartphone_129658">
            <a:extLst>
              <a:ext uri="{FF2B5EF4-FFF2-40B4-BE49-F238E27FC236}">
                <a16:creationId xmlns:a16="http://schemas.microsoft.com/office/drawing/2014/main" id="{B8AD3B5B-FC21-4615-9146-3EC9F2FEBAD9}"/>
              </a:ext>
            </a:extLst>
          </p:cNvPr>
          <p:cNvSpPr>
            <a:spLocks noChangeAspect="1"/>
          </p:cNvSpPr>
          <p:nvPr/>
        </p:nvSpPr>
        <p:spPr bwMode="auto">
          <a:xfrm>
            <a:off x="1097198" y="3577021"/>
            <a:ext cx="267801" cy="414340"/>
          </a:xfrm>
          <a:custGeom>
            <a:avLst/>
            <a:gdLst>
              <a:gd name="connsiteX0" fmla="*/ 191005 w 382041"/>
              <a:gd name="connsiteY0" fmla="*/ 540213 h 604181"/>
              <a:gd name="connsiteX1" fmla="*/ 185563 w 382041"/>
              <a:gd name="connsiteY1" fmla="*/ 545753 h 604181"/>
              <a:gd name="connsiteX2" fmla="*/ 191005 w 382041"/>
              <a:gd name="connsiteY2" fmla="*/ 551293 h 604181"/>
              <a:gd name="connsiteX3" fmla="*/ 196549 w 382041"/>
              <a:gd name="connsiteY3" fmla="*/ 545753 h 604181"/>
              <a:gd name="connsiteX4" fmla="*/ 191005 w 382041"/>
              <a:gd name="connsiteY4" fmla="*/ 540213 h 604181"/>
              <a:gd name="connsiteX5" fmla="*/ 191005 w 382041"/>
              <a:gd name="connsiteY5" fmla="*/ 520067 h 604181"/>
              <a:gd name="connsiteX6" fmla="*/ 216706 w 382041"/>
              <a:gd name="connsiteY6" fmla="*/ 545753 h 604181"/>
              <a:gd name="connsiteX7" fmla="*/ 191005 w 382041"/>
              <a:gd name="connsiteY7" fmla="*/ 571439 h 604181"/>
              <a:gd name="connsiteX8" fmla="*/ 165405 w 382041"/>
              <a:gd name="connsiteY8" fmla="*/ 545753 h 604181"/>
              <a:gd name="connsiteX9" fmla="*/ 191005 w 382041"/>
              <a:gd name="connsiteY9" fmla="*/ 520067 h 604181"/>
              <a:gd name="connsiteX10" fmla="*/ 326381 w 382041"/>
              <a:gd name="connsiteY10" fmla="*/ 364980 h 604181"/>
              <a:gd name="connsiteX11" fmla="*/ 252676 w 382041"/>
              <a:gd name="connsiteY11" fmla="*/ 492239 h 604181"/>
              <a:gd name="connsiteX12" fmla="*/ 326381 w 382041"/>
              <a:gd name="connsiteY12" fmla="*/ 492239 h 604181"/>
              <a:gd name="connsiteX13" fmla="*/ 203977 w 382041"/>
              <a:gd name="connsiteY13" fmla="*/ 111871 h 604181"/>
              <a:gd name="connsiteX14" fmla="*/ 55659 w 382041"/>
              <a:gd name="connsiteY14" fmla="*/ 368201 h 604181"/>
              <a:gd name="connsiteX15" fmla="*/ 55659 w 382041"/>
              <a:gd name="connsiteY15" fmla="*/ 492239 h 604181"/>
              <a:gd name="connsiteX16" fmla="*/ 229385 w 382041"/>
              <a:gd name="connsiteY16" fmla="*/ 492239 h 604181"/>
              <a:gd name="connsiteX17" fmla="*/ 326381 w 382041"/>
              <a:gd name="connsiteY17" fmla="*/ 324708 h 604181"/>
              <a:gd name="connsiteX18" fmla="*/ 326381 w 382041"/>
              <a:gd name="connsiteY18" fmla="*/ 111871 h 604181"/>
              <a:gd name="connsiteX19" fmla="*/ 153260 w 382041"/>
              <a:gd name="connsiteY19" fmla="*/ 111871 h 604181"/>
              <a:gd name="connsiteX20" fmla="*/ 55659 w 382041"/>
              <a:gd name="connsiteY20" fmla="*/ 280610 h 604181"/>
              <a:gd name="connsiteX21" fmla="*/ 55659 w 382041"/>
              <a:gd name="connsiteY21" fmla="*/ 327929 h 604181"/>
              <a:gd name="connsiteX22" fmla="*/ 180685 w 382041"/>
              <a:gd name="connsiteY22" fmla="*/ 111871 h 604181"/>
              <a:gd name="connsiteX23" fmla="*/ 55659 w 382041"/>
              <a:gd name="connsiteY23" fmla="*/ 111871 h 604181"/>
              <a:gd name="connsiteX24" fmla="*/ 55659 w 382041"/>
              <a:gd name="connsiteY24" fmla="*/ 240338 h 604181"/>
              <a:gd name="connsiteX25" fmla="*/ 129969 w 382041"/>
              <a:gd name="connsiteY25" fmla="*/ 111871 h 604181"/>
              <a:gd name="connsiteX26" fmla="*/ 45576 w 382041"/>
              <a:gd name="connsiteY26" fmla="*/ 91735 h 604181"/>
              <a:gd name="connsiteX27" fmla="*/ 336464 w 382041"/>
              <a:gd name="connsiteY27" fmla="*/ 91735 h 604181"/>
              <a:gd name="connsiteX28" fmla="*/ 346546 w 382041"/>
              <a:gd name="connsiteY28" fmla="*/ 101803 h 604181"/>
              <a:gd name="connsiteX29" fmla="*/ 346546 w 382041"/>
              <a:gd name="connsiteY29" fmla="*/ 502307 h 604181"/>
              <a:gd name="connsiteX30" fmla="*/ 336464 w 382041"/>
              <a:gd name="connsiteY30" fmla="*/ 512375 h 604181"/>
              <a:gd name="connsiteX31" fmla="*/ 45576 w 382041"/>
              <a:gd name="connsiteY31" fmla="*/ 512375 h 604181"/>
              <a:gd name="connsiteX32" fmla="*/ 35494 w 382041"/>
              <a:gd name="connsiteY32" fmla="*/ 502307 h 604181"/>
              <a:gd name="connsiteX33" fmla="*/ 35494 w 382041"/>
              <a:gd name="connsiteY33" fmla="*/ 101803 h 604181"/>
              <a:gd name="connsiteX34" fmla="*/ 45576 w 382041"/>
              <a:gd name="connsiteY34" fmla="*/ 91735 h 604181"/>
              <a:gd name="connsiteX35" fmla="*/ 154807 w 382041"/>
              <a:gd name="connsiteY35" fmla="*/ 46785 h 604181"/>
              <a:gd name="connsiteX36" fmla="*/ 227164 w 382041"/>
              <a:gd name="connsiteY36" fmla="*/ 46785 h 604181"/>
              <a:gd name="connsiteX37" fmla="*/ 237241 w 382041"/>
              <a:gd name="connsiteY37" fmla="*/ 56876 h 604181"/>
              <a:gd name="connsiteX38" fmla="*/ 227164 w 382041"/>
              <a:gd name="connsiteY38" fmla="*/ 66967 h 604181"/>
              <a:gd name="connsiteX39" fmla="*/ 154807 w 382041"/>
              <a:gd name="connsiteY39" fmla="*/ 66967 h 604181"/>
              <a:gd name="connsiteX40" fmla="*/ 144730 w 382041"/>
              <a:gd name="connsiteY40" fmla="*/ 56876 h 604181"/>
              <a:gd name="connsiteX41" fmla="*/ 154807 w 382041"/>
              <a:gd name="connsiteY41" fmla="*/ 46785 h 604181"/>
              <a:gd name="connsiteX42" fmla="*/ 39626 w 382041"/>
              <a:gd name="connsiteY42" fmla="*/ 20136 h 604181"/>
              <a:gd name="connsiteX43" fmla="*/ 20166 w 382041"/>
              <a:gd name="connsiteY43" fmla="*/ 39567 h 604181"/>
              <a:gd name="connsiteX44" fmla="*/ 20166 w 382041"/>
              <a:gd name="connsiteY44" fmla="*/ 564614 h 604181"/>
              <a:gd name="connsiteX45" fmla="*/ 39626 w 382041"/>
              <a:gd name="connsiteY45" fmla="*/ 584045 h 604181"/>
              <a:gd name="connsiteX46" fmla="*/ 342315 w 382041"/>
              <a:gd name="connsiteY46" fmla="*/ 584045 h 604181"/>
              <a:gd name="connsiteX47" fmla="*/ 361875 w 382041"/>
              <a:gd name="connsiteY47" fmla="*/ 564614 h 604181"/>
              <a:gd name="connsiteX48" fmla="*/ 361875 w 382041"/>
              <a:gd name="connsiteY48" fmla="*/ 39567 h 604181"/>
              <a:gd name="connsiteX49" fmla="*/ 342315 w 382041"/>
              <a:gd name="connsiteY49" fmla="*/ 20136 h 604181"/>
              <a:gd name="connsiteX50" fmla="*/ 39626 w 382041"/>
              <a:gd name="connsiteY50" fmla="*/ 0 h 604181"/>
              <a:gd name="connsiteX51" fmla="*/ 342315 w 382041"/>
              <a:gd name="connsiteY51" fmla="*/ 0 h 604181"/>
              <a:gd name="connsiteX52" fmla="*/ 382041 w 382041"/>
              <a:gd name="connsiteY52" fmla="*/ 39567 h 604181"/>
              <a:gd name="connsiteX53" fmla="*/ 382041 w 382041"/>
              <a:gd name="connsiteY53" fmla="*/ 564614 h 604181"/>
              <a:gd name="connsiteX54" fmla="*/ 342315 w 382041"/>
              <a:gd name="connsiteY54" fmla="*/ 604181 h 604181"/>
              <a:gd name="connsiteX55" fmla="*/ 39626 w 382041"/>
              <a:gd name="connsiteY55" fmla="*/ 604181 h 604181"/>
              <a:gd name="connsiteX56" fmla="*/ 0 w 382041"/>
              <a:gd name="connsiteY56" fmla="*/ 564614 h 604181"/>
              <a:gd name="connsiteX57" fmla="*/ 0 w 382041"/>
              <a:gd name="connsiteY57" fmla="*/ 39567 h 604181"/>
              <a:gd name="connsiteX58" fmla="*/ 39626 w 382041"/>
              <a:gd name="connsiteY58" fmla="*/ 0 h 60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82041" h="604181">
                <a:moveTo>
                  <a:pt x="191005" y="540213"/>
                </a:moveTo>
                <a:cubicBezTo>
                  <a:pt x="187982" y="540213"/>
                  <a:pt x="185563" y="542731"/>
                  <a:pt x="185563" y="545753"/>
                </a:cubicBezTo>
                <a:cubicBezTo>
                  <a:pt x="185563" y="548876"/>
                  <a:pt x="187982" y="551293"/>
                  <a:pt x="191005" y="551293"/>
                </a:cubicBezTo>
                <a:cubicBezTo>
                  <a:pt x="194130" y="551293"/>
                  <a:pt x="196549" y="548876"/>
                  <a:pt x="196549" y="545753"/>
                </a:cubicBezTo>
                <a:cubicBezTo>
                  <a:pt x="196549" y="542731"/>
                  <a:pt x="194130" y="540213"/>
                  <a:pt x="191005" y="540213"/>
                </a:cubicBezTo>
                <a:close/>
                <a:moveTo>
                  <a:pt x="191005" y="520067"/>
                </a:moveTo>
                <a:cubicBezTo>
                  <a:pt x="205216" y="520067"/>
                  <a:pt x="216706" y="531651"/>
                  <a:pt x="216706" y="545753"/>
                </a:cubicBezTo>
                <a:cubicBezTo>
                  <a:pt x="216706" y="559956"/>
                  <a:pt x="205216" y="571439"/>
                  <a:pt x="191005" y="571439"/>
                </a:cubicBezTo>
                <a:cubicBezTo>
                  <a:pt x="176895" y="571439"/>
                  <a:pt x="165405" y="559956"/>
                  <a:pt x="165405" y="545753"/>
                </a:cubicBezTo>
                <a:cubicBezTo>
                  <a:pt x="165405" y="531651"/>
                  <a:pt x="176895" y="520067"/>
                  <a:pt x="191005" y="520067"/>
                </a:cubicBezTo>
                <a:close/>
                <a:moveTo>
                  <a:pt x="326381" y="364980"/>
                </a:moveTo>
                <a:lnTo>
                  <a:pt x="252676" y="492239"/>
                </a:lnTo>
                <a:lnTo>
                  <a:pt x="326381" y="492239"/>
                </a:lnTo>
                <a:close/>
                <a:moveTo>
                  <a:pt x="203977" y="111871"/>
                </a:moveTo>
                <a:lnTo>
                  <a:pt x="55659" y="368201"/>
                </a:lnTo>
                <a:lnTo>
                  <a:pt x="55659" y="492239"/>
                </a:lnTo>
                <a:lnTo>
                  <a:pt x="229385" y="492239"/>
                </a:lnTo>
                <a:lnTo>
                  <a:pt x="326381" y="324708"/>
                </a:lnTo>
                <a:lnTo>
                  <a:pt x="326381" y="111871"/>
                </a:lnTo>
                <a:close/>
                <a:moveTo>
                  <a:pt x="153260" y="111871"/>
                </a:moveTo>
                <a:lnTo>
                  <a:pt x="55659" y="280610"/>
                </a:lnTo>
                <a:lnTo>
                  <a:pt x="55659" y="327929"/>
                </a:lnTo>
                <a:lnTo>
                  <a:pt x="180685" y="111871"/>
                </a:lnTo>
                <a:close/>
                <a:moveTo>
                  <a:pt x="55659" y="111871"/>
                </a:moveTo>
                <a:lnTo>
                  <a:pt x="55659" y="240338"/>
                </a:lnTo>
                <a:lnTo>
                  <a:pt x="129969" y="111871"/>
                </a:lnTo>
                <a:close/>
                <a:moveTo>
                  <a:pt x="45576" y="91735"/>
                </a:moveTo>
                <a:lnTo>
                  <a:pt x="336464" y="91735"/>
                </a:lnTo>
                <a:cubicBezTo>
                  <a:pt x="342009" y="91735"/>
                  <a:pt x="346546" y="96265"/>
                  <a:pt x="346546" y="101803"/>
                </a:cubicBezTo>
                <a:lnTo>
                  <a:pt x="346546" y="502307"/>
                </a:lnTo>
                <a:cubicBezTo>
                  <a:pt x="346546" y="507945"/>
                  <a:pt x="342009" y="512375"/>
                  <a:pt x="336464" y="512375"/>
                </a:cubicBezTo>
                <a:lnTo>
                  <a:pt x="45576" y="512375"/>
                </a:lnTo>
                <a:cubicBezTo>
                  <a:pt x="40031" y="512375"/>
                  <a:pt x="35494" y="507945"/>
                  <a:pt x="35494" y="502307"/>
                </a:cubicBezTo>
                <a:lnTo>
                  <a:pt x="35494" y="101803"/>
                </a:lnTo>
                <a:cubicBezTo>
                  <a:pt x="35494" y="96265"/>
                  <a:pt x="40031" y="91735"/>
                  <a:pt x="45576" y="91735"/>
                </a:cubicBezTo>
                <a:close/>
                <a:moveTo>
                  <a:pt x="154807" y="46785"/>
                </a:moveTo>
                <a:lnTo>
                  <a:pt x="227164" y="46785"/>
                </a:lnTo>
                <a:cubicBezTo>
                  <a:pt x="232807" y="46785"/>
                  <a:pt x="237241" y="51225"/>
                  <a:pt x="237241" y="56876"/>
                </a:cubicBezTo>
                <a:cubicBezTo>
                  <a:pt x="237241" y="62426"/>
                  <a:pt x="232807" y="66967"/>
                  <a:pt x="227164" y="66967"/>
                </a:cubicBezTo>
                <a:lnTo>
                  <a:pt x="154807" y="66967"/>
                </a:lnTo>
                <a:cubicBezTo>
                  <a:pt x="149265" y="66967"/>
                  <a:pt x="144730" y="62426"/>
                  <a:pt x="144730" y="56876"/>
                </a:cubicBezTo>
                <a:cubicBezTo>
                  <a:pt x="144730" y="51225"/>
                  <a:pt x="149265" y="46785"/>
                  <a:pt x="154807" y="46785"/>
                </a:cubicBezTo>
                <a:close/>
                <a:moveTo>
                  <a:pt x="39626" y="20136"/>
                </a:moveTo>
                <a:cubicBezTo>
                  <a:pt x="28938" y="20136"/>
                  <a:pt x="20166" y="28895"/>
                  <a:pt x="20166" y="39567"/>
                </a:cubicBezTo>
                <a:lnTo>
                  <a:pt x="20166" y="564614"/>
                </a:lnTo>
                <a:cubicBezTo>
                  <a:pt x="20166" y="575286"/>
                  <a:pt x="28938" y="584045"/>
                  <a:pt x="39626" y="584045"/>
                </a:cubicBezTo>
                <a:lnTo>
                  <a:pt x="342315" y="584045"/>
                </a:lnTo>
                <a:cubicBezTo>
                  <a:pt x="353103" y="584045"/>
                  <a:pt x="361875" y="575286"/>
                  <a:pt x="361875" y="564614"/>
                </a:cubicBezTo>
                <a:lnTo>
                  <a:pt x="361875" y="39567"/>
                </a:lnTo>
                <a:cubicBezTo>
                  <a:pt x="361875" y="28895"/>
                  <a:pt x="353103" y="20136"/>
                  <a:pt x="342315" y="20136"/>
                </a:cubicBezTo>
                <a:close/>
                <a:moveTo>
                  <a:pt x="39626" y="0"/>
                </a:moveTo>
                <a:lnTo>
                  <a:pt x="342315" y="0"/>
                </a:lnTo>
                <a:cubicBezTo>
                  <a:pt x="364195" y="0"/>
                  <a:pt x="382041" y="17719"/>
                  <a:pt x="382041" y="39567"/>
                </a:cubicBezTo>
                <a:lnTo>
                  <a:pt x="382041" y="564614"/>
                </a:lnTo>
                <a:cubicBezTo>
                  <a:pt x="382041" y="586462"/>
                  <a:pt x="364195" y="604181"/>
                  <a:pt x="342315" y="604181"/>
                </a:cubicBezTo>
                <a:lnTo>
                  <a:pt x="39626" y="604181"/>
                </a:lnTo>
                <a:cubicBezTo>
                  <a:pt x="17846" y="604181"/>
                  <a:pt x="0" y="586462"/>
                  <a:pt x="0" y="564614"/>
                </a:cubicBezTo>
                <a:lnTo>
                  <a:pt x="0" y="39567"/>
                </a:lnTo>
                <a:cubicBezTo>
                  <a:pt x="0" y="17719"/>
                  <a:pt x="17846" y="0"/>
                  <a:pt x="39626" y="0"/>
                </a:cubicBezTo>
                <a:close/>
              </a:path>
            </a:pathLst>
          </a:custGeom>
          <a:solidFill>
            <a:srgbClr val="00B050"/>
          </a:solidFill>
          <a:ln>
            <a:noFill/>
          </a:ln>
        </p:spPr>
        <p:txBody>
          <a:bodyPr/>
          <a:lstStyle/>
          <a:p>
            <a:pPr defTabSz="914309" eaLnBrk="1" fontAlgn="auto" hangingPunct="1">
              <a:spcBef>
                <a:spcPts val="0"/>
              </a:spcBef>
              <a:spcAft>
                <a:spcPts val="0"/>
              </a:spcAft>
              <a:defRPr/>
            </a:pPr>
            <a:endParaRPr lang="zh-CN" altLang="en-US" sz="800" kern="0">
              <a:solidFill>
                <a:srgbClr val="000000"/>
              </a:solidFill>
              <a:latin typeface="微软雅黑" panose="020B0503020204020204" pitchFamily="34" charset="-122"/>
              <a:ea typeface="微软雅黑" panose="020B0503020204020204" pitchFamily="34" charset="-122"/>
              <a:cs typeface="+mn-ea"/>
              <a:sym typeface="+mn-lt"/>
            </a:endParaRPr>
          </a:p>
        </p:txBody>
      </p:sp>
      <p:grpSp>
        <p:nvGrpSpPr>
          <p:cNvPr id="214" name="组合 382">
            <a:extLst>
              <a:ext uri="{FF2B5EF4-FFF2-40B4-BE49-F238E27FC236}">
                <a16:creationId xmlns:a16="http://schemas.microsoft.com/office/drawing/2014/main" id="{3E80DD0D-C86A-4856-85E8-10031A163B01}"/>
              </a:ext>
            </a:extLst>
          </p:cNvPr>
          <p:cNvGrpSpPr>
            <a:grpSpLocks noChangeAspect="1"/>
          </p:cNvGrpSpPr>
          <p:nvPr/>
        </p:nvGrpSpPr>
        <p:grpSpPr>
          <a:xfrm rot="19612057">
            <a:off x="1220830" y="3352241"/>
            <a:ext cx="179939" cy="252277"/>
            <a:chOff x="5593531" y="3429794"/>
            <a:chExt cx="277545" cy="396000"/>
          </a:xfrm>
          <a:solidFill>
            <a:srgbClr val="00B050"/>
          </a:solidFill>
        </p:grpSpPr>
        <p:sp>
          <p:nvSpPr>
            <p:cNvPr id="215" name="Freeform 11">
              <a:extLst>
                <a:ext uri="{FF2B5EF4-FFF2-40B4-BE49-F238E27FC236}">
                  <a16:creationId xmlns:a16="http://schemas.microsoft.com/office/drawing/2014/main" id="{B9E5B712-F4FB-4EC4-A3DE-DCC3C3B29A11}"/>
                </a:ext>
              </a:extLst>
            </p:cNvPr>
            <p:cNvSpPr>
              <a:spLocks/>
            </p:cNvSpPr>
            <p:nvPr/>
          </p:nvSpPr>
          <p:spPr bwMode="auto">
            <a:xfrm flipH="1">
              <a:off x="5593531" y="3537176"/>
              <a:ext cx="93873" cy="181236"/>
            </a:xfrm>
            <a:custGeom>
              <a:avLst/>
              <a:gdLst>
                <a:gd name="T0" fmla="*/ 2147483647 w 32"/>
                <a:gd name="T1" fmla="*/ 2147483647 h 79"/>
                <a:gd name="T2" fmla="*/ 0 w 32"/>
                <a:gd name="T3" fmla="*/ 2147483647 h 79"/>
                <a:gd name="T4" fmla="*/ 0 w 32"/>
                <a:gd name="T5" fmla="*/ 2147483647 h 79"/>
                <a:gd name="T6" fmla="*/ 0 w 32"/>
                <a:gd name="T7" fmla="*/ 2147483647 h 79"/>
                <a:gd name="T8" fmla="*/ 0 w 32"/>
                <a:gd name="T9" fmla="*/ 2147483647 h 79"/>
                <a:gd name="T10" fmla="*/ 2147483647 w 32"/>
                <a:gd name="T11" fmla="*/ 2147483647 h 79"/>
                <a:gd name="T12" fmla="*/ 2147483647 w 32"/>
                <a:gd name="T13" fmla="*/ 2147483647 h 79"/>
                <a:gd name="T14" fmla="*/ 2147483647 w 32"/>
                <a:gd name="T15" fmla="*/ 2147483647 h 79"/>
                <a:gd name="T16" fmla="*/ 2147483647 w 32"/>
                <a:gd name="T17" fmla="*/ 2147483647 h 79"/>
                <a:gd name="T18" fmla="*/ 2147483647 w 32"/>
                <a:gd name="T19" fmla="*/ 2147483647 h 79"/>
                <a:gd name="T20" fmla="*/ 2147483647 w 32"/>
                <a:gd name="T21" fmla="*/ 2147483647 h 79"/>
                <a:gd name="T22" fmla="*/ 2147483647 w 32"/>
                <a:gd name="T23" fmla="*/ 2147483647 h 79"/>
                <a:gd name="T24" fmla="*/ 2147483647 w 32"/>
                <a:gd name="T25" fmla="*/ 2147483647 h 79"/>
                <a:gd name="T26" fmla="*/ 2147483647 w 32"/>
                <a:gd name="T27" fmla="*/ 2147483647 h 79"/>
                <a:gd name="T28" fmla="*/ 2147483647 w 32"/>
                <a:gd name="T29" fmla="*/ 2147483647 h 79"/>
                <a:gd name="T30" fmla="*/ 2147483647 w 32"/>
                <a:gd name="T31" fmla="*/ 2147483647 h 79"/>
                <a:gd name="T32" fmla="*/ 2147483647 w 32"/>
                <a:gd name="T33" fmla="*/ 2147483647 h 79"/>
                <a:gd name="T34" fmla="*/ 2147483647 w 32"/>
                <a:gd name="T35" fmla="*/ 2147483647 h 79"/>
                <a:gd name="T36" fmla="*/ 2147483647 w 32"/>
                <a:gd name="T37" fmla="*/ 2147483647 h 79"/>
                <a:gd name="T38" fmla="*/ 2147483647 w 32"/>
                <a:gd name="T39" fmla="*/ 2147483647 h 79"/>
                <a:gd name="T40" fmla="*/ 2147483647 w 32"/>
                <a:gd name="T41" fmla="*/ 2147483647 h 79"/>
                <a:gd name="T42" fmla="*/ 2147483647 w 32"/>
                <a:gd name="T43" fmla="*/ 2147483647 h 79"/>
                <a:gd name="T44" fmla="*/ 2147483647 w 32"/>
                <a:gd name="T45" fmla="*/ 2147483647 h 79"/>
                <a:gd name="T46" fmla="*/ 2147483647 w 32"/>
                <a:gd name="T47" fmla="*/ 2147483647 h 79"/>
                <a:gd name="T48" fmla="*/ 2147483647 w 32"/>
                <a:gd name="T49" fmla="*/ 2147483647 h 79"/>
                <a:gd name="T50" fmla="*/ 2147483647 w 32"/>
                <a:gd name="T51" fmla="*/ 2147483647 h 79"/>
                <a:gd name="T52" fmla="*/ 2147483647 w 32"/>
                <a:gd name="T53" fmla="*/ 2147483647 h 79"/>
                <a:gd name="T54" fmla="*/ 2147483647 w 32"/>
                <a:gd name="T55" fmla="*/ 2147483647 h 79"/>
                <a:gd name="T56" fmla="*/ 2147483647 w 32"/>
                <a:gd name="T57" fmla="*/ 2147483647 h 7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2"/>
                <a:gd name="T88" fmla="*/ 0 h 79"/>
                <a:gd name="T89" fmla="*/ 32 w 32"/>
                <a:gd name="T90" fmla="*/ 79 h 7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2" h="79">
                  <a:moveTo>
                    <a:pt x="14" y="76"/>
                  </a:moveTo>
                  <a:cubicBezTo>
                    <a:pt x="4" y="64"/>
                    <a:pt x="0" y="51"/>
                    <a:pt x="0" y="40"/>
                  </a:cubicBezTo>
                  <a:cubicBezTo>
                    <a:pt x="0" y="40"/>
                    <a:pt x="0" y="40"/>
                    <a:pt x="0" y="40"/>
                  </a:cubicBezTo>
                  <a:cubicBezTo>
                    <a:pt x="0" y="40"/>
                    <a:pt x="0" y="40"/>
                    <a:pt x="0" y="40"/>
                  </a:cubicBezTo>
                  <a:cubicBezTo>
                    <a:pt x="0" y="40"/>
                    <a:pt x="0" y="40"/>
                    <a:pt x="0" y="40"/>
                  </a:cubicBezTo>
                  <a:cubicBezTo>
                    <a:pt x="1" y="16"/>
                    <a:pt x="17" y="3"/>
                    <a:pt x="18" y="3"/>
                  </a:cubicBezTo>
                  <a:cubicBezTo>
                    <a:pt x="18" y="3"/>
                    <a:pt x="18" y="3"/>
                    <a:pt x="18" y="3"/>
                  </a:cubicBezTo>
                  <a:cubicBezTo>
                    <a:pt x="21" y="0"/>
                    <a:pt x="26" y="0"/>
                    <a:pt x="29" y="4"/>
                  </a:cubicBezTo>
                  <a:cubicBezTo>
                    <a:pt x="29" y="4"/>
                    <a:pt x="29" y="4"/>
                    <a:pt x="29" y="4"/>
                  </a:cubicBezTo>
                  <a:cubicBezTo>
                    <a:pt x="32" y="7"/>
                    <a:pt x="31" y="12"/>
                    <a:pt x="28" y="15"/>
                  </a:cubicBezTo>
                  <a:cubicBezTo>
                    <a:pt x="28" y="15"/>
                    <a:pt x="28" y="15"/>
                    <a:pt x="28" y="15"/>
                  </a:cubicBezTo>
                  <a:cubicBezTo>
                    <a:pt x="28" y="15"/>
                    <a:pt x="28" y="15"/>
                    <a:pt x="28" y="15"/>
                  </a:cubicBezTo>
                  <a:cubicBezTo>
                    <a:pt x="28" y="15"/>
                    <a:pt x="28" y="15"/>
                    <a:pt x="27" y="15"/>
                  </a:cubicBezTo>
                  <a:cubicBezTo>
                    <a:pt x="27" y="15"/>
                    <a:pt x="27" y="15"/>
                    <a:pt x="27" y="15"/>
                  </a:cubicBezTo>
                  <a:cubicBezTo>
                    <a:pt x="27" y="15"/>
                    <a:pt x="27" y="16"/>
                    <a:pt x="26" y="16"/>
                  </a:cubicBezTo>
                  <a:cubicBezTo>
                    <a:pt x="26" y="16"/>
                    <a:pt x="26" y="16"/>
                    <a:pt x="26" y="16"/>
                  </a:cubicBezTo>
                  <a:cubicBezTo>
                    <a:pt x="25" y="18"/>
                    <a:pt x="24" y="19"/>
                    <a:pt x="22" y="22"/>
                  </a:cubicBezTo>
                  <a:cubicBezTo>
                    <a:pt x="22" y="22"/>
                    <a:pt x="22" y="22"/>
                    <a:pt x="22" y="22"/>
                  </a:cubicBezTo>
                  <a:cubicBezTo>
                    <a:pt x="19" y="26"/>
                    <a:pt x="16" y="32"/>
                    <a:pt x="16" y="40"/>
                  </a:cubicBezTo>
                  <a:cubicBezTo>
                    <a:pt x="16" y="40"/>
                    <a:pt x="16" y="40"/>
                    <a:pt x="16" y="40"/>
                  </a:cubicBezTo>
                  <a:cubicBezTo>
                    <a:pt x="16" y="40"/>
                    <a:pt x="16" y="40"/>
                    <a:pt x="16" y="40"/>
                  </a:cubicBezTo>
                  <a:cubicBezTo>
                    <a:pt x="16" y="40"/>
                    <a:pt x="16" y="40"/>
                    <a:pt x="16" y="40"/>
                  </a:cubicBezTo>
                  <a:cubicBezTo>
                    <a:pt x="16" y="47"/>
                    <a:pt x="18" y="56"/>
                    <a:pt x="26" y="67"/>
                  </a:cubicBezTo>
                  <a:cubicBezTo>
                    <a:pt x="26" y="67"/>
                    <a:pt x="26" y="67"/>
                    <a:pt x="26" y="67"/>
                  </a:cubicBezTo>
                  <a:cubicBezTo>
                    <a:pt x="29" y="70"/>
                    <a:pt x="28" y="75"/>
                    <a:pt x="25" y="78"/>
                  </a:cubicBezTo>
                  <a:cubicBezTo>
                    <a:pt x="25" y="78"/>
                    <a:pt x="25" y="78"/>
                    <a:pt x="25" y="78"/>
                  </a:cubicBezTo>
                  <a:cubicBezTo>
                    <a:pt x="23" y="79"/>
                    <a:pt x="22" y="79"/>
                    <a:pt x="20" y="79"/>
                  </a:cubicBezTo>
                  <a:cubicBezTo>
                    <a:pt x="20" y="79"/>
                    <a:pt x="20" y="79"/>
                    <a:pt x="20" y="79"/>
                  </a:cubicBezTo>
                  <a:cubicBezTo>
                    <a:pt x="18" y="79"/>
                    <a:pt x="15" y="78"/>
                    <a:pt x="14" y="76"/>
                  </a:cubicBezTo>
                  <a:close/>
                </a:path>
              </a:pathLst>
            </a:custGeom>
            <a:grpFill/>
            <a:ln w="9525">
              <a:noFill/>
              <a:round/>
              <a:headEnd/>
              <a:tailEnd/>
            </a:ln>
          </p:spPr>
          <p:txBody>
            <a:bodyPr/>
            <a:lstStyle/>
            <a:p>
              <a:pPr defTabSz="966690" eaLnBrk="1" fontAlgn="auto" hangingPunct="1">
                <a:spcBef>
                  <a:spcPts val="0"/>
                </a:spcBef>
                <a:spcAft>
                  <a:spcPts val="0"/>
                </a:spcAft>
                <a:defRPr/>
              </a:pPr>
              <a:endParaRPr lang="zh-CN" altLang="en-US" sz="2399" kern="0">
                <a:solidFill>
                  <a:prstClr val="black"/>
                </a:solidFill>
                <a:latin typeface="Arial" panose="020B0604020202020204"/>
                <a:ea typeface="Microsoft YaHei" panose="020B0503020204020204" pitchFamily="34" charset="-122"/>
                <a:sym typeface="Arial" panose="020B0604020202020204" pitchFamily="34" charset="0"/>
              </a:endParaRPr>
            </a:p>
          </p:txBody>
        </p:sp>
        <p:sp>
          <p:nvSpPr>
            <p:cNvPr id="216" name="Freeform 12">
              <a:extLst>
                <a:ext uri="{FF2B5EF4-FFF2-40B4-BE49-F238E27FC236}">
                  <a16:creationId xmlns:a16="http://schemas.microsoft.com/office/drawing/2014/main" id="{BE47D18F-3023-4F78-BFF4-0AA4A4AEC95C}"/>
                </a:ext>
              </a:extLst>
            </p:cNvPr>
            <p:cNvSpPr>
              <a:spLocks/>
            </p:cNvSpPr>
            <p:nvPr/>
          </p:nvSpPr>
          <p:spPr bwMode="auto">
            <a:xfrm flipH="1">
              <a:off x="5659428" y="3486021"/>
              <a:ext cx="119812" cy="283547"/>
            </a:xfrm>
            <a:custGeom>
              <a:avLst/>
              <a:gdLst>
                <a:gd name="T0" fmla="*/ 2147483647 w 41"/>
                <a:gd name="T1" fmla="*/ 2147483647 h 123"/>
                <a:gd name="T2" fmla="*/ 0 w 41"/>
                <a:gd name="T3" fmla="*/ 2147483647 h 123"/>
                <a:gd name="T4" fmla="*/ 0 w 41"/>
                <a:gd name="T5" fmla="*/ 2147483647 h 123"/>
                <a:gd name="T6" fmla="*/ 2147483647 w 41"/>
                <a:gd name="T7" fmla="*/ 2147483647 h 123"/>
                <a:gd name="T8" fmla="*/ 2147483647 w 41"/>
                <a:gd name="T9" fmla="*/ 2147483647 h 123"/>
                <a:gd name="T10" fmla="*/ 2147483647 w 41"/>
                <a:gd name="T11" fmla="*/ 2147483647 h 123"/>
                <a:gd name="T12" fmla="*/ 2147483647 w 41"/>
                <a:gd name="T13" fmla="*/ 2147483647 h 123"/>
                <a:gd name="T14" fmla="*/ 2147483647 w 41"/>
                <a:gd name="T15" fmla="*/ 2147483647 h 123"/>
                <a:gd name="T16" fmla="*/ 2147483647 w 41"/>
                <a:gd name="T17" fmla="*/ 2147483647 h 123"/>
                <a:gd name="T18" fmla="*/ 2147483647 w 41"/>
                <a:gd name="T19" fmla="*/ 2147483647 h 123"/>
                <a:gd name="T20" fmla="*/ 2147483647 w 41"/>
                <a:gd name="T21" fmla="*/ 2147483647 h 123"/>
                <a:gd name="T22" fmla="*/ 2147483647 w 41"/>
                <a:gd name="T23" fmla="*/ 2147483647 h 123"/>
                <a:gd name="T24" fmla="*/ 2147483647 w 41"/>
                <a:gd name="T25" fmla="*/ 2147483647 h 123"/>
                <a:gd name="T26" fmla="*/ 2147483647 w 41"/>
                <a:gd name="T27" fmla="*/ 2147483647 h 123"/>
                <a:gd name="T28" fmla="*/ 2147483647 w 41"/>
                <a:gd name="T29" fmla="*/ 2147483647 h 123"/>
                <a:gd name="T30" fmla="*/ 2147483647 w 41"/>
                <a:gd name="T31" fmla="*/ 2147483647 h 123"/>
                <a:gd name="T32" fmla="*/ 2147483647 w 41"/>
                <a:gd name="T33" fmla="*/ 2147483647 h 123"/>
                <a:gd name="T34" fmla="*/ 2147483647 w 41"/>
                <a:gd name="T35" fmla="*/ 2147483647 h 123"/>
                <a:gd name="T36" fmla="*/ 2147483647 w 41"/>
                <a:gd name="T37" fmla="*/ 2147483647 h 123"/>
                <a:gd name="T38" fmla="*/ 2147483647 w 41"/>
                <a:gd name="T39" fmla="*/ 2147483647 h 123"/>
                <a:gd name="T40" fmla="*/ 2147483647 w 41"/>
                <a:gd name="T41" fmla="*/ 2147483647 h 123"/>
                <a:gd name="T42" fmla="*/ 2147483647 w 41"/>
                <a:gd name="T43" fmla="*/ 2147483647 h 123"/>
                <a:gd name="T44" fmla="*/ 2147483647 w 41"/>
                <a:gd name="T45" fmla="*/ 2147483647 h 123"/>
                <a:gd name="T46" fmla="*/ 2147483647 w 41"/>
                <a:gd name="T47" fmla="*/ 2147483647 h 123"/>
                <a:gd name="T48" fmla="*/ 2147483647 w 41"/>
                <a:gd name="T49" fmla="*/ 2147483647 h 1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
                <a:gd name="T76" fmla="*/ 0 h 123"/>
                <a:gd name="T77" fmla="*/ 41 w 41"/>
                <a:gd name="T78" fmla="*/ 123 h 1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 h="123">
                  <a:moveTo>
                    <a:pt x="20" y="120"/>
                  </a:moveTo>
                  <a:cubicBezTo>
                    <a:pt x="5" y="100"/>
                    <a:pt x="0" y="80"/>
                    <a:pt x="0" y="64"/>
                  </a:cubicBezTo>
                  <a:cubicBezTo>
                    <a:pt x="0" y="64"/>
                    <a:pt x="0" y="64"/>
                    <a:pt x="0" y="64"/>
                  </a:cubicBezTo>
                  <a:cubicBezTo>
                    <a:pt x="0" y="26"/>
                    <a:pt x="26" y="3"/>
                    <a:pt x="27" y="3"/>
                  </a:cubicBezTo>
                  <a:cubicBezTo>
                    <a:pt x="27" y="3"/>
                    <a:pt x="27" y="3"/>
                    <a:pt x="27" y="3"/>
                  </a:cubicBezTo>
                  <a:cubicBezTo>
                    <a:pt x="27" y="3"/>
                    <a:pt x="27" y="3"/>
                    <a:pt x="27" y="3"/>
                  </a:cubicBezTo>
                  <a:cubicBezTo>
                    <a:pt x="30" y="0"/>
                    <a:pt x="35" y="0"/>
                    <a:pt x="38" y="3"/>
                  </a:cubicBezTo>
                  <a:cubicBezTo>
                    <a:pt x="38" y="3"/>
                    <a:pt x="38" y="3"/>
                    <a:pt x="38" y="3"/>
                  </a:cubicBezTo>
                  <a:cubicBezTo>
                    <a:pt x="41" y="7"/>
                    <a:pt x="41" y="12"/>
                    <a:pt x="37" y="14"/>
                  </a:cubicBezTo>
                  <a:cubicBezTo>
                    <a:pt x="37" y="14"/>
                    <a:pt x="37" y="14"/>
                    <a:pt x="37" y="14"/>
                  </a:cubicBezTo>
                  <a:cubicBezTo>
                    <a:pt x="37" y="14"/>
                    <a:pt x="37" y="15"/>
                    <a:pt x="37" y="15"/>
                  </a:cubicBezTo>
                  <a:cubicBezTo>
                    <a:pt x="37" y="15"/>
                    <a:pt x="37" y="15"/>
                    <a:pt x="37" y="15"/>
                  </a:cubicBezTo>
                  <a:cubicBezTo>
                    <a:pt x="36" y="16"/>
                    <a:pt x="35" y="17"/>
                    <a:pt x="34" y="18"/>
                  </a:cubicBezTo>
                  <a:cubicBezTo>
                    <a:pt x="34" y="18"/>
                    <a:pt x="34" y="18"/>
                    <a:pt x="34" y="18"/>
                  </a:cubicBezTo>
                  <a:cubicBezTo>
                    <a:pt x="32" y="20"/>
                    <a:pt x="29" y="23"/>
                    <a:pt x="26" y="28"/>
                  </a:cubicBezTo>
                  <a:cubicBezTo>
                    <a:pt x="26" y="28"/>
                    <a:pt x="26" y="28"/>
                    <a:pt x="26" y="28"/>
                  </a:cubicBezTo>
                  <a:cubicBezTo>
                    <a:pt x="21" y="37"/>
                    <a:pt x="15" y="49"/>
                    <a:pt x="15" y="64"/>
                  </a:cubicBezTo>
                  <a:cubicBezTo>
                    <a:pt x="15" y="64"/>
                    <a:pt x="15" y="64"/>
                    <a:pt x="15" y="64"/>
                  </a:cubicBezTo>
                  <a:cubicBezTo>
                    <a:pt x="15" y="77"/>
                    <a:pt x="20" y="92"/>
                    <a:pt x="33" y="110"/>
                  </a:cubicBezTo>
                  <a:cubicBezTo>
                    <a:pt x="33" y="110"/>
                    <a:pt x="33" y="110"/>
                    <a:pt x="33" y="110"/>
                  </a:cubicBezTo>
                  <a:cubicBezTo>
                    <a:pt x="35" y="114"/>
                    <a:pt x="35" y="119"/>
                    <a:pt x="31" y="121"/>
                  </a:cubicBezTo>
                  <a:cubicBezTo>
                    <a:pt x="31" y="121"/>
                    <a:pt x="31" y="121"/>
                    <a:pt x="31" y="121"/>
                  </a:cubicBezTo>
                  <a:cubicBezTo>
                    <a:pt x="30" y="122"/>
                    <a:pt x="28" y="123"/>
                    <a:pt x="27" y="123"/>
                  </a:cubicBezTo>
                  <a:cubicBezTo>
                    <a:pt x="27" y="123"/>
                    <a:pt x="27" y="123"/>
                    <a:pt x="27" y="123"/>
                  </a:cubicBezTo>
                  <a:cubicBezTo>
                    <a:pt x="24" y="123"/>
                    <a:pt x="22" y="122"/>
                    <a:pt x="20" y="120"/>
                  </a:cubicBezTo>
                  <a:close/>
                </a:path>
              </a:pathLst>
            </a:custGeom>
            <a:grpFill/>
            <a:ln w="9525">
              <a:noFill/>
              <a:round/>
              <a:headEnd/>
              <a:tailEnd/>
            </a:ln>
          </p:spPr>
          <p:txBody>
            <a:bodyPr/>
            <a:lstStyle/>
            <a:p>
              <a:pPr defTabSz="966690" eaLnBrk="1" fontAlgn="auto" hangingPunct="1">
                <a:spcBef>
                  <a:spcPts val="0"/>
                </a:spcBef>
                <a:spcAft>
                  <a:spcPts val="0"/>
                </a:spcAft>
                <a:defRPr/>
              </a:pPr>
              <a:endParaRPr lang="zh-CN" altLang="en-US" sz="2399" kern="0">
                <a:solidFill>
                  <a:prstClr val="black"/>
                </a:solidFill>
                <a:latin typeface="Arial" panose="020B0604020202020204"/>
                <a:ea typeface="Microsoft YaHei" panose="020B0503020204020204" pitchFamily="34" charset="-122"/>
                <a:sym typeface="Arial" panose="020B0604020202020204" pitchFamily="34" charset="0"/>
              </a:endParaRPr>
            </a:p>
          </p:txBody>
        </p:sp>
        <p:sp>
          <p:nvSpPr>
            <p:cNvPr id="217" name="Freeform 12">
              <a:extLst>
                <a:ext uri="{FF2B5EF4-FFF2-40B4-BE49-F238E27FC236}">
                  <a16:creationId xmlns:a16="http://schemas.microsoft.com/office/drawing/2014/main" id="{883E4923-92A8-4C48-9CF6-A7C05C695B1A}"/>
                </a:ext>
              </a:extLst>
            </p:cNvPr>
            <p:cNvSpPr>
              <a:spLocks/>
            </p:cNvSpPr>
            <p:nvPr/>
          </p:nvSpPr>
          <p:spPr bwMode="auto">
            <a:xfrm flipH="1">
              <a:off x="5751264" y="3429794"/>
              <a:ext cx="119812" cy="396000"/>
            </a:xfrm>
            <a:custGeom>
              <a:avLst/>
              <a:gdLst>
                <a:gd name="T0" fmla="*/ 2147483647 w 41"/>
                <a:gd name="T1" fmla="*/ 2147483647 h 123"/>
                <a:gd name="T2" fmla="*/ 0 w 41"/>
                <a:gd name="T3" fmla="*/ 2147483647 h 123"/>
                <a:gd name="T4" fmla="*/ 0 w 41"/>
                <a:gd name="T5" fmla="*/ 2147483647 h 123"/>
                <a:gd name="T6" fmla="*/ 2147483647 w 41"/>
                <a:gd name="T7" fmla="*/ 2147483647 h 123"/>
                <a:gd name="T8" fmla="*/ 2147483647 w 41"/>
                <a:gd name="T9" fmla="*/ 2147483647 h 123"/>
                <a:gd name="T10" fmla="*/ 2147483647 w 41"/>
                <a:gd name="T11" fmla="*/ 2147483647 h 123"/>
                <a:gd name="T12" fmla="*/ 2147483647 w 41"/>
                <a:gd name="T13" fmla="*/ 2147483647 h 123"/>
                <a:gd name="T14" fmla="*/ 2147483647 w 41"/>
                <a:gd name="T15" fmla="*/ 2147483647 h 123"/>
                <a:gd name="T16" fmla="*/ 2147483647 w 41"/>
                <a:gd name="T17" fmla="*/ 2147483647 h 123"/>
                <a:gd name="T18" fmla="*/ 2147483647 w 41"/>
                <a:gd name="T19" fmla="*/ 2147483647 h 123"/>
                <a:gd name="T20" fmla="*/ 2147483647 w 41"/>
                <a:gd name="T21" fmla="*/ 2147483647 h 123"/>
                <a:gd name="T22" fmla="*/ 2147483647 w 41"/>
                <a:gd name="T23" fmla="*/ 2147483647 h 123"/>
                <a:gd name="T24" fmla="*/ 2147483647 w 41"/>
                <a:gd name="T25" fmla="*/ 2147483647 h 123"/>
                <a:gd name="T26" fmla="*/ 2147483647 w 41"/>
                <a:gd name="T27" fmla="*/ 2147483647 h 123"/>
                <a:gd name="T28" fmla="*/ 2147483647 w 41"/>
                <a:gd name="T29" fmla="*/ 2147483647 h 123"/>
                <a:gd name="T30" fmla="*/ 2147483647 w 41"/>
                <a:gd name="T31" fmla="*/ 2147483647 h 123"/>
                <a:gd name="T32" fmla="*/ 2147483647 w 41"/>
                <a:gd name="T33" fmla="*/ 2147483647 h 123"/>
                <a:gd name="T34" fmla="*/ 2147483647 w 41"/>
                <a:gd name="T35" fmla="*/ 2147483647 h 123"/>
                <a:gd name="T36" fmla="*/ 2147483647 w 41"/>
                <a:gd name="T37" fmla="*/ 2147483647 h 123"/>
                <a:gd name="T38" fmla="*/ 2147483647 w 41"/>
                <a:gd name="T39" fmla="*/ 2147483647 h 123"/>
                <a:gd name="T40" fmla="*/ 2147483647 w 41"/>
                <a:gd name="T41" fmla="*/ 2147483647 h 123"/>
                <a:gd name="T42" fmla="*/ 2147483647 w 41"/>
                <a:gd name="T43" fmla="*/ 2147483647 h 123"/>
                <a:gd name="T44" fmla="*/ 2147483647 w 41"/>
                <a:gd name="T45" fmla="*/ 2147483647 h 123"/>
                <a:gd name="T46" fmla="*/ 2147483647 w 41"/>
                <a:gd name="T47" fmla="*/ 2147483647 h 123"/>
                <a:gd name="T48" fmla="*/ 2147483647 w 41"/>
                <a:gd name="T49" fmla="*/ 2147483647 h 1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
                <a:gd name="T76" fmla="*/ 0 h 123"/>
                <a:gd name="T77" fmla="*/ 41 w 41"/>
                <a:gd name="T78" fmla="*/ 123 h 1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 h="123">
                  <a:moveTo>
                    <a:pt x="20" y="120"/>
                  </a:moveTo>
                  <a:cubicBezTo>
                    <a:pt x="5" y="100"/>
                    <a:pt x="0" y="80"/>
                    <a:pt x="0" y="64"/>
                  </a:cubicBezTo>
                  <a:cubicBezTo>
                    <a:pt x="0" y="64"/>
                    <a:pt x="0" y="64"/>
                    <a:pt x="0" y="64"/>
                  </a:cubicBezTo>
                  <a:cubicBezTo>
                    <a:pt x="0" y="26"/>
                    <a:pt x="26" y="3"/>
                    <a:pt x="27" y="3"/>
                  </a:cubicBezTo>
                  <a:cubicBezTo>
                    <a:pt x="27" y="3"/>
                    <a:pt x="27" y="3"/>
                    <a:pt x="27" y="3"/>
                  </a:cubicBezTo>
                  <a:cubicBezTo>
                    <a:pt x="27" y="3"/>
                    <a:pt x="27" y="3"/>
                    <a:pt x="27" y="3"/>
                  </a:cubicBezTo>
                  <a:cubicBezTo>
                    <a:pt x="30" y="0"/>
                    <a:pt x="35" y="0"/>
                    <a:pt x="38" y="3"/>
                  </a:cubicBezTo>
                  <a:cubicBezTo>
                    <a:pt x="38" y="3"/>
                    <a:pt x="38" y="3"/>
                    <a:pt x="38" y="3"/>
                  </a:cubicBezTo>
                  <a:cubicBezTo>
                    <a:pt x="41" y="7"/>
                    <a:pt x="41" y="12"/>
                    <a:pt x="37" y="14"/>
                  </a:cubicBezTo>
                  <a:cubicBezTo>
                    <a:pt x="37" y="14"/>
                    <a:pt x="37" y="14"/>
                    <a:pt x="37" y="14"/>
                  </a:cubicBezTo>
                  <a:cubicBezTo>
                    <a:pt x="37" y="14"/>
                    <a:pt x="37" y="15"/>
                    <a:pt x="37" y="15"/>
                  </a:cubicBezTo>
                  <a:cubicBezTo>
                    <a:pt x="37" y="15"/>
                    <a:pt x="37" y="15"/>
                    <a:pt x="37" y="15"/>
                  </a:cubicBezTo>
                  <a:cubicBezTo>
                    <a:pt x="36" y="16"/>
                    <a:pt x="35" y="17"/>
                    <a:pt x="34" y="18"/>
                  </a:cubicBezTo>
                  <a:cubicBezTo>
                    <a:pt x="34" y="18"/>
                    <a:pt x="34" y="18"/>
                    <a:pt x="34" y="18"/>
                  </a:cubicBezTo>
                  <a:cubicBezTo>
                    <a:pt x="32" y="20"/>
                    <a:pt x="29" y="23"/>
                    <a:pt x="26" y="28"/>
                  </a:cubicBezTo>
                  <a:cubicBezTo>
                    <a:pt x="26" y="28"/>
                    <a:pt x="26" y="28"/>
                    <a:pt x="26" y="28"/>
                  </a:cubicBezTo>
                  <a:cubicBezTo>
                    <a:pt x="21" y="37"/>
                    <a:pt x="15" y="49"/>
                    <a:pt x="15" y="64"/>
                  </a:cubicBezTo>
                  <a:cubicBezTo>
                    <a:pt x="15" y="64"/>
                    <a:pt x="15" y="64"/>
                    <a:pt x="15" y="64"/>
                  </a:cubicBezTo>
                  <a:cubicBezTo>
                    <a:pt x="15" y="77"/>
                    <a:pt x="20" y="92"/>
                    <a:pt x="33" y="110"/>
                  </a:cubicBezTo>
                  <a:cubicBezTo>
                    <a:pt x="33" y="110"/>
                    <a:pt x="33" y="110"/>
                    <a:pt x="33" y="110"/>
                  </a:cubicBezTo>
                  <a:cubicBezTo>
                    <a:pt x="35" y="114"/>
                    <a:pt x="35" y="119"/>
                    <a:pt x="31" y="121"/>
                  </a:cubicBezTo>
                  <a:cubicBezTo>
                    <a:pt x="31" y="121"/>
                    <a:pt x="31" y="121"/>
                    <a:pt x="31" y="121"/>
                  </a:cubicBezTo>
                  <a:cubicBezTo>
                    <a:pt x="30" y="122"/>
                    <a:pt x="28" y="123"/>
                    <a:pt x="27" y="123"/>
                  </a:cubicBezTo>
                  <a:cubicBezTo>
                    <a:pt x="27" y="123"/>
                    <a:pt x="27" y="123"/>
                    <a:pt x="27" y="123"/>
                  </a:cubicBezTo>
                  <a:cubicBezTo>
                    <a:pt x="24" y="123"/>
                    <a:pt x="22" y="122"/>
                    <a:pt x="20" y="120"/>
                  </a:cubicBezTo>
                  <a:close/>
                </a:path>
              </a:pathLst>
            </a:custGeom>
            <a:grpFill/>
            <a:ln w="9525">
              <a:noFill/>
              <a:round/>
              <a:headEnd/>
              <a:tailEnd/>
            </a:ln>
          </p:spPr>
          <p:txBody>
            <a:bodyPr/>
            <a:lstStyle/>
            <a:p>
              <a:pPr defTabSz="966690" eaLnBrk="1" fontAlgn="auto" hangingPunct="1">
                <a:spcBef>
                  <a:spcPts val="0"/>
                </a:spcBef>
                <a:spcAft>
                  <a:spcPts val="0"/>
                </a:spcAft>
                <a:defRPr/>
              </a:pPr>
              <a:endParaRPr lang="zh-CN" altLang="en-US" sz="2399" kern="0">
                <a:solidFill>
                  <a:prstClr val="black"/>
                </a:solidFill>
                <a:latin typeface="Arial" panose="020B0604020202020204"/>
                <a:ea typeface="Microsoft YaHei" panose="020B0503020204020204" pitchFamily="34" charset="-122"/>
                <a:sym typeface="Arial" panose="020B0604020202020204" pitchFamily="34" charset="0"/>
              </a:endParaRPr>
            </a:p>
          </p:txBody>
        </p:sp>
      </p:grpSp>
      <p:pic>
        <p:nvPicPr>
          <p:cNvPr id="218" name="图片 217" descr="形状&#10;&#10;描述已自动生成">
            <a:extLst>
              <a:ext uri="{FF2B5EF4-FFF2-40B4-BE49-F238E27FC236}">
                <a16:creationId xmlns:a16="http://schemas.microsoft.com/office/drawing/2014/main" id="{49BB762E-3DF8-4812-B7BD-17263E0A84C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1296" y="4915406"/>
            <a:ext cx="407067" cy="407067"/>
          </a:xfrm>
          <a:prstGeom prst="rect">
            <a:avLst/>
          </a:prstGeom>
        </p:spPr>
      </p:pic>
      <p:sp>
        <p:nvSpPr>
          <p:cNvPr id="219" name="矩形 218">
            <a:extLst>
              <a:ext uri="{FF2B5EF4-FFF2-40B4-BE49-F238E27FC236}">
                <a16:creationId xmlns:a16="http://schemas.microsoft.com/office/drawing/2014/main" id="{A33E33AD-3EEC-485E-9602-1B54C9312CF1}"/>
              </a:ext>
            </a:extLst>
          </p:cNvPr>
          <p:cNvSpPr/>
          <p:nvPr/>
        </p:nvSpPr>
        <p:spPr bwMode="auto">
          <a:xfrm>
            <a:off x="5159076" y="1563859"/>
            <a:ext cx="660576" cy="442279"/>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0" tIns="0" rIns="0" bIns="0" numCol="1" rtlCol="0" anchor="ctr" anchorCtr="1" compatLnSpc="1">
            <a:prstTxWarp prst="textNoShape">
              <a:avLst/>
            </a:prstTxWarp>
          </a:bodyPr>
          <a:lstStyle/>
          <a:p>
            <a:pPr algn="ctr" defTabSz="801367" eaLnBrk="1" fontAlgn="auto" hangingPunct="1">
              <a:spcBef>
                <a:spcPts val="0"/>
              </a:spcBef>
              <a:spcAft>
                <a:spcPts val="0"/>
              </a:spcAft>
              <a:defRPr/>
            </a:pPr>
            <a:r>
              <a:rPr lang="en-US" altLang="zh-CN" sz="1400" b="1" kern="0" dirty="0">
                <a:solidFill>
                  <a:srgbClr val="000000"/>
                </a:solidFill>
                <a:latin typeface="微软雅黑" panose="020B0503020204020204" pitchFamily="34" charset="-122"/>
                <a:ea typeface="微软雅黑" panose="020B0503020204020204" pitchFamily="34" charset="-122"/>
              </a:rPr>
              <a:t>PCF</a:t>
            </a:r>
            <a:endParaRPr lang="zh-CN" altLang="en-US" sz="1400" b="1" kern="0" dirty="0">
              <a:solidFill>
                <a:srgbClr val="000000"/>
              </a:solidFill>
              <a:latin typeface="微软雅黑" panose="020B0503020204020204" pitchFamily="34" charset="-122"/>
              <a:ea typeface="微软雅黑" panose="020B0503020204020204" pitchFamily="34" charset="-122"/>
            </a:endParaRPr>
          </a:p>
        </p:txBody>
      </p:sp>
      <p:cxnSp>
        <p:nvCxnSpPr>
          <p:cNvPr id="220" name="直接连接符 219">
            <a:extLst>
              <a:ext uri="{FF2B5EF4-FFF2-40B4-BE49-F238E27FC236}">
                <a16:creationId xmlns:a16="http://schemas.microsoft.com/office/drawing/2014/main" id="{60A06A17-1BFC-4BB4-B1F8-89F367C948A2}"/>
              </a:ext>
            </a:extLst>
          </p:cNvPr>
          <p:cNvCxnSpPr/>
          <p:nvPr/>
        </p:nvCxnSpPr>
        <p:spPr>
          <a:xfrm>
            <a:off x="5469635" y="2006139"/>
            <a:ext cx="0" cy="232215"/>
          </a:xfrm>
          <a:prstGeom prst="line">
            <a:avLst/>
          </a:prstGeom>
          <a:noFill/>
          <a:ln w="6350" cap="flat" cmpd="sng" algn="ctr">
            <a:solidFill>
              <a:srgbClr val="5B9BD5"/>
            </a:solidFill>
            <a:prstDash val="solid"/>
            <a:miter lim="800000"/>
          </a:ln>
          <a:effectLst/>
        </p:spPr>
      </p:cxnSp>
      <p:cxnSp>
        <p:nvCxnSpPr>
          <p:cNvPr id="221" name="直接连接符 220">
            <a:extLst>
              <a:ext uri="{FF2B5EF4-FFF2-40B4-BE49-F238E27FC236}">
                <a16:creationId xmlns:a16="http://schemas.microsoft.com/office/drawing/2014/main" id="{757D759E-7DFE-4606-A5B0-872C657742EA}"/>
              </a:ext>
            </a:extLst>
          </p:cNvPr>
          <p:cNvCxnSpPr>
            <a:endCxn id="210" idx="2"/>
          </p:cNvCxnSpPr>
          <p:nvPr/>
        </p:nvCxnSpPr>
        <p:spPr>
          <a:xfrm flipH="1" flipV="1">
            <a:off x="7652735" y="3960998"/>
            <a:ext cx="85528" cy="1229551"/>
          </a:xfrm>
          <a:prstGeom prst="line">
            <a:avLst/>
          </a:prstGeom>
          <a:noFill/>
          <a:ln w="19050" cap="flat" cmpd="sng" algn="ctr">
            <a:solidFill>
              <a:srgbClr val="00B050"/>
            </a:solidFill>
            <a:prstDash val="dash"/>
            <a:miter lim="800000"/>
          </a:ln>
          <a:effectLst/>
        </p:spPr>
      </p:cxnSp>
      <p:grpSp>
        <p:nvGrpSpPr>
          <p:cNvPr id="222" name="组合 221">
            <a:extLst>
              <a:ext uri="{FF2B5EF4-FFF2-40B4-BE49-F238E27FC236}">
                <a16:creationId xmlns:a16="http://schemas.microsoft.com/office/drawing/2014/main" id="{07A4A1EB-8D1C-4541-BE56-685B975E2E2E}"/>
              </a:ext>
            </a:extLst>
          </p:cNvPr>
          <p:cNvGrpSpPr/>
          <p:nvPr/>
        </p:nvGrpSpPr>
        <p:grpSpPr>
          <a:xfrm>
            <a:off x="2442153" y="3512194"/>
            <a:ext cx="396870" cy="637122"/>
            <a:chOff x="3682558" y="4157062"/>
            <a:chExt cx="376418" cy="673883"/>
          </a:xfrm>
        </p:grpSpPr>
        <p:pic>
          <p:nvPicPr>
            <p:cNvPr id="223" name="Picture 528" descr="图片131">
              <a:extLst>
                <a:ext uri="{FF2B5EF4-FFF2-40B4-BE49-F238E27FC236}">
                  <a16:creationId xmlns:a16="http://schemas.microsoft.com/office/drawing/2014/main" id="{A015BA77-A4C9-4623-9635-56B41D7665D0}"/>
                </a:ext>
              </a:extLst>
            </p:cNvPr>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82558" y="4157062"/>
              <a:ext cx="376418" cy="523529"/>
            </a:xfrm>
            <a:prstGeom prst="rect">
              <a:avLst/>
            </a:prstGeom>
            <a:noFill/>
            <a:extLst>
              <a:ext uri="{909E8E84-426E-40DD-AFC4-6F175D3DCCD1}">
                <a14:hiddenFill xmlns:a14="http://schemas.microsoft.com/office/drawing/2010/main">
                  <a:solidFill>
                    <a:srgbClr val="FFFFFF"/>
                  </a:solidFill>
                </a14:hiddenFill>
              </a:ext>
            </a:extLst>
          </p:spPr>
        </p:pic>
        <p:sp>
          <p:nvSpPr>
            <p:cNvPr id="224" name="文本框 223">
              <a:extLst>
                <a:ext uri="{FF2B5EF4-FFF2-40B4-BE49-F238E27FC236}">
                  <a16:creationId xmlns:a16="http://schemas.microsoft.com/office/drawing/2014/main" id="{051B4AE5-B46B-4A3C-A911-4D2FD6862F6B}"/>
                </a:ext>
              </a:extLst>
            </p:cNvPr>
            <p:cNvSpPr txBox="1"/>
            <p:nvPr/>
          </p:nvSpPr>
          <p:spPr>
            <a:xfrm>
              <a:off x="3691478" y="4633661"/>
              <a:ext cx="316222" cy="197284"/>
            </a:xfrm>
            <a:prstGeom prst="rect">
              <a:avLst/>
            </a:prstGeom>
            <a:noFill/>
          </p:spPr>
          <p:txBody>
            <a:bodyPr wrap="square" lIns="0" tIns="0" rIns="0" bIns="0" rtlCol="0" anchor="ctr" anchorCtr="1">
              <a:spAutoFit/>
            </a:bodyPr>
            <a:lstStyle/>
            <a:p>
              <a:pPr eaLnBrk="1" fontAlgn="auto" hangingPunct="1">
                <a:spcBef>
                  <a:spcPts val="0"/>
                </a:spcBef>
                <a:spcAft>
                  <a:spcPts val="0"/>
                </a:spcAft>
              </a:pPr>
              <a:r>
                <a:rPr kumimoji="1" lang="en-US" altLang="zh-CN" sz="1000" b="1" dirty="0">
                  <a:solidFill>
                    <a:prstClr val="black"/>
                  </a:solidFill>
                  <a:latin typeface="Calibri" panose="020F0502020204030204"/>
                  <a:ea typeface="Microsoft YaHei" panose="020B0503020204020204" pitchFamily="34" charset="-122"/>
                </a:rPr>
                <a:t>NR</a:t>
              </a:r>
              <a:endParaRPr kumimoji="1" lang="zh-CN" altLang="en-US" sz="1000" b="1" dirty="0" err="1">
                <a:solidFill>
                  <a:prstClr val="black"/>
                </a:solidFill>
                <a:latin typeface="Calibri" panose="020F0502020204030204"/>
                <a:ea typeface="Microsoft YaHei" panose="020B0503020204020204" pitchFamily="34" charset="-122"/>
              </a:endParaRPr>
            </a:p>
          </p:txBody>
        </p:sp>
      </p:grpSp>
      <p:sp>
        <p:nvSpPr>
          <p:cNvPr id="225" name="矩形 224">
            <a:extLst>
              <a:ext uri="{FF2B5EF4-FFF2-40B4-BE49-F238E27FC236}">
                <a16:creationId xmlns:a16="http://schemas.microsoft.com/office/drawing/2014/main" id="{8BF977BA-FCDD-421F-B8CD-336E8E986C1A}"/>
              </a:ext>
            </a:extLst>
          </p:cNvPr>
          <p:cNvSpPr/>
          <p:nvPr/>
        </p:nvSpPr>
        <p:spPr bwMode="auto">
          <a:xfrm>
            <a:off x="2921922" y="5128604"/>
            <a:ext cx="1020756" cy="285430"/>
          </a:xfrm>
          <a:prstGeom prst="rect">
            <a:avLst/>
          </a:prstGeom>
          <a:solidFill>
            <a:srgbClr val="70AD47">
              <a:lumMod val="20000"/>
              <a:lumOff val="80000"/>
            </a:srgbClr>
          </a:solidFill>
          <a:ln w="9525" cap="flat" cmpd="sng" algn="ctr">
            <a:solidFill>
              <a:srgbClr val="000000"/>
            </a:solidFill>
            <a:prstDash val="solid"/>
            <a:round/>
            <a:headEnd type="none" w="med" len="med"/>
            <a:tailEnd type="none" w="med" len="med"/>
          </a:ln>
          <a:effectLst/>
        </p:spPr>
        <p:txBody>
          <a:bodyPr vert="horz" wrap="square" lIns="0" tIns="0" rIns="0" bIns="0" numCol="1" rtlCol="0" anchor="ctr" anchorCtr="1" compatLnSpc="1">
            <a:prstTxWarp prst="textNoShape">
              <a:avLst/>
            </a:prstTxWarp>
          </a:bodyPr>
          <a:lstStyle/>
          <a:p>
            <a:pPr algn="ctr" defTabSz="801367" eaLnBrk="1" fontAlgn="auto" hangingPunct="1">
              <a:spcBef>
                <a:spcPts val="0"/>
              </a:spcBef>
              <a:spcAft>
                <a:spcPts val="0"/>
              </a:spcAft>
              <a:defRPr/>
            </a:pPr>
            <a:r>
              <a:rPr lang="en-US" altLang="zh-CN" sz="1400" b="1" kern="0" dirty="0">
                <a:solidFill>
                  <a:srgbClr val="000000"/>
                </a:solidFill>
                <a:latin typeface="微软雅黑" panose="020B0503020204020204" pitchFamily="34" charset="-122"/>
                <a:ea typeface="微软雅黑" panose="020B0503020204020204" pitchFamily="34" charset="-122"/>
              </a:rPr>
              <a:t>5G CPE/UE</a:t>
            </a:r>
            <a:endParaRPr lang="zh-CN" altLang="en-US" sz="1400" b="1" kern="0" dirty="0">
              <a:solidFill>
                <a:srgbClr val="000000"/>
              </a:solidFill>
              <a:latin typeface="微软雅黑" panose="020B0503020204020204" pitchFamily="34" charset="-122"/>
              <a:ea typeface="微软雅黑" panose="020B0503020204020204" pitchFamily="34" charset="-122"/>
            </a:endParaRPr>
          </a:p>
        </p:txBody>
      </p:sp>
      <p:pic>
        <p:nvPicPr>
          <p:cNvPr id="226" name="图片 225" descr="形状&#10;&#10;描述已自动生成">
            <a:extLst>
              <a:ext uri="{FF2B5EF4-FFF2-40B4-BE49-F238E27FC236}">
                <a16:creationId xmlns:a16="http://schemas.microsoft.com/office/drawing/2014/main" id="{4B39C666-FC30-41B2-8463-7541BB0D06F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22344" y="4999262"/>
            <a:ext cx="407067" cy="407067"/>
          </a:xfrm>
          <a:prstGeom prst="rect">
            <a:avLst/>
          </a:prstGeom>
        </p:spPr>
      </p:pic>
      <p:pic>
        <p:nvPicPr>
          <p:cNvPr id="227" name="图片 226" descr="形状&#10;&#10;描述已自动生成">
            <a:extLst>
              <a:ext uri="{FF2B5EF4-FFF2-40B4-BE49-F238E27FC236}">
                <a16:creationId xmlns:a16="http://schemas.microsoft.com/office/drawing/2014/main" id="{3EB2F471-2190-4652-A7F0-5910880779A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61000" y="5505506"/>
            <a:ext cx="458774" cy="458774"/>
          </a:xfrm>
          <a:prstGeom prst="rect">
            <a:avLst/>
          </a:prstGeom>
        </p:spPr>
      </p:pic>
      <p:sp>
        <p:nvSpPr>
          <p:cNvPr id="228" name="TextBox 12">
            <a:extLst>
              <a:ext uri="{FF2B5EF4-FFF2-40B4-BE49-F238E27FC236}">
                <a16:creationId xmlns:a16="http://schemas.microsoft.com/office/drawing/2014/main" id="{0D4105C9-1D77-4D53-A950-F2B337A121BE}"/>
              </a:ext>
            </a:extLst>
          </p:cNvPr>
          <p:cNvSpPr txBox="1"/>
          <p:nvPr/>
        </p:nvSpPr>
        <p:spPr>
          <a:xfrm>
            <a:off x="751995" y="5048753"/>
            <a:ext cx="1045269" cy="246221"/>
          </a:xfrm>
          <a:prstGeom prst="rect">
            <a:avLst/>
          </a:prstGeom>
          <a:noFill/>
        </p:spPr>
        <p:txBody>
          <a:bodyPr wrap="square" rtlCol="0">
            <a:spAutoFit/>
          </a:bodyPr>
          <a:lstStyle/>
          <a:p>
            <a:pPr algn="ctr" defTabSz="967613" eaLnBrk="1" fontAlgn="auto" hangingPunct="1">
              <a:spcBef>
                <a:spcPts val="0"/>
              </a:spcBef>
              <a:spcAft>
                <a:spcPts val="0"/>
              </a:spcAft>
            </a:pPr>
            <a:r>
              <a:rPr lang="en-US" altLang="zh-CN" sz="1000" b="1" dirty="0">
                <a:solidFill>
                  <a:srgbClr val="000000"/>
                </a:solidFill>
                <a:latin typeface="微软雅黑" panose="020B0503020204020204" pitchFamily="34" charset="-122"/>
                <a:ea typeface="微软雅黑" panose="020B0503020204020204" pitchFamily="34" charset="-122"/>
              </a:rPr>
              <a:t> User2 VPN</a:t>
            </a:r>
            <a:endParaRPr lang="zh-CN" altLang="en-US" sz="1000" b="1" dirty="0">
              <a:solidFill>
                <a:srgbClr val="000000"/>
              </a:solidFill>
              <a:latin typeface="微软雅黑" panose="020B0503020204020204" pitchFamily="34" charset="-122"/>
              <a:ea typeface="微软雅黑" panose="020B0503020204020204" pitchFamily="34" charset="-122"/>
            </a:endParaRPr>
          </a:p>
        </p:txBody>
      </p:sp>
      <p:sp>
        <p:nvSpPr>
          <p:cNvPr id="229" name="TextBox 12">
            <a:extLst>
              <a:ext uri="{FF2B5EF4-FFF2-40B4-BE49-F238E27FC236}">
                <a16:creationId xmlns:a16="http://schemas.microsoft.com/office/drawing/2014/main" id="{A6482E45-E748-4AF4-B2E4-D6D62C5E7BDD}"/>
              </a:ext>
            </a:extLst>
          </p:cNvPr>
          <p:cNvSpPr txBox="1"/>
          <p:nvPr/>
        </p:nvSpPr>
        <p:spPr>
          <a:xfrm>
            <a:off x="1186104" y="5704925"/>
            <a:ext cx="919874" cy="246221"/>
          </a:xfrm>
          <a:prstGeom prst="rect">
            <a:avLst/>
          </a:prstGeom>
          <a:noFill/>
        </p:spPr>
        <p:txBody>
          <a:bodyPr wrap="square" rtlCol="0">
            <a:spAutoFit/>
          </a:bodyPr>
          <a:lstStyle/>
          <a:p>
            <a:pPr algn="ctr" defTabSz="967613" eaLnBrk="1" fontAlgn="auto" hangingPunct="1">
              <a:spcBef>
                <a:spcPts val="0"/>
              </a:spcBef>
              <a:spcAft>
                <a:spcPts val="0"/>
              </a:spcAft>
            </a:pPr>
            <a:r>
              <a:rPr lang="en-US" altLang="zh-CN" sz="1000" b="1" dirty="0">
                <a:solidFill>
                  <a:srgbClr val="000000"/>
                </a:solidFill>
                <a:latin typeface="微软雅黑" panose="020B0503020204020204" pitchFamily="34" charset="-122"/>
                <a:ea typeface="微软雅黑" panose="020B0503020204020204" pitchFamily="34" charset="-122"/>
              </a:rPr>
              <a:t>User1 VPN</a:t>
            </a:r>
            <a:endParaRPr lang="zh-CN" altLang="en-US" sz="1000" b="1" dirty="0">
              <a:solidFill>
                <a:srgbClr val="000000"/>
              </a:solidFill>
              <a:latin typeface="微软雅黑" panose="020B0503020204020204" pitchFamily="34" charset="-122"/>
              <a:ea typeface="微软雅黑" panose="020B0503020204020204" pitchFamily="34" charset="-122"/>
            </a:endParaRPr>
          </a:p>
        </p:txBody>
      </p:sp>
      <p:pic>
        <p:nvPicPr>
          <p:cNvPr id="230" name="图片 229">
            <a:extLst>
              <a:ext uri="{FF2B5EF4-FFF2-40B4-BE49-F238E27FC236}">
                <a16:creationId xmlns:a16="http://schemas.microsoft.com/office/drawing/2014/main" id="{AFC4FE63-063D-4312-99EF-D13D4861CC18}"/>
              </a:ext>
            </a:extLst>
          </p:cNvPr>
          <p:cNvPicPr>
            <a:picLocks noChangeAspect="1"/>
          </p:cNvPicPr>
          <p:nvPr/>
        </p:nvPicPr>
        <p:blipFill>
          <a:blip r:embed="rId5"/>
          <a:stretch>
            <a:fillRect/>
          </a:stretch>
        </p:blipFill>
        <p:spPr>
          <a:xfrm rot="21389216">
            <a:off x="2695295" y="5142574"/>
            <a:ext cx="212080" cy="289019"/>
          </a:xfrm>
          <a:prstGeom prst="rect">
            <a:avLst/>
          </a:prstGeom>
        </p:spPr>
      </p:pic>
      <p:sp>
        <p:nvSpPr>
          <p:cNvPr id="231" name="椭圆 230">
            <a:extLst>
              <a:ext uri="{FF2B5EF4-FFF2-40B4-BE49-F238E27FC236}">
                <a16:creationId xmlns:a16="http://schemas.microsoft.com/office/drawing/2014/main" id="{1F61030E-6CAD-4076-A2F9-4A875671412A}"/>
              </a:ext>
            </a:extLst>
          </p:cNvPr>
          <p:cNvSpPr/>
          <p:nvPr/>
        </p:nvSpPr>
        <p:spPr>
          <a:xfrm rot="325738">
            <a:off x="1679702" y="4936687"/>
            <a:ext cx="1179876" cy="477385"/>
          </a:xfrm>
          <a:prstGeom prst="ellipse">
            <a:avLst/>
          </a:prstGeom>
          <a:noFill/>
          <a:ln w="12700" cap="flat" cmpd="sng" algn="ctr">
            <a:solidFill>
              <a:sysClr val="windowText" lastClr="000000"/>
            </a:solidFill>
            <a:prstDash val="dash"/>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ndParaRPr>
          </a:p>
        </p:txBody>
      </p:sp>
      <p:sp>
        <p:nvSpPr>
          <p:cNvPr id="232" name="椭圆 231">
            <a:extLst>
              <a:ext uri="{FF2B5EF4-FFF2-40B4-BE49-F238E27FC236}">
                <a16:creationId xmlns:a16="http://schemas.microsoft.com/office/drawing/2014/main" id="{7A4C7861-C784-4EFE-A9AC-0B63877EF272}"/>
              </a:ext>
            </a:extLst>
          </p:cNvPr>
          <p:cNvSpPr/>
          <p:nvPr/>
        </p:nvSpPr>
        <p:spPr>
          <a:xfrm rot="20344089">
            <a:off x="2009157" y="5496201"/>
            <a:ext cx="1179876" cy="477385"/>
          </a:xfrm>
          <a:prstGeom prst="ellipse">
            <a:avLst/>
          </a:prstGeom>
          <a:noFill/>
          <a:ln w="12700" cap="flat" cmpd="sng" algn="ctr">
            <a:solidFill>
              <a:sysClr val="windowText" lastClr="000000"/>
            </a:solidFill>
            <a:prstDash val="dash"/>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ndParaRPr>
          </a:p>
        </p:txBody>
      </p:sp>
      <p:sp>
        <p:nvSpPr>
          <p:cNvPr id="233" name="文本框 232">
            <a:extLst>
              <a:ext uri="{FF2B5EF4-FFF2-40B4-BE49-F238E27FC236}">
                <a16:creationId xmlns:a16="http://schemas.microsoft.com/office/drawing/2014/main" id="{D9880E72-5AFF-44FF-AA03-BE5E5D9F9249}"/>
              </a:ext>
            </a:extLst>
          </p:cNvPr>
          <p:cNvSpPr txBox="1"/>
          <p:nvPr/>
        </p:nvSpPr>
        <p:spPr>
          <a:xfrm>
            <a:off x="2028852" y="5857719"/>
            <a:ext cx="484390" cy="153868"/>
          </a:xfrm>
          <a:prstGeom prst="rect">
            <a:avLst/>
          </a:prstGeom>
          <a:noFill/>
        </p:spPr>
        <p:txBody>
          <a:bodyPr wrap="square" lIns="0" tIns="0" rIns="0" bIns="0" rtlCol="0" anchor="ctr" anchorCtr="1">
            <a:spAutoFit/>
          </a:bodyPr>
          <a:lstStyle/>
          <a:p>
            <a:pPr eaLnBrk="1" fontAlgn="auto" hangingPunct="1">
              <a:spcBef>
                <a:spcPts val="0"/>
              </a:spcBef>
              <a:spcAft>
                <a:spcPts val="0"/>
              </a:spcAft>
            </a:pPr>
            <a:r>
              <a:rPr kumimoji="1" lang="en-US" altLang="zh-CN" sz="1000" dirty="0">
                <a:solidFill>
                  <a:srgbClr val="000000"/>
                </a:solidFill>
                <a:latin typeface="Calibri" panose="020F0502020204030204"/>
                <a:ea typeface="Microsoft YaHei" panose="020B0503020204020204" pitchFamily="34" charset="-122"/>
              </a:rPr>
              <a:t>User 1</a:t>
            </a:r>
            <a:endParaRPr kumimoji="1" lang="zh-CN" altLang="en-US" sz="1000" dirty="0" err="1">
              <a:solidFill>
                <a:srgbClr val="000000"/>
              </a:solidFill>
              <a:latin typeface="Calibri" panose="020F0502020204030204"/>
              <a:ea typeface="Microsoft YaHei" panose="020B0503020204020204" pitchFamily="34" charset="-122"/>
            </a:endParaRPr>
          </a:p>
        </p:txBody>
      </p:sp>
      <p:sp>
        <p:nvSpPr>
          <p:cNvPr id="234" name="矩形 233">
            <a:extLst>
              <a:ext uri="{FF2B5EF4-FFF2-40B4-BE49-F238E27FC236}">
                <a16:creationId xmlns:a16="http://schemas.microsoft.com/office/drawing/2014/main" id="{2DA7C4C9-6869-4125-BD05-38D4FD4B3978}"/>
              </a:ext>
            </a:extLst>
          </p:cNvPr>
          <p:cNvSpPr/>
          <p:nvPr/>
        </p:nvSpPr>
        <p:spPr>
          <a:xfrm>
            <a:off x="461911" y="4757889"/>
            <a:ext cx="4219259" cy="1596839"/>
          </a:xfrm>
          <a:prstGeom prst="rect">
            <a:avLst/>
          </a:prstGeom>
          <a:noFill/>
          <a:ln w="12700" cap="flat" cmpd="sng" algn="ctr">
            <a:solidFill>
              <a:sysClr val="windowText" lastClr="000000"/>
            </a:solidFill>
            <a:prstDash val="dash"/>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ndParaRPr>
          </a:p>
        </p:txBody>
      </p:sp>
      <p:sp>
        <p:nvSpPr>
          <p:cNvPr id="235" name="TextBox 12">
            <a:extLst>
              <a:ext uri="{FF2B5EF4-FFF2-40B4-BE49-F238E27FC236}">
                <a16:creationId xmlns:a16="http://schemas.microsoft.com/office/drawing/2014/main" id="{428AACCC-8465-45A8-8CE4-9A3D7F750004}"/>
              </a:ext>
            </a:extLst>
          </p:cNvPr>
          <p:cNvSpPr txBox="1"/>
          <p:nvPr/>
        </p:nvSpPr>
        <p:spPr>
          <a:xfrm>
            <a:off x="348788" y="4751256"/>
            <a:ext cx="864214" cy="246221"/>
          </a:xfrm>
          <a:prstGeom prst="rect">
            <a:avLst/>
          </a:prstGeom>
          <a:noFill/>
        </p:spPr>
        <p:txBody>
          <a:bodyPr wrap="square" rtlCol="0">
            <a:spAutoFit/>
          </a:bodyPr>
          <a:lstStyle/>
          <a:p>
            <a:pPr algn="ctr" defTabSz="967613" eaLnBrk="1" fontAlgn="auto" hangingPunct="1">
              <a:spcBef>
                <a:spcPts val="0"/>
              </a:spcBef>
              <a:spcAft>
                <a:spcPts val="0"/>
              </a:spcAft>
            </a:pPr>
            <a:r>
              <a:rPr lang="zh-CN" altLang="zh-CN" sz="1000" dirty="0">
                <a:solidFill>
                  <a:prstClr val="black"/>
                </a:solidFill>
                <a:latin typeface="Calibri" panose="020F0502020204030204"/>
              </a:rPr>
              <a:t> </a:t>
            </a:r>
            <a:r>
              <a:rPr lang="en-GB" altLang="zh-CN" sz="1000" dirty="0">
                <a:solidFill>
                  <a:prstClr val="black"/>
                </a:solidFill>
                <a:latin typeface="Calibri" panose="020F0502020204030204"/>
              </a:rPr>
              <a:t>staff office</a:t>
            </a:r>
            <a:endParaRPr lang="zh-CN" altLang="en-US" sz="1000" b="1" dirty="0">
              <a:solidFill>
                <a:srgbClr val="000000"/>
              </a:solidFill>
              <a:latin typeface="微软雅黑" panose="020B0503020204020204" pitchFamily="34" charset="-122"/>
              <a:ea typeface="微软雅黑" panose="020B0503020204020204" pitchFamily="34" charset="-122"/>
            </a:endParaRPr>
          </a:p>
        </p:txBody>
      </p:sp>
      <p:sp>
        <p:nvSpPr>
          <p:cNvPr id="236" name="矩形 235">
            <a:extLst>
              <a:ext uri="{FF2B5EF4-FFF2-40B4-BE49-F238E27FC236}">
                <a16:creationId xmlns:a16="http://schemas.microsoft.com/office/drawing/2014/main" id="{2C5DBD11-7975-4281-962A-4102E5AE1C9D}"/>
              </a:ext>
            </a:extLst>
          </p:cNvPr>
          <p:cNvSpPr/>
          <p:nvPr/>
        </p:nvSpPr>
        <p:spPr bwMode="auto">
          <a:xfrm>
            <a:off x="3709192" y="3582176"/>
            <a:ext cx="837570" cy="366809"/>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0" tIns="0" rIns="0" bIns="0" numCol="1" rtlCol="0" anchor="ctr" anchorCtr="1" compatLnSpc="1">
            <a:prstTxWarp prst="textNoShape">
              <a:avLst/>
            </a:prstTxWarp>
          </a:bodyPr>
          <a:lstStyle/>
          <a:p>
            <a:pPr algn="ctr" defTabSz="801367" eaLnBrk="1" fontAlgn="auto" hangingPunct="1">
              <a:spcBef>
                <a:spcPts val="0"/>
              </a:spcBef>
              <a:spcAft>
                <a:spcPts val="0"/>
              </a:spcAft>
              <a:defRPr/>
            </a:pPr>
            <a:r>
              <a:rPr lang="en-US" altLang="zh-CN" sz="1400" b="1" kern="0" dirty="0">
                <a:solidFill>
                  <a:srgbClr val="000000"/>
                </a:solidFill>
                <a:latin typeface="微软雅黑" panose="020B0503020204020204" pitchFamily="34" charset="-122"/>
                <a:ea typeface="微软雅黑" panose="020B0503020204020204" pitchFamily="34" charset="-122"/>
              </a:rPr>
              <a:t>UPF</a:t>
            </a:r>
            <a:endParaRPr lang="zh-CN" altLang="en-US" sz="1400" b="1" kern="0" dirty="0">
              <a:solidFill>
                <a:srgbClr val="000000"/>
              </a:solidFill>
              <a:latin typeface="微软雅黑" panose="020B0503020204020204" pitchFamily="34" charset="-122"/>
              <a:ea typeface="微软雅黑" panose="020B0503020204020204" pitchFamily="34" charset="-122"/>
            </a:endParaRPr>
          </a:p>
        </p:txBody>
      </p:sp>
      <p:pic>
        <p:nvPicPr>
          <p:cNvPr id="237" name="Picture 5" descr="20070507152525838">
            <a:extLst>
              <a:ext uri="{FF2B5EF4-FFF2-40B4-BE49-F238E27FC236}">
                <a16:creationId xmlns:a16="http://schemas.microsoft.com/office/drawing/2014/main" id="{B46E847A-831B-4C58-B06E-4F9AB7ED0CA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8438" y="3560735"/>
            <a:ext cx="310102" cy="310102"/>
          </a:xfrm>
          <a:prstGeom prst="rect">
            <a:avLst/>
          </a:prstGeom>
          <a:noFill/>
          <a:extLst>
            <a:ext uri="{909E8E84-426E-40DD-AFC4-6F175D3DCCD1}">
              <a14:hiddenFill xmlns:a14="http://schemas.microsoft.com/office/drawing/2010/main">
                <a:solidFill>
                  <a:srgbClr val="FFFFFF"/>
                </a:solidFill>
              </a14:hiddenFill>
            </a:ext>
          </a:extLst>
        </p:spPr>
      </p:pic>
      <p:pic>
        <p:nvPicPr>
          <p:cNvPr id="238" name="Picture 5" descr="20070507152525838">
            <a:extLst>
              <a:ext uri="{FF2B5EF4-FFF2-40B4-BE49-F238E27FC236}">
                <a16:creationId xmlns:a16="http://schemas.microsoft.com/office/drawing/2014/main" id="{5F70D7C4-7092-487A-B924-EBF02AE1531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99272" y="5566033"/>
            <a:ext cx="310102" cy="310102"/>
          </a:xfrm>
          <a:prstGeom prst="rect">
            <a:avLst/>
          </a:prstGeom>
          <a:noFill/>
          <a:extLst>
            <a:ext uri="{909E8E84-426E-40DD-AFC4-6F175D3DCCD1}">
              <a14:hiddenFill xmlns:a14="http://schemas.microsoft.com/office/drawing/2010/main">
                <a:solidFill>
                  <a:srgbClr val="FFFFFF"/>
                </a:solidFill>
              </a14:hiddenFill>
            </a:ext>
          </a:extLst>
        </p:spPr>
      </p:pic>
      <p:sp>
        <p:nvSpPr>
          <p:cNvPr id="239" name="矩形 238">
            <a:extLst>
              <a:ext uri="{FF2B5EF4-FFF2-40B4-BE49-F238E27FC236}">
                <a16:creationId xmlns:a16="http://schemas.microsoft.com/office/drawing/2014/main" id="{A1A79E9B-9FA0-484B-B41A-BAA6D50B81A1}"/>
              </a:ext>
            </a:extLst>
          </p:cNvPr>
          <p:cNvSpPr/>
          <p:nvPr/>
        </p:nvSpPr>
        <p:spPr bwMode="auto">
          <a:xfrm>
            <a:off x="5704038" y="2487105"/>
            <a:ext cx="976994" cy="418687"/>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0" tIns="0" rIns="0" bIns="0" numCol="1" rtlCol="0" anchor="ctr" anchorCtr="1" compatLnSpc="1">
            <a:prstTxWarp prst="textNoShape">
              <a:avLst/>
            </a:prstTxWarp>
          </a:bodyPr>
          <a:lstStyle/>
          <a:p>
            <a:pPr algn="ctr" defTabSz="801367" eaLnBrk="1" fontAlgn="auto" hangingPunct="1">
              <a:spcBef>
                <a:spcPts val="0"/>
              </a:spcBef>
              <a:spcAft>
                <a:spcPts val="0"/>
              </a:spcAft>
              <a:defRPr/>
            </a:pPr>
            <a:r>
              <a:rPr lang="en-US" altLang="zh-CN" sz="1400" b="1" kern="0" dirty="0">
                <a:solidFill>
                  <a:srgbClr val="000000"/>
                </a:solidFill>
                <a:latin typeface="微软雅黑" panose="020B0503020204020204" pitchFamily="34" charset="-122"/>
                <a:ea typeface="微软雅黑" panose="020B0503020204020204" pitchFamily="34" charset="-122"/>
              </a:rPr>
              <a:t>SMF</a:t>
            </a:r>
            <a:endParaRPr lang="zh-CN" altLang="en-US" sz="1400" b="1" kern="0" dirty="0">
              <a:solidFill>
                <a:srgbClr val="000000"/>
              </a:solidFill>
              <a:latin typeface="微软雅黑" panose="020B0503020204020204" pitchFamily="34" charset="-122"/>
              <a:ea typeface="微软雅黑" panose="020B0503020204020204" pitchFamily="34" charset="-122"/>
            </a:endParaRPr>
          </a:p>
        </p:txBody>
      </p:sp>
      <p:sp>
        <p:nvSpPr>
          <p:cNvPr id="240" name="矩形 239">
            <a:extLst>
              <a:ext uri="{FF2B5EF4-FFF2-40B4-BE49-F238E27FC236}">
                <a16:creationId xmlns:a16="http://schemas.microsoft.com/office/drawing/2014/main" id="{7EF00A1B-256E-4CE8-968C-6820F7902D93}"/>
              </a:ext>
            </a:extLst>
          </p:cNvPr>
          <p:cNvSpPr/>
          <p:nvPr/>
        </p:nvSpPr>
        <p:spPr bwMode="auto">
          <a:xfrm>
            <a:off x="7180998" y="2481966"/>
            <a:ext cx="976994" cy="418687"/>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0" tIns="0" rIns="0" bIns="0" numCol="1" rtlCol="0" anchor="ctr" anchorCtr="1" compatLnSpc="1">
            <a:prstTxWarp prst="textNoShape">
              <a:avLst/>
            </a:prstTxWarp>
          </a:bodyPr>
          <a:lstStyle/>
          <a:p>
            <a:pPr algn="ctr" defTabSz="801367" eaLnBrk="1" fontAlgn="auto" hangingPunct="1">
              <a:spcBef>
                <a:spcPts val="0"/>
              </a:spcBef>
              <a:spcAft>
                <a:spcPts val="0"/>
              </a:spcAft>
              <a:defRPr/>
            </a:pPr>
            <a:r>
              <a:rPr lang="en-US" altLang="zh-CN" sz="1400" b="1" kern="0" dirty="0">
                <a:solidFill>
                  <a:srgbClr val="000000"/>
                </a:solidFill>
                <a:latin typeface="微软雅黑" panose="020B0503020204020204" pitchFamily="34" charset="-122"/>
                <a:ea typeface="微软雅黑" panose="020B0503020204020204" pitchFamily="34" charset="-122"/>
              </a:rPr>
              <a:t>AMF</a:t>
            </a:r>
            <a:endParaRPr lang="zh-CN" altLang="en-US" sz="1400" b="1" kern="0" dirty="0">
              <a:solidFill>
                <a:srgbClr val="000000"/>
              </a:solidFill>
              <a:latin typeface="微软雅黑" panose="020B0503020204020204" pitchFamily="34" charset="-122"/>
              <a:ea typeface="微软雅黑" panose="020B0503020204020204" pitchFamily="34" charset="-122"/>
            </a:endParaRPr>
          </a:p>
        </p:txBody>
      </p:sp>
      <p:cxnSp>
        <p:nvCxnSpPr>
          <p:cNvPr id="241" name="直接连接符 240">
            <a:extLst>
              <a:ext uri="{FF2B5EF4-FFF2-40B4-BE49-F238E27FC236}">
                <a16:creationId xmlns:a16="http://schemas.microsoft.com/office/drawing/2014/main" id="{3E3FCF5D-A453-451C-B894-C3EE08E30E47}"/>
              </a:ext>
            </a:extLst>
          </p:cNvPr>
          <p:cNvCxnSpPr>
            <a:stCxn id="240" idx="2"/>
          </p:cNvCxnSpPr>
          <p:nvPr/>
        </p:nvCxnSpPr>
        <p:spPr>
          <a:xfrm flipH="1">
            <a:off x="7660176" y="2900653"/>
            <a:ext cx="9319" cy="975996"/>
          </a:xfrm>
          <a:prstGeom prst="line">
            <a:avLst/>
          </a:prstGeom>
          <a:noFill/>
          <a:ln w="6350" cap="flat" cmpd="sng" algn="ctr">
            <a:solidFill>
              <a:srgbClr val="5B9BD5"/>
            </a:solidFill>
            <a:prstDash val="solid"/>
            <a:miter lim="800000"/>
          </a:ln>
          <a:effectLst/>
        </p:spPr>
      </p:cxnSp>
      <p:cxnSp>
        <p:nvCxnSpPr>
          <p:cNvPr id="242" name="直接连接符 241">
            <a:extLst>
              <a:ext uri="{FF2B5EF4-FFF2-40B4-BE49-F238E27FC236}">
                <a16:creationId xmlns:a16="http://schemas.microsoft.com/office/drawing/2014/main" id="{2BD8A742-F31E-4F03-9BA9-0936CAA025D4}"/>
              </a:ext>
            </a:extLst>
          </p:cNvPr>
          <p:cNvCxnSpPr>
            <a:stCxn id="239" idx="0"/>
          </p:cNvCxnSpPr>
          <p:nvPr/>
        </p:nvCxnSpPr>
        <p:spPr>
          <a:xfrm flipH="1" flipV="1">
            <a:off x="6192535" y="2258233"/>
            <a:ext cx="1" cy="228873"/>
          </a:xfrm>
          <a:prstGeom prst="line">
            <a:avLst/>
          </a:prstGeom>
          <a:noFill/>
          <a:ln w="6350" cap="flat" cmpd="sng" algn="ctr">
            <a:solidFill>
              <a:srgbClr val="5B9BD5"/>
            </a:solidFill>
            <a:prstDash val="solid"/>
            <a:miter lim="800000"/>
          </a:ln>
          <a:effectLst/>
        </p:spPr>
      </p:cxnSp>
      <p:cxnSp>
        <p:nvCxnSpPr>
          <p:cNvPr id="243" name="直接连接符 242">
            <a:extLst>
              <a:ext uri="{FF2B5EF4-FFF2-40B4-BE49-F238E27FC236}">
                <a16:creationId xmlns:a16="http://schemas.microsoft.com/office/drawing/2014/main" id="{006E0A80-EDEF-45A1-B959-C8A280603E05}"/>
              </a:ext>
            </a:extLst>
          </p:cNvPr>
          <p:cNvCxnSpPr>
            <a:stCxn id="240" idx="0"/>
          </p:cNvCxnSpPr>
          <p:nvPr/>
        </p:nvCxnSpPr>
        <p:spPr>
          <a:xfrm flipH="1" flipV="1">
            <a:off x="7669495" y="2253094"/>
            <a:ext cx="1" cy="228873"/>
          </a:xfrm>
          <a:prstGeom prst="line">
            <a:avLst/>
          </a:prstGeom>
          <a:noFill/>
          <a:ln w="6350" cap="flat" cmpd="sng" algn="ctr">
            <a:solidFill>
              <a:srgbClr val="5B9BD5"/>
            </a:solidFill>
            <a:prstDash val="solid"/>
            <a:miter lim="800000"/>
          </a:ln>
          <a:effectLst/>
        </p:spPr>
      </p:cxnSp>
      <p:cxnSp>
        <p:nvCxnSpPr>
          <p:cNvPr id="244" name="直接连接符 243">
            <a:extLst>
              <a:ext uri="{FF2B5EF4-FFF2-40B4-BE49-F238E27FC236}">
                <a16:creationId xmlns:a16="http://schemas.microsoft.com/office/drawing/2014/main" id="{F4425EFF-7346-4F67-80F6-6FC4078C7024}"/>
              </a:ext>
            </a:extLst>
          </p:cNvPr>
          <p:cNvCxnSpPr>
            <a:stCxn id="199" idx="0"/>
            <a:endCxn id="239" idx="2"/>
          </p:cNvCxnSpPr>
          <p:nvPr/>
        </p:nvCxnSpPr>
        <p:spPr>
          <a:xfrm flipV="1">
            <a:off x="6188520" y="2905792"/>
            <a:ext cx="4015" cy="670482"/>
          </a:xfrm>
          <a:prstGeom prst="line">
            <a:avLst/>
          </a:prstGeom>
          <a:noFill/>
          <a:ln w="6350" cap="flat" cmpd="sng" algn="ctr">
            <a:solidFill>
              <a:srgbClr val="5B9BD5"/>
            </a:solidFill>
            <a:prstDash val="solid"/>
            <a:miter lim="800000"/>
          </a:ln>
          <a:effectLst/>
        </p:spPr>
      </p:cxnSp>
      <p:cxnSp>
        <p:nvCxnSpPr>
          <p:cNvPr id="245" name="直接连接符 244">
            <a:extLst>
              <a:ext uri="{FF2B5EF4-FFF2-40B4-BE49-F238E27FC236}">
                <a16:creationId xmlns:a16="http://schemas.microsoft.com/office/drawing/2014/main" id="{451C2503-F23B-4D96-BD9A-857E2A8A2B9B}"/>
              </a:ext>
            </a:extLst>
          </p:cNvPr>
          <p:cNvCxnSpPr>
            <a:stCxn id="223" idx="3"/>
            <a:endCxn id="236" idx="1"/>
          </p:cNvCxnSpPr>
          <p:nvPr/>
        </p:nvCxnSpPr>
        <p:spPr>
          <a:xfrm>
            <a:off x="2839023" y="3759679"/>
            <a:ext cx="870169" cy="5902"/>
          </a:xfrm>
          <a:prstGeom prst="line">
            <a:avLst/>
          </a:prstGeom>
          <a:noFill/>
          <a:ln w="6350" cap="flat" cmpd="sng" algn="ctr">
            <a:solidFill>
              <a:srgbClr val="5B9BD5"/>
            </a:solidFill>
            <a:prstDash val="solid"/>
            <a:miter lim="800000"/>
          </a:ln>
          <a:effectLst/>
        </p:spPr>
      </p:cxnSp>
      <p:cxnSp>
        <p:nvCxnSpPr>
          <p:cNvPr id="246" name="直接连接符 245">
            <a:extLst>
              <a:ext uri="{FF2B5EF4-FFF2-40B4-BE49-F238E27FC236}">
                <a16:creationId xmlns:a16="http://schemas.microsoft.com/office/drawing/2014/main" id="{D6A6FFED-3469-4A18-AE0F-EC4D7F719223}"/>
              </a:ext>
            </a:extLst>
          </p:cNvPr>
          <p:cNvCxnSpPr>
            <a:stCxn id="199" idx="3"/>
            <a:endCxn id="210" idx="1"/>
          </p:cNvCxnSpPr>
          <p:nvPr/>
        </p:nvCxnSpPr>
        <p:spPr>
          <a:xfrm>
            <a:off x="6607305" y="3759679"/>
            <a:ext cx="857245" cy="2917"/>
          </a:xfrm>
          <a:prstGeom prst="line">
            <a:avLst/>
          </a:prstGeom>
          <a:noFill/>
          <a:ln w="6350" cap="flat" cmpd="sng" algn="ctr">
            <a:solidFill>
              <a:srgbClr val="5B9BD5"/>
            </a:solidFill>
            <a:prstDash val="solid"/>
            <a:miter lim="800000"/>
          </a:ln>
          <a:effectLst/>
        </p:spPr>
      </p:cxnSp>
      <p:sp>
        <p:nvSpPr>
          <p:cNvPr id="247" name="smartphone_129658">
            <a:extLst>
              <a:ext uri="{FF2B5EF4-FFF2-40B4-BE49-F238E27FC236}">
                <a16:creationId xmlns:a16="http://schemas.microsoft.com/office/drawing/2014/main" id="{CD647E86-9210-492D-82DC-1F3675271D5A}"/>
              </a:ext>
            </a:extLst>
          </p:cNvPr>
          <p:cNvSpPr>
            <a:spLocks noChangeAspect="1"/>
          </p:cNvSpPr>
          <p:nvPr/>
        </p:nvSpPr>
        <p:spPr bwMode="auto">
          <a:xfrm>
            <a:off x="7623396" y="5243399"/>
            <a:ext cx="267801" cy="414340"/>
          </a:xfrm>
          <a:custGeom>
            <a:avLst/>
            <a:gdLst>
              <a:gd name="connsiteX0" fmla="*/ 191005 w 382041"/>
              <a:gd name="connsiteY0" fmla="*/ 540213 h 604181"/>
              <a:gd name="connsiteX1" fmla="*/ 185563 w 382041"/>
              <a:gd name="connsiteY1" fmla="*/ 545753 h 604181"/>
              <a:gd name="connsiteX2" fmla="*/ 191005 w 382041"/>
              <a:gd name="connsiteY2" fmla="*/ 551293 h 604181"/>
              <a:gd name="connsiteX3" fmla="*/ 196549 w 382041"/>
              <a:gd name="connsiteY3" fmla="*/ 545753 h 604181"/>
              <a:gd name="connsiteX4" fmla="*/ 191005 w 382041"/>
              <a:gd name="connsiteY4" fmla="*/ 540213 h 604181"/>
              <a:gd name="connsiteX5" fmla="*/ 191005 w 382041"/>
              <a:gd name="connsiteY5" fmla="*/ 520067 h 604181"/>
              <a:gd name="connsiteX6" fmla="*/ 216706 w 382041"/>
              <a:gd name="connsiteY6" fmla="*/ 545753 h 604181"/>
              <a:gd name="connsiteX7" fmla="*/ 191005 w 382041"/>
              <a:gd name="connsiteY7" fmla="*/ 571439 h 604181"/>
              <a:gd name="connsiteX8" fmla="*/ 165405 w 382041"/>
              <a:gd name="connsiteY8" fmla="*/ 545753 h 604181"/>
              <a:gd name="connsiteX9" fmla="*/ 191005 w 382041"/>
              <a:gd name="connsiteY9" fmla="*/ 520067 h 604181"/>
              <a:gd name="connsiteX10" fmla="*/ 326381 w 382041"/>
              <a:gd name="connsiteY10" fmla="*/ 364980 h 604181"/>
              <a:gd name="connsiteX11" fmla="*/ 252676 w 382041"/>
              <a:gd name="connsiteY11" fmla="*/ 492239 h 604181"/>
              <a:gd name="connsiteX12" fmla="*/ 326381 w 382041"/>
              <a:gd name="connsiteY12" fmla="*/ 492239 h 604181"/>
              <a:gd name="connsiteX13" fmla="*/ 203977 w 382041"/>
              <a:gd name="connsiteY13" fmla="*/ 111871 h 604181"/>
              <a:gd name="connsiteX14" fmla="*/ 55659 w 382041"/>
              <a:gd name="connsiteY14" fmla="*/ 368201 h 604181"/>
              <a:gd name="connsiteX15" fmla="*/ 55659 w 382041"/>
              <a:gd name="connsiteY15" fmla="*/ 492239 h 604181"/>
              <a:gd name="connsiteX16" fmla="*/ 229385 w 382041"/>
              <a:gd name="connsiteY16" fmla="*/ 492239 h 604181"/>
              <a:gd name="connsiteX17" fmla="*/ 326381 w 382041"/>
              <a:gd name="connsiteY17" fmla="*/ 324708 h 604181"/>
              <a:gd name="connsiteX18" fmla="*/ 326381 w 382041"/>
              <a:gd name="connsiteY18" fmla="*/ 111871 h 604181"/>
              <a:gd name="connsiteX19" fmla="*/ 153260 w 382041"/>
              <a:gd name="connsiteY19" fmla="*/ 111871 h 604181"/>
              <a:gd name="connsiteX20" fmla="*/ 55659 w 382041"/>
              <a:gd name="connsiteY20" fmla="*/ 280610 h 604181"/>
              <a:gd name="connsiteX21" fmla="*/ 55659 w 382041"/>
              <a:gd name="connsiteY21" fmla="*/ 327929 h 604181"/>
              <a:gd name="connsiteX22" fmla="*/ 180685 w 382041"/>
              <a:gd name="connsiteY22" fmla="*/ 111871 h 604181"/>
              <a:gd name="connsiteX23" fmla="*/ 55659 w 382041"/>
              <a:gd name="connsiteY23" fmla="*/ 111871 h 604181"/>
              <a:gd name="connsiteX24" fmla="*/ 55659 w 382041"/>
              <a:gd name="connsiteY24" fmla="*/ 240338 h 604181"/>
              <a:gd name="connsiteX25" fmla="*/ 129969 w 382041"/>
              <a:gd name="connsiteY25" fmla="*/ 111871 h 604181"/>
              <a:gd name="connsiteX26" fmla="*/ 45576 w 382041"/>
              <a:gd name="connsiteY26" fmla="*/ 91735 h 604181"/>
              <a:gd name="connsiteX27" fmla="*/ 336464 w 382041"/>
              <a:gd name="connsiteY27" fmla="*/ 91735 h 604181"/>
              <a:gd name="connsiteX28" fmla="*/ 346546 w 382041"/>
              <a:gd name="connsiteY28" fmla="*/ 101803 h 604181"/>
              <a:gd name="connsiteX29" fmla="*/ 346546 w 382041"/>
              <a:gd name="connsiteY29" fmla="*/ 502307 h 604181"/>
              <a:gd name="connsiteX30" fmla="*/ 336464 w 382041"/>
              <a:gd name="connsiteY30" fmla="*/ 512375 h 604181"/>
              <a:gd name="connsiteX31" fmla="*/ 45576 w 382041"/>
              <a:gd name="connsiteY31" fmla="*/ 512375 h 604181"/>
              <a:gd name="connsiteX32" fmla="*/ 35494 w 382041"/>
              <a:gd name="connsiteY32" fmla="*/ 502307 h 604181"/>
              <a:gd name="connsiteX33" fmla="*/ 35494 w 382041"/>
              <a:gd name="connsiteY33" fmla="*/ 101803 h 604181"/>
              <a:gd name="connsiteX34" fmla="*/ 45576 w 382041"/>
              <a:gd name="connsiteY34" fmla="*/ 91735 h 604181"/>
              <a:gd name="connsiteX35" fmla="*/ 154807 w 382041"/>
              <a:gd name="connsiteY35" fmla="*/ 46785 h 604181"/>
              <a:gd name="connsiteX36" fmla="*/ 227164 w 382041"/>
              <a:gd name="connsiteY36" fmla="*/ 46785 h 604181"/>
              <a:gd name="connsiteX37" fmla="*/ 237241 w 382041"/>
              <a:gd name="connsiteY37" fmla="*/ 56876 h 604181"/>
              <a:gd name="connsiteX38" fmla="*/ 227164 w 382041"/>
              <a:gd name="connsiteY38" fmla="*/ 66967 h 604181"/>
              <a:gd name="connsiteX39" fmla="*/ 154807 w 382041"/>
              <a:gd name="connsiteY39" fmla="*/ 66967 h 604181"/>
              <a:gd name="connsiteX40" fmla="*/ 144730 w 382041"/>
              <a:gd name="connsiteY40" fmla="*/ 56876 h 604181"/>
              <a:gd name="connsiteX41" fmla="*/ 154807 w 382041"/>
              <a:gd name="connsiteY41" fmla="*/ 46785 h 604181"/>
              <a:gd name="connsiteX42" fmla="*/ 39626 w 382041"/>
              <a:gd name="connsiteY42" fmla="*/ 20136 h 604181"/>
              <a:gd name="connsiteX43" fmla="*/ 20166 w 382041"/>
              <a:gd name="connsiteY43" fmla="*/ 39567 h 604181"/>
              <a:gd name="connsiteX44" fmla="*/ 20166 w 382041"/>
              <a:gd name="connsiteY44" fmla="*/ 564614 h 604181"/>
              <a:gd name="connsiteX45" fmla="*/ 39626 w 382041"/>
              <a:gd name="connsiteY45" fmla="*/ 584045 h 604181"/>
              <a:gd name="connsiteX46" fmla="*/ 342315 w 382041"/>
              <a:gd name="connsiteY46" fmla="*/ 584045 h 604181"/>
              <a:gd name="connsiteX47" fmla="*/ 361875 w 382041"/>
              <a:gd name="connsiteY47" fmla="*/ 564614 h 604181"/>
              <a:gd name="connsiteX48" fmla="*/ 361875 w 382041"/>
              <a:gd name="connsiteY48" fmla="*/ 39567 h 604181"/>
              <a:gd name="connsiteX49" fmla="*/ 342315 w 382041"/>
              <a:gd name="connsiteY49" fmla="*/ 20136 h 604181"/>
              <a:gd name="connsiteX50" fmla="*/ 39626 w 382041"/>
              <a:gd name="connsiteY50" fmla="*/ 0 h 604181"/>
              <a:gd name="connsiteX51" fmla="*/ 342315 w 382041"/>
              <a:gd name="connsiteY51" fmla="*/ 0 h 604181"/>
              <a:gd name="connsiteX52" fmla="*/ 382041 w 382041"/>
              <a:gd name="connsiteY52" fmla="*/ 39567 h 604181"/>
              <a:gd name="connsiteX53" fmla="*/ 382041 w 382041"/>
              <a:gd name="connsiteY53" fmla="*/ 564614 h 604181"/>
              <a:gd name="connsiteX54" fmla="*/ 342315 w 382041"/>
              <a:gd name="connsiteY54" fmla="*/ 604181 h 604181"/>
              <a:gd name="connsiteX55" fmla="*/ 39626 w 382041"/>
              <a:gd name="connsiteY55" fmla="*/ 604181 h 604181"/>
              <a:gd name="connsiteX56" fmla="*/ 0 w 382041"/>
              <a:gd name="connsiteY56" fmla="*/ 564614 h 604181"/>
              <a:gd name="connsiteX57" fmla="*/ 0 w 382041"/>
              <a:gd name="connsiteY57" fmla="*/ 39567 h 604181"/>
              <a:gd name="connsiteX58" fmla="*/ 39626 w 382041"/>
              <a:gd name="connsiteY58" fmla="*/ 0 h 60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82041" h="604181">
                <a:moveTo>
                  <a:pt x="191005" y="540213"/>
                </a:moveTo>
                <a:cubicBezTo>
                  <a:pt x="187982" y="540213"/>
                  <a:pt x="185563" y="542731"/>
                  <a:pt x="185563" y="545753"/>
                </a:cubicBezTo>
                <a:cubicBezTo>
                  <a:pt x="185563" y="548876"/>
                  <a:pt x="187982" y="551293"/>
                  <a:pt x="191005" y="551293"/>
                </a:cubicBezTo>
                <a:cubicBezTo>
                  <a:pt x="194130" y="551293"/>
                  <a:pt x="196549" y="548876"/>
                  <a:pt x="196549" y="545753"/>
                </a:cubicBezTo>
                <a:cubicBezTo>
                  <a:pt x="196549" y="542731"/>
                  <a:pt x="194130" y="540213"/>
                  <a:pt x="191005" y="540213"/>
                </a:cubicBezTo>
                <a:close/>
                <a:moveTo>
                  <a:pt x="191005" y="520067"/>
                </a:moveTo>
                <a:cubicBezTo>
                  <a:pt x="205216" y="520067"/>
                  <a:pt x="216706" y="531651"/>
                  <a:pt x="216706" y="545753"/>
                </a:cubicBezTo>
                <a:cubicBezTo>
                  <a:pt x="216706" y="559956"/>
                  <a:pt x="205216" y="571439"/>
                  <a:pt x="191005" y="571439"/>
                </a:cubicBezTo>
                <a:cubicBezTo>
                  <a:pt x="176895" y="571439"/>
                  <a:pt x="165405" y="559956"/>
                  <a:pt x="165405" y="545753"/>
                </a:cubicBezTo>
                <a:cubicBezTo>
                  <a:pt x="165405" y="531651"/>
                  <a:pt x="176895" y="520067"/>
                  <a:pt x="191005" y="520067"/>
                </a:cubicBezTo>
                <a:close/>
                <a:moveTo>
                  <a:pt x="326381" y="364980"/>
                </a:moveTo>
                <a:lnTo>
                  <a:pt x="252676" y="492239"/>
                </a:lnTo>
                <a:lnTo>
                  <a:pt x="326381" y="492239"/>
                </a:lnTo>
                <a:close/>
                <a:moveTo>
                  <a:pt x="203977" y="111871"/>
                </a:moveTo>
                <a:lnTo>
                  <a:pt x="55659" y="368201"/>
                </a:lnTo>
                <a:lnTo>
                  <a:pt x="55659" y="492239"/>
                </a:lnTo>
                <a:lnTo>
                  <a:pt x="229385" y="492239"/>
                </a:lnTo>
                <a:lnTo>
                  <a:pt x="326381" y="324708"/>
                </a:lnTo>
                <a:lnTo>
                  <a:pt x="326381" y="111871"/>
                </a:lnTo>
                <a:close/>
                <a:moveTo>
                  <a:pt x="153260" y="111871"/>
                </a:moveTo>
                <a:lnTo>
                  <a:pt x="55659" y="280610"/>
                </a:lnTo>
                <a:lnTo>
                  <a:pt x="55659" y="327929"/>
                </a:lnTo>
                <a:lnTo>
                  <a:pt x="180685" y="111871"/>
                </a:lnTo>
                <a:close/>
                <a:moveTo>
                  <a:pt x="55659" y="111871"/>
                </a:moveTo>
                <a:lnTo>
                  <a:pt x="55659" y="240338"/>
                </a:lnTo>
                <a:lnTo>
                  <a:pt x="129969" y="111871"/>
                </a:lnTo>
                <a:close/>
                <a:moveTo>
                  <a:pt x="45576" y="91735"/>
                </a:moveTo>
                <a:lnTo>
                  <a:pt x="336464" y="91735"/>
                </a:lnTo>
                <a:cubicBezTo>
                  <a:pt x="342009" y="91735"/>
                  <a:pt x="346546" y="96265"/>
                  <a:pt x="346546" y="101803"/>
                </a:cubicBezTo>
                <a:lnTo>
                  <a:pt x="346546" y="502307"/>
                </a:lnTo>
                <a:cubicBezTo>
                  <a:pt x="346546" y="507945"/>
                  <a:pt x="342009" y="512375"/>
                  <a:pt x="336464" y="512375"/>
                </a:cubicBezTo>
                <a:lnTo>
                  <a:pt x="45576" y="512375"/>
                </a:lnTo>
                <a:cubicBezTo>
                  <a:pt x="40031" y="512375"/>
                  <a:pt x="35494" y="507945"/>
                  <a:pt x="35494" y="502307"/>
                </a:cubicBezTo>
                <a:lnTo>
                  <a:pt x="35494" y="101803"/>
                </a:lnTo>
                <a:cubicBezTo>
                  <a:pt x="35494" y="96265"/>
                  <a:pt x="40031" y="91735"/>
                  <a:pt x="45576" y="91735"/>
                </a:cubicBezTo>
                <a:close/>
                <a:moveTo>
                  <a:pt x="154807" y="46785"/>
                </a:moveTo>
                <a:lnTo>
                  <a:pt x="227164" y="46785"/>
                </a:lnTo>
                <a:cubicBezTo>
                  <a:pt x="232807" y="46785"/>
                  <a:pt x="237241" y="51225"/>
                  <a:pt x="237241" y="56876"/>
                </a:cubicBezTo>
                <a:cubicBezTo>
                  <a:pt x="237241" y="62426"/>
                  <a:pt x="232807" y="66967"/>
                  <a:pt x="227164" y="66967"/>
                </a:cubicBezTo>
                <a:lnTo>
                  <a:pt x="154807" y="66967"/>
                </a:lnTo>
                <a:cubicBezTo>
                  <a:pt x="149265" y="66967"/>
                  <a:pt x="144730" y="62426"/>
                  <a:pt x="144730" y="56876"/>
                </a:cubicBezTo>
                <a:cubicBezTo>
                  <a:pt x="144730" y="51225"/>
                  <a:pt x="149265" y="46785"/>
                  <a:pt x="154807" y="46785"/>
                </a:cubicBezTo>
                <a:close/>
                <a:moveTo>
                  <a:pt x="39626" y="20136"/>
                </a:moveTo>
                <a:cubicBezTo>
                  <a:pt x="28938" y="20136"/>
                  <a:pt x="20166" y="28895"/>
                  <a:pt x="20166" y="39567"/>
                </a:cubicBezTo>
                <a:lnTo>
                  <a:pt x="20166" y="564614"/>
                </a:lnTo>
                <a:cubicBezTo>
                  <a:pt x="20166" y="575286"/>
                  <a:pt x="28938" y="584045"/>
                  <a:pt x="39626" y="584045"/>
                </a:cubicBezTo>
                <a:lnTo>
                  <a:pt x="342315" y="584045"/>
                </a:lnTo>
                <a:cubicBezTo>
                  <a:pt x="353103" y="584045"/>
                  <a:pt x="361875" y="575286"/>
                  <a:pt x="361875" y="564614"/>
                </a:cubicBezTo>
                <a:lnTo>
                  <a:pt x="361875" y="39567"/>
                </a:lnTo>
                <a:cubicBezTo>
                  <a:pt x="361875" y="28895"/>
                  <a:pt x="353103" y="20136"/>
                  <a:pt x="342315" y="20136"/>
                </a:cubicBezTo>
                <a:close/>
                <a:moveTo>
                  <a:pt x="39626" y="0"/>
                </a:moveTo>
                <a:lnTo>
                  <a:pt x="342315" y="0"/>
                </a:lnTo>
                <a:cubicBezTo>
                  <a:pt x="364195" y="0"/>
                  <a:pt x="382041" y="17719"/>
                  <a:pt x="382041" y="39567"/>
                </a:cubicBezTo>
                <a:lnTo>
                  <a:pt x="382041" y="564614"/>
                </a:lnTo>
                <a:cubicBezTo>
                  <a:pt x="382041" y="586462"/>
                  <a:pt x="364195" y="604181"/>
                  <a:pt x="342315" y="604181"/>
                </a:cubicBezTo>
                <a:lnTo>
                  <a:pt x="39626" y="604181"/>
                </a:lnTo>
                <a:cubicBezTo>
                  <a:pt x="17846" y="604181"/>
                  <a:pt x="0" y="586462"/>
                  <a:pt x="0" y="564614"/>
                </a:cubicBezTo>
                <a:lnTo>
                  <a:pt x="0" y="39567"/>
                </a:lnTo>
                <a:cubicBezTo>
                  <a:pt x="0" y="17719"/>
                  <a:pt x="17846" y="0"/>
                  <a:pt x="39626" y="0"/>
                </a:cubicBezTo>
                <a:close/>
              </a:path>
            </a:pathLst>
          </a:custGeom>
          <a:solidFill>
            <a:srgbClr val="00B050"/>
          </a:solidFill>
          <a:ln>
            <a:noFill/>
          </a:ln>
        </p:spPr>
        <p:txBody>
          <a:bodyPr/>
          <a:lstStyle/>
          <a:p>
            <a:pPr defTabSz="914309" eaLnBrk="1" fontAlgn="auto" hangingPunct="1">
              <a:spcBef>
                <a:spcPts val="0"/>
              </a:spcBef>
              <a:spcAft>
                <a:spcPts val="0"/>
              </a:spcAft>
              <a:defRPr/>
            </a:pPr>
            <a:endParaRPr lang="zh-CN" altLang="en-US" sz="800" kern="0">
              <a:solidFill>
                <a:srgbClr val="000000"/>
              </a:solidFill>
              <a:latin typeface="微软雅黑" panose="020B0503020204020204" pitchFamily="34" charset="-122"/>
              <a:ea typeface="微软雅黑" panose="020B0503020204020204" pitchFamily="34" charset="-122"/>
              <a:cs typeface="+mn-ea"/>
              <a:sym typeface="+mn-lt"/>
            </a:endParaRPr>
          </a:p>
        </p:txBody>
      </p:sp>
      <p:grpSp>
        <p:nvGrpSpPr>
          <p:cNvPr id="248" name="组合 382">
            <a:extLst>
              <a:ext uri="{FF2B5EF4-FFF2-40B4-BE49-F238E27FC236}">
                <a16:creationId xmlns:a16="http://schemas.microsoft.com/office/drawing/2014/main" id="{533FAA87-AD25-4811-A505-170429893B38}"/>
              </a:ext>
            </a:extLst>
          </p:cNvPr>
          <p:cNvGrpSpPr>
            <a:grpSpLocks noChangeAspect="1"/>
          </p:cNvGrpSpPr>
          <p:nvPr/>
        </p:nvGrpSpPr>
        <p:grpSpPr>
          <a:xfrm rot="19612057">
            <a:off x="7747028" y="5018619"/>
            <a:ext cx="179939" cy="252277"/>
            <a:chOff x="5593531" y="3429794"/>
            <a:chExt cx="277545" cy="396000"/>
          </a:xfrm>
          <a:solidFill>
            <a:srgbClr val="00B050"/>
          </a:solidFill>
        </p:grpSpPr>
        <p:sp>
          <p:nvSpPr>
            <p:cNvPr id="249" name="Freeform 11">
              <a:extLst>
                <a:ext uri="{FF2B5EF4-FFF2-40B4-BE49-F238E27FC236}">
                  <a16:creationId xmlns:a16="http://schemas.microsoft.com/office/drawing/2014/main" id="{23C6CA0C-E438-4E65-B032-1C7DF005F27A}"/>
                </a:ext>
              </a:extLst>
            </p:cNvPr>
            <p:cNvSpPr>
              <a:spLocks/>
            </p:cNvSpPr>
            <p:nvPr/>
          </p:nvSpPr>
          <p:spPr bwMode="auto">
            <a:xfrm flipH="1">
              <a:off x="5593531" y="3537176"/>
              <a:ext cx="93873" cy="181236"/>
            </a:xfrm>
            <a:custGeom>
              <a:avLst/>
              <a:gdLst>
                <a:gd name="T0" fmla="*/ 2147483647 w 32"/>
                <a:gd name="T1" fmla="*/ 2147483647 h 79"/>
                <a:gd name="T2" fmla="*/ 0 w 32"/>
                <a:gd name="T3" fmla="*/ 2147483647 h 79"/>
                <a:gd name="T4" fmla="*/ 0 w 32"/>
                <a:gd name="T5" fmla="*/ 2147483647 h 79"/>
                <a:gd name="T6" fmla="*/ 0 w 32"/>
                <a:gd name="T7" fmla="*/ 2147483647 h 79"/>
                <a:gd name="T8" fmla="*/ 0 w 32"/>
                <a:gd name="T9" fmla="*/ 2147483647 h 79"/>
                <a:gd name="T10" fmla="*/ 2147483647 w 32"/>
                <a:gd name="T11" fmla="*/ 2147483647 h 79"/>
                <a:gd name="T12" fmla="*/ 2147483647 w 32"/>
                <a:gd name="T13" fmla="*/ 2147483647 h 79"/>
                <a:gd name="T14" fmla="*/ 2147483647 w 32"/>
                <a:gd name="T15" fmla="*/ 2147483647 h 79"/>
                <a:gd name="T16" fmla="*/ 2147483647 w 32"/>
                <a:gd name="T17" fmla="*/ 2147483647 h 79"/>
                <a:gd name="T18" fmla="*/ 2147483647 w 32"/>
                <a:gd name="T19" fmla="*/ 2147483647 h 79"/>
                <a:gd name="T20" fmla="*/ 2147483647 w 32"/>
                <a:gd name="T21" fmla="*/ 2147483647 h 79"/>
                <a:gd name="T22" fmla="*/ 2147483647 w 32"/>
                <a:gd name="T23" fmla="*/ 2147483647 h 79"/>
                <a:gd name="T24" fmla="*/ 2147483647 w 32"/>
                <a:gd name="T25" fmla="*/ 2147483647 h 79"/>
                <a:gd name="T26" fmla="*/ 2147483647 w 32"/>
                <a:gd name="T27" fmla="*/ 2147483647 h 79"/>
                <a:gd name="T28" fmla="*/ 2147483647 w 32"/>
                <a:gd name="T29" fmla="*/ 2147483647 h 79"/>
                <a:gd name="T30" fmla="*/ 2147483647 w 32"/>
                <a:gd name="T31" fmla="*/ 2147483647 h 79"/>
                <a:gd name="T32" fmla="*/ 2147483647 w 32"/>
                <a:gd name="T33" fmla="*/ 2147483647 h 79"/>
                <a:gd name="T34" fmla="*/ 2147483647 w 32"/>
                <a:gd name="T35" fmla="*/ 2147483647 h 79"/>
                <a:gd name="T36" fmla="*/ 2147483647 w 32"/>
                <a:gd name="T37" fmla="*/ 2147483647 h 79"/>
                <a:gd name="T38" fmla="*/ 2147483647 w 32"/>
                <a:gd name="T39" fmla="*/ 2147483647 h 79"/>
                <a:gd name="T40" fmla="*/ 2147483647 w 32"/>
                <a:gd name="T41" fmla="*/ 2147483647 h 79"/>
                <a:gd name="T42" fmla="*/ 2147483647 w 32"/>
                <a:gd name="T43" fmla="*/ 2147483647 h 79"/>
                <a:gd name="T44" fmla="*/ 2147483647 w 32"/>
                <a:gd name="T45" fmla="*/ 2147483647 h 79"/>
                <a:gd name="T46" fmla="*/ 2147483647 w 32"/>
                <a:gd name="T47" fmla="*/ 2147483647 h 79"/>
                <a:gd name="T48" fmla="*/ 2147483647 w 32"/>
                <a:gd name="T49" fmla="*/ 2147483647 h 79"/>
                <a:gd name="T50" fmla="*/ 2147483647 w 32"/>
                <a:gd name="T51" fmla="*/ 2147483647 h 79"/>
                <a:gd name="T52" fmla="*/ 2147483647 w 32"/>
                <a:gd name="T53" fmla="*/ 2147483647 h 79"/>
                <a:gd name="T54" fmla="*/ 2147483647 w 32"/>
                <a:gd name="T55" fmla="*/ 2147483647 h 79"/>
                <a:gd name="T56" fmla="*/ 2147483647 w 32"/>
                <a:gd name="T57" fmla="*/ 2147483647 h 7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2"/>
                <a:gd name="T88" fmla="*/ 0 h 79"/>
                <a:gd name="T89" fmla="*/ 32 w 32"/>
                <a:gd name="T90" fmla="*/ 79 h 7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2" h="79">
                  <a:moveTo>
                    <a:pt x="14" y="76"/>
                  </a:moveTo>
                  <a:cubicBezTo>
                    <a:pt x="4" y="64"/>
                    <a:pt x="0" y="51"/>
                    <a:pt x="0" y="40"/>
                  </a:cubicBezTo>
                  <a:cubicBezTo>
                    <a:pt x="0" y="40"/>
                    <a:pt x="0" y="40"/>
                    <a:pt x="0" y="40"/>
                  </a:cubicBezTo>
                  <a:cubicBezTo>
                    <a:pt x="0" y="40"/>
                    <a:pt x="0" y="40"/>
                    <a:pt x="0" y="40"/>
                  </a:cubicBezTo>
                  <a:cubicBezTo>
                    <a:pt x="0" y="40"/>
                    <a:pt x="0" y="40"/>
                    <a:pt x="0" y="40"/>
                  </a:cubicBezTo>
                  <a:cubicBezTo>
                    <a:pt x="1" y="16"/>
                    <a:pt x="17" y="3"/>
                    <a:pt x="18" y="3"/>
                  </a:cubicBezTo>
                  <a:cubicBezTo>
                    <a:pt x="18" y="3"/>
                    <a:pt x="18" y="3"/>
                    <a:pt x="18" y="3"/>
                  </a:cubicBezTo>
                  <a:cubicBezTo>
                    <a:pt x="21" y="0"/>
                    <a:pt x="26" y="0"/>
                    <a:pt x="29" y="4"/>
                  </a:cubicBezTo>
                  <a:cubicBezTo>
                    <a:pt x="29" y="4"/>
                    <a:pt x="29" y="4"/>
                    <a:pt x="29" y="4"/>
                  </a:cubicBezTo>
                  <a:cubicBezTo>
                    <a:pt x="32" y="7"/>
                    <a:pt x="31" y="12"/>
                    <a:pt x="28" y="15"/>
                  </a:cubicBezTo>
                  <a:cubicBezTo>
                    <a:pt x="28" y="15"/>
                    <a:pt x="28" y="15"/>
                    <a:pt x="28" y="15"/>
                  </a:cubicBezTo>
                  <a:cubicBezTo>
                    <a:pt x="28" y="15"/>
                    <a:pt x="28" y="15"/>
                    <a:pt x="28" y="15"/>
                  </a:cubicBezTo>
                  <a:cubicBezTo>
                    <a:pt x="28" y="15"/>
                    <a:pt x="28" y="15"/>
                    <a:pt x="27" y="15"/>
                  </a:cubicBezTo>
                  <a:cubicBezTo>
                    <a:pt x="27" y="15"/>
                    <a:pt x="27" y="15"/>
                    <a:pt x="27" y="15"/>
                  </a:cubicBezTo>
                  <a:cubicBezTo>
                    <a:pt x="27" y="15"/>
                    <a:pt x="27" y="16"/>
                    <a:pt x="26" y="16"/>
                  </a:cubicBezTo>
                  <a:cubicBezTo>
                    <a:pt x="26" y="16"/>
                    <a:pt x="26" y="16"/>
                    <a:pt x="26" y="16"/>
                  </a:cubicBezTo>
                  <a:cubicBezTo>
                    <a:pt x="25" y="18"/>
                    <a:pt x="24" y="19"/>
                    <a:pt x="22" y="22"/>
                  </a:cubicBezTo>
                  <a:cubicBezTo>
                    <a:pt x="22" y="22"/>
                    <a:pt x="22" y="22"/>
                    <a:pt x="22" y="22"/>
                  </a:cubicBezTo>
                  <a:cubicBezTo>
                    <a:pt x="19" y="26"/>
                    <a:pt x="16" y="32"/>
                    <a:pt x="16" y="40"/>
                  </a:cubicBezTo>
                  <a:cubicBezTo>
                    <a:pt x="16" y="40"/>
                    <a:pt x="16" y="40"/>
                    <a:pt x="16" y="40"/>
                  </a:cubicBezTo>
                  <a:cubicBezTo>
                    <a:pt x="16" y="40"/>
                    <a:pt x="16" y="40"/>
                    <a:pt x="16" y="40"/>
                  </a:cubicBezTo>
                  <a:cubicBezTo>
                    <a:pt x="16" y="40"/>
                    <a:pt x="16" y="40"/>
                    <a:pt x="16" y="40"/>
                  </a:cubicBezTo>
                  <a:cubicBezTo>
                    <a:pt x="16" y="47"/>
                    <a:pt x="18" y="56"/>
                    <a:pt x="26" y="67"/>
                  </a:cubicBezTo>
                  <a:cubicBezTo>
                    <a:pt x="26" y="67"/>
                    <a:pt x="26" y="67"/>
                    <a:pt x="26" y="67"/>
                  </a:cubicBezTo>
                  <a:cubicBezTo>
                    <a:pt x="29" y="70"/>
                    <a:pt x="28" y="75"/>
                    <a:pt x="25" y="78"/>
                  </a:cubicBezTo>
                  <a:cubicBezTo>
                    <a:pt x="25" y="78"/>
                    <a:pt x="25" y="78"/>
                    <a:pt x="25" y="78"/>
                  </a:cubicBezTo>
                  <a:cubicBezTo>
                    <a:pt x="23" y="79"/>
                    <a:pt x="22" y="79"/>
                    <a:pt x="20" y="79"/>
                  </a:cubicBezTo>
                  <a:cubicBezTo>
                    <a:pt x="20" y="79"/>
                    <a:pt x="20" y="79"/>
                    <a:pt x="20" y="79"/>
                  </a:cubicBezTo>
                  <a:cubicBezTo>
                    <a:pt x="18" y="79"/>
                    <a:pt x="15" y="78"/>
                    <a:pt x="14" y="76"/>
                  </a:cubicBezTo>
                  <a:close/>
                </a:path>
              </a:pathLst>
            </a:custGeom>
            <a:grpFill/>
            <a:ln w="9525">
              <a:noFill/>
              <a:round/>
              <a:headEnd/>
              <a:tailEnd/>
            </a:ln>
          </p:spPr>
          <p:txBody>
            <a:bodyPr/>
            <a:lstStyle/>
            <a:p>
              <a:pPr defTabSz="966690" eaLnBrk="1" fontAlgn="auto" hangingPunct="1">
                <a:spcBef>
                  <a:spcPts val="0"/>
                </a:spcBef>
                <a:spcAft>
                  <a:spcPts val="0"/>
                </a:spcAft>
                <a:defRPr/>
              </a:pPr>
              <a:endParaRPr lang="zh-CN" altLang="en-US" sz="2399" kern="0">
                <a:solidFill>
                  <a:prstClr val="black"/>
                </a:solidFill>
                <a:latin typeface="Arial" panose="020B0604020202020204"/>
                <a:ea typeface="Microsoft YaHei" panose="020B0503020204020204" pitchFamily="34" charset="-122"/>
                <a:sym typeface="Arial" panose="020B0604020202020204" pitchFamily="34" charset="0"/>
              </a:endParaRPr>
            </a:p>
          </p:txBody>
        </p:sp>
        <p:sp>
          <p:nvSpPr>
            <p:cNvPr id="250" name="Freeform 12">
              <a:extLst>
                <a:ext uri="{FF2B5EF4-FFF2-40B4-BE49-F238E27FC236}">
                  <a16:creationId xmlns:a16="http://schemas.microsoft.com/office/drawing/2014/main" id="{58591084-24A4-42A6-BE4A-F51F3AE2E526}"/>
                </a:ext>
              </a:extLst>
            </p:cNvPr>
            <p:cNvSpPr>
              <a:spLocks/>
            </p:cNvSpPr>
            <p:nvPr/>
          </p:nvSpPr>
          <p:spPr bwMode="auto">
            <a:xfrm flipH="1">
              <a:off x="5659428" y="3486021"/>
              <a:ext cx="119812" cy="283547"/>
            </a:xfrm>
            <a:custGeom>
              <a:avLst/>
              <a:gdLst>
                <a:gd name="T0" fmla="*/ 2147483647 w 41"/>
                <a:gd name="T1" fmla="*/ 2147483647 h 123"/>
                <a:gd name="T2" fmla="*/ 0 w 41"/>
                <a:gd name="T3" fmla="*/ 2147483647 h 123"/>
                <a:gd name="T4" fmla="*/ 0 w 41"/>
                <a:gd name="T5" fmla="*/ 2147483647 h 123"/>
                <a:gd name="T6" fmla="*/ 2147483647 w 41"/>
                <a:gd name="T7" fmla="*/ 2147483647 h 123"/>
                <a:gd name="T8" fmla="*/ 2147483647 w 41"/>
                <a:gd name="T9" fmla="*/ 2147483647 h 123"/>
                <a:gd name="T10" fmla="*/ 2147483647 w 41"/>
                <a:gd name="T11" fmla="*/ 2147483647 h 123"/>
                <a:gd name="T12" fmla="*/ 2147483647 w 41"/>
                <a:gd name="T13" fmla="*/ 2147483647 h 123"/>
                <a:gd name="T14" fmla="*/ 2147483647 w 41"/>
                <a:gd name="T15" fmla="*/ 2147483647 h 123"/>
                <a:gd name="T16" fmla="*/ 2147483647 w 41"/>
                <a:gd name="T17" fmla="*/ 2147483647 h 123"/>
                <a:gd name="T18" fmla="*/ 2147483647 w 41"/>
                <a:gd name="T19" fmla="*/ 2147483647 h 123"/>
                <a:gd name="T20" fmla="*/ 2147483647 w 41"/>
                <a:gd name="T21" fmla="*/ 2147483647 h 123"/>
                <a:gd name="T22" fmla="*/ 2147483647 w 41"/>
                <a:gd name="T23" fmla="*/ 2147483647 h 123"/>
                <a:gd name="T24" fmla="*/ 2147483647 w 41"/>
                <a:gd name="T25" fmla="*/ 2147483647 h 123"/>
                <a:gd name="T26" fmla="*/ 2147483647 w 41"/>
                <a:gd name="T27" fmla="*/ 2147483647 h 123"/>
                <a:gd name="T28" fmla="*/ 2147483647 w 41"/>
                <a:gd name="T29" fmla="*/ 2147483647 h 123"/>
                <a:gd name="T30" fmla="*/ 2147483647 w 41"/>
                <a:gd name="T31" fmla="*/ 2147483647 h 123"/>
                <a:gd name="T32" fmla="*/ 2147483647 w 41"/>
                <a:gd name="T33" fmla="*/ 2147483647 h 123"/>
                <a:gd name="T34" fmla="*/ 2147483647 w 41"/>
                <a:gd name="T35" fmla="*/ 2147483647 h 123"/>
                <a:gd name="T36" fmla="*/ 2147483647 w 41"/>
                <a:gd name="T37" fmla="*/ 2147483647 h 123"/>
                <a:gd name="T38" fmla="*/ 2147483647 w 41"/>
                <a:gd name="T39" fmla="*/ 2147483647 h 123"/>
                <a:gd name="T40" fmla="*/ 2147483647 w 41"/>
                <a:gd name="T41" fmla="*/ 2147483647 h 123"/>
                <a:gd name="T42" fmla="*/ 2147483647 w 41"/>
                <a:gd name="T43" fmla="*/ 2147483647 h 123"/>
                <a:gd name="T44" fmla="*/ 2147483647 w 41"/>
                <a:gd name="T45" fmla="*/ 2147483647 h 123"/>
                <a:gd name="T46" fmla="*/ 2147483647 w 41"/>
                <a:gd name="T47" fmla="*/ 2147483647 h 123"/>
                <a:gd name="T48" fmla="*/ 2147483647 w 41"/>
                <a:gd name="T49" fmla="*/ 2147483647 h 1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
                <a:gd name="T76" fmla="*/ 0 h 123"/>
                <a:gd name="T77" fmla="*/ 41 w 41"/>
                <a:gd name="T78" fmla="*/ 123 h 1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 h="123">
                  <a:moveTo>
                    <a:pt x="20" y="120"/>
                  </a:moveTo>
                  <a:cubicBezTo>
                    <a:pt x="5" y="100"/>
                    <a:pt x="0" y="80"/>
                    <a:pt x="0" y="64"/>
                  </a:cubicBezTo>
                  <a:cubicBezTo>
                    <a:pt x="0" y="64"/>
                    <a:pt x="0" y="64"/>
                    <a:pt x="0" y="64"/>
                  </a:cubicBezTo>
                  <a:cubicBezTo>
                    <a:pt x="0" y="26"/>
                    <a:pt x="26" y="3"/>
                    <a:pt x="27" y="3"/>
                  </a:cubicBezTo>
                  <a:cubicBezTo>
                    <a:pt x="27" y="3"/>
                    <a:pt x="27" y="3"/>
                    <a:pt x="27" y="3"/>
                  </a:cubicBezTo>
                  <a:cubicBezTo>
                    <a:pt x="27" y="3"/>
                    <a:pt x="27" y="3"/>
                    <a:pt x="27" y="3"/>
                  </a:cubicBezTo>
                  <a:cubicBezTo>
                    <a:pt x="30" y="0"/>
                    <a:pt x="35" y="0"/>
                    <a:pt x="38" y="3"/>
                  </a:cubicBezTo>
                  <a:cubicBezTo>
                    <a:pt x="38" y="3"/>
                    <a:pt x="38" y="3"/>
                    <a:pt x="38" y="3"/>
                  </a:cubicBezTo>
                  <a:cubicBezTo>
                    <a:pt x="41" y="7"/>
                    <a:pt x="41" y="12"/>
                    <a:pt x="37" y="14"/>
                  </a:cubicBezTo>
                  <a:cubicBezTo>
                    <a:pt x="37" y="14"/>
                    <a:pt x="37" y="14"/>
                    <a:pt x="37" y="14"/>
                  </a:cubicBezTo>
                  <a:cubicBezTo>
                    <a:pt x="37" y="14"/>
                    <a:pt x="37" y="15"/>
                    <a:pt x="37" y="15"/>
                  </a:cubicBezTo>
                  <a:cubicBezTo>
                    <a:pt x="37" y="15"/>
                    <a:pt x="37" y="15"/>
                    <a:pt x="37" y="15"/>
                  </a:cubicBezTo>
                  <a:cubicBezTo>
                    <a:pt x="36" y="16"/>
                    <a:pt x="35" y="17"/>
                    <a:pt x="34" y="18"/>
                  </a:cubicBezTo>
                  <a:cubicBezTo>
                    <a:pt x="34" y="18"/>
                    <a:pt x="34" y="18"/>
                    <a:pt x="34" y="18"/>
                  </a:cubicBezTo>
                  <a:cubicBezTo>
                    <a:pt x="32" y="20"/>
                    <a:pt x="29" y="23"/>
                    <a:pt x="26" y="28"/>
                  </a:cubicBezTo>
                  <a:cubicBezTo>
                    <a:pt x="26" y="28"/>
                    <a:pt x="26" y="28"/>
                    <a:pt x="26" y="28"/>
                  </a:cubicBezTo>
                  <a:cubicBezTo>
                    <a:pt x="21" y="37"/>
                    <a:pt x="15" y="49"/>
                    <a:pt x="15" y="64"/>
                  </a:cubicBezTo>
                  <a:cubicBezTo>
                    <a:pt x="15" y="64"/>
                    <a:pt x="15" y="64"/>
                    <a:pt x="15" y="64"/>
                  </a:cubicBezTo>
                  <a:cubicBezTo>
                    <a:pt x="15" y="77"/>
                    <a:pt x="20" y="92"/>
                    <a:pt x="33" y="110"/>
                  </a:cubicBezTo>
                  <a:cubicBezTo>
                    <a:pt x="33" y="110"/>
                    <a:pt x="33" y="110"/>
                    <a:pt x="33" y="110"/>
                  </a:cubicBezTo>
                  <a:cubicBezTo>
                    <a:pt x="35" y="114"/>
                    <a:pt x="35" y="119"/>
                    <a:pt x="31" y="121"/>
                  </a:cubicBezTo>
                  <a:cubicBezTo>
                    <a:pt x="31" y="121"/>
                    <a:pt x="31" y="121"/>
                    <a:pt x="31" y="121"/>
                  </a:cubicBezTo>
                  <a:cubicBezTo>
                    <a:pt x="30" y="122"/>
                    <a:pt x="28" y="123"/>
                    <a:pt x="27" y="123"/>
                  </a:cubicBezTo>
                  <a:cubicBezTo>
                    <a:pt x="27" y="123"/>
                    <a:pt x="27" y="123"/>
                    <a:pt x="27" y="123"/>
                  </a:cubicBezTo>
                  <a:cubicBezTo>
                    <a:pt x="24" y="123"/>
                    <a:pt x="22" y="122"/>
                    <a:pt x="20" y="120"/>
                  </a:cubicBezTo>
                  <a:close/>
                </a:path>
              </a:pathLst>
            </a:custGeom>
            <a:grpFill/>
            <a:ln w="9525">
              <a:noFill/>
              <a:round/>
              <a:headEnd/>
              <a:tailEnd/>
            </a:ln>
          </p:spPr>
          <p:txBody>
            <a:bodyPr/>
            <a:lstStyle/>
            <a:p>
              <a:pPr defTabSz="966690" eaLnBrk="1" fontAlgn="auto" hangingPunct="1">
                <a:spcBef>
                  <a:spcPts val="0"/>
                </a:spcBef>
                <a:spcAft>
                  <a:spcPts val="0"/>
                </a:spcAft>
                <a:defRPr/>
              </a:pPr>
              <a:endParaRPr lang="zh-CN" altLang="en-US" sz="2399" kern="0">
                <a:solidFill>
                  <a:prstClr val="black"/>
                </a:solidFill>
                <a:latin typeface="Arial" panose="020B0604020202020204"/>
                <a:ea typeface="Microsoft YaHei" panose="020B0503020204020204" pitchFamily="34" charset="-122"/>
                <a:sym typeface="Arial" panose="020B0604020202020204" pitchFamily="34" charset="0"/>
              </a:endParaRPr>
            </a:p>
          </p:txBody>
        </p:sp>
        <p:sp>
          <p:nvSpPr>
            <p:cNvPr id="251" name="Freeform 12">
              <a:extLst>
                <a:ext uri="{FF2B5EF4-FFF2-40B4-BE49-F238E27FC236}">
                  <a16:creationId xmlns:a16="http://schemas.microsoft.com/office/drawing/2014/main" id="{2D9F8B9A-9C93-4D51-8405-E5902C745D4F}"/>
                </a:ext>
              </a:extLst>
            </p:cNvPr>
            <p:cNvSpPr>
              <a:spLocks/>
            </p:cNvSpPr>
            <p:nvPr/>
          </p:nvSpPr>
          <p:spPr bwMode="auto">
            <a:xfrm flipH="1">
              <a:off x="5751264" y="3429794"/>
              <a:ext cx="119812" cy="396000"/>
            </a:xfrm>
            <a:custGeom>
              <a:avLst/>
              <a:gdLst>
                <a:gd name="T0" fmla="*/ 2147483647 w 41"/>
                <a:gd name="T1" fmla="*/ 2147483647 h 123"/>
                <a:gd name="T2" fmla="*/ 0 w 41"/>
                <a:gd name="T3" fmla="*/ 2147483647 h 123"/>
                <a:gd name="T4" fmla="*/ 0 w 41"/>
                <a:gd name="T5" fmla="*/ 2147483647 h 123"/>
                <a:gd name="T6" fmla="*/ 2147483647 w 41"/>
                <a:gd name="T7" fmla="*/ 2147483647 h 123"/>
                <a:gd name="T8" fmla="*/ 2147483647 w 41"/>
                <a:gd name="T9" fmla="*/ 2147483647 h 123"/>
                <a:gd name="T10" fmla="*/ 2147483647 w 41"/>
                <a:gd name="T11" fmla="*/ 2147483647 h 123"/>
                <a:gd name="T12" fmla="*/ 2147483647 w 41"/>
                <a:gd name="T13" fmla="*/ 2147483647 h 123"/>
                <a:gd name="T14" fmla="*/ 2147483647 w 41"/>
                <a:gd name="T15" fmla="*/ 2147483647 h 123"/>
                <a:gd name="T16" fmla="*/ 2147483647 w 41"/>
                <a:gd name="T17" fmla="*/ 2147483647 h 123"/>
                <a:gd name="T18" fmla="*/ 2147483647 w 41"/>
                <a:gd name="T19" fmla="*/ 2147483647 h 123"/>
                <a:gd name="T20" fmla="*/ 2147483647 w 41"/>
                <a:gd name="T21" fmla="*/ 2147483647 h 123"/>
                <a:gd name="T22" fmla="*/ 2147483647 w 41"/>
                <a:gd name="T23" fmla="*/ 2147483647 h 123"/>
                <a:gd name="T24" fmla="*/ 2147483647 w 41"/>
                <a:gd name="T25" fmla="*/ 2147483647 h 123"/>
                <a:gd name="T26" fmla="*/ 2147483647 w 41"/>
                <a:gd name="T27" fmla="*/ 2147483647 h 123"/>
                <a:gd name="T28" fmla="*/ 2147483647 w 41"/>
                <a:gd name="T29" fmla="*/ 2147483647 h 123"/>
                <a:gd name="T30" fmla="*/ 2147483647 w 41"/>
                <a:gd name="T31" fmla="*/ 2147483647 h 123"/>
                <a:gd name="T32" fmla="*/ 2147483647 w 41"/>
                <a:gd name="T33" fmla="*/ 2147483647 h 123"/>
                <a:gd name="T34" fmla="*/ 2147483647 w 41"/>
                <a:gd name="T35" fmla="*/ 2147483647 h 123"/>
                <a:gd name="T36" fmla="*/ 2147483647 w 41"/>
                <a:gd name="T37" fmla="*/ 2147483647 h 123"/>
                <a:gd name="T38" fmla="*/ 2147483647 w 41"/>
                <a:gd name="T39" fmla="*/ 2147483647 h 123"/>
                <a:gd name="T40" fmla="*/ 2147483647 w 41"/>
                <a:gd name="T41" fmla="*/ 2147483647 h 123"/>
                <a:gd name="T42" fmla="*/ 2147483647 w 41"/>
                <a:gd name="T43" fmla="*/ 2147483647 h 123"/>
                <a:gd name="T44" fmla="*/ 2147483647 w 41"/>
                <a:gd name="T45" fmla="*/ 2147483647 h 123"/>
                <a:gd name="T46" fmla="*/ 2147483647 w 41"/>
                <a:gd name="T47" fmla="*/ 2147483647 h 123"/>
                <a:gd name="T48" fmla="*/ 2147483647 w 41"/>
                <a:gd name="T49" fmla="*/ 2147483647 h 1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
                <a:gd name="T76" fmla="*/ 0 h 123"/>
                <a:gd name="T77" fmla="*/ 41 w 41"/>
                <a:gd name="T78" fmla="*/ 123 h 1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 h="123">
                  <a:moveTo>
                    <a:pt x="20" y="120"/>
                  </a:moveTo>
                  <a:cubicBezTo>
                    <a:pt x="5" y="100"/>
                    <a:pt x="0" y="80"/>
                    <a:pt x="0" y="64"/>
                  </a:cubicBezTo>
                  <a:cubicBezTo>
                    <a:pt x="0" y="64"/>
                    <a:pt x="0" y="64"/>
                    <a:pt x="0" y="64"/>
                  </a:cubicBezTo>
                  <a:cubicBezTo>
                    <a:pt x="0" y="26"/>
                    <a:pt x="26" y="3"/>
                    <a:pt x="27" y="3"/>
                  </a:cubicBezTo>
                  <a:cubicBezTo>
                    <a:pt x="27" y="3"/>
                    <a:pt x="27" y="3"/>
                    <a:pt x="27" y="3"/>
                  </a:cubicBezTo>
                  <a:cubicBezTo>
                    <a:pt x="27" y="3"/>
                    <a:pt x="27" y="3"/>
                    <a:pt x="27" y="3"/>
                  </a:cubicBezTo>
                  <a:cubicBezTo>
                    <a:pt x="30" y="0"/>
                    <a:pt x="35" y="0"/>
                    <a:pt x="38" y="3"/>
                  </a:cubicBezTo>
                  <a:cubicBezTo>
                    <a:pt x="38" y="3"/>
                    <a:pt x="38" y="3"/>
                    <a:pt x="38" y="3"/>
                  </a:cubicBezTo>
                  <a:cubicBezTo>
                    <a:pt x="41" y="7"/>
                    <a:pt x="41" y="12"/>
                    <a:pt x="37" y="14"/>
                  </a:cubicBezTo>
                  <a:cubicBezTo>
                    <a:pt x="37" y="14"/>
                    <a:pt x="37" y="14"/>
                    <a:pt x="37" y="14"/>
                  </a:cubicBezTo>
                  <a:cubicBezTo>
                    <a:pt x="37" y="14"/>
                    <a:pt x="37" y="15"/>
                    <a:pt x="37" y="15"/>
                  </a:cubicBezTo>
                  <a:cubicBezTo>
                    <a:pt x="37" y="15"/>
                    <a:pt x="37" y="15"/>
                    <a:pt x="37" y="15"/>
                  </a:cubicBezTo>
                  <a:cubicBezTo>
                    <a:pt x="36" y="16"/>
                    <a:pt x="35" y="17"/>
                    <a:pt x="34" y="18"/>
                  </a:cubicBezTo>
                  <a:cubicBezTo>
                    <a:pt x="34" y="18"/>
                    <a:pt x="34" y="18"/>
                    <a:pt x="34" y="18"/>
                  </a:cubicBezTo>
                  <a:cubicBezTo>
                    <a:pt x="32" y="20"/>
                    <a:pt x="29" y="23"/>
                    <a:pt x="26" y="28"/>
                  </a:cubicBezTo>
                  <a:cubicBezTo>
                    <a:pt x="26" y="28"/>
                    <a:pt x="26" y="28"/>
                    <a:pt x="26" y="28"/>
                  </a:cubicBezTo>
                  <a:cubicBezTo>
                    <a:pt x="21" y="37"/>
                    <a:pt x="15" y="49"/>
                    <a:pt x="15" y="64"/>
                  </a:cubicBezTo>
                  <a:cubicBezTo>
                    <a:pt x="15" y="64"/>
                    <a:pt x="15" y="64"/>
                    <a:pt x="15" y="64"/>
                  </a:cubicBezTo>
                  <a:cubicBezTo>
                    <a:pt x="15" y="77"/>
                    <a:pt x="20" y="92"/>
                    <a:pt x="33" y="110"/>
                  </a:cubicBezTo>
                  <a:cubicBezTo>
                    <a:pt x="33" y="110"/>
                    <a:pt x="33" y="110"/>
                    <a:pt x="33" y="110"/>
                  </a:cubicBezTo>
                  <a:cubicBezTo>
                    <a:pt x="35" y="114"/>
                    <a:pt x="35" y="119"/>
                    <a:pt x="31" y="121"/>
                  </a:cubicBezTo>
                  <a:cubicBezTo>
                    <a:pt x="31" y="121"/>
                    <a:pt x="31" y="121"/>
                    <a:pt x="31" y="121"/>
                  </a:cubicBezTo>
                  <a:cubicBezTo>
                    <a:pt x="30" y="122"/>
                    <a:pt x="28" y="123"/>
                    <a:pt x="27" y="123"/>
                  </a:cubicBezTo>
                  <a:cubicBezTo>
                    <a:pt x="27" y="123"/>
                    <a:pt x="27" y="123"/>
                    <a:pt x="27" y="123"/>
                  </a:cubicBezTo>
                  <a:cubicBezTo>
                    <a:pt x="24" y="123"/>
                    <a:pt x="22" y="122"/>
                    <a:pt x="20" y="120"/>
                  </a:cubicBezTo>
                  <a:close/>
                </a:path>
              </a:pathLst>
            </a:custGeom>
            <a:grpFill/>
            <a:ln w="9525">
              <a:noFill/>
              <a:round/>
              <a:headEnd/>
              <a:tailEnd/>
            </a:ln>
          </p:spPr>
          <p:txBody>
            <a:bodyPr/>
            <a:lstStyle/>
            <a:p>
              <a:pPr defTabSz="966690" eaLnBrk="1" fontAlgn="auto" hangingPunct="1">
                <a:spcBef>
                  <a:spcPts val="0"/>
                </a:spcBef>
                <a:spcAft>
                  <a:spcPts val="0"/>
                </a:spcAft>
                <a:defRPr/>
              </a:pPr>
              <a:endParaRPr lang="zh-CN" altLang="en-US" sz="2399" kern="0">
                <a:solidFill>
                  <a:prstClr val="black"/>
                </a:solidFill>
                <a:latin typeface="Arial" panose="020B0604020202020204"/>
                <a:ea typeface="Microsoft YaHei" panose="020B0503020204020204" pitchFamily="34" charset="-122"/>
                <a:sym typeface="Arial" panose="020B0604020202020204" pitchFamily="34" charset="0"/>
              </a:endParaRPr>
            </a:p>
          </p:txBody>
        </p:sp>
      </p:grpSp>
      <p:pic>
        <p:nvPicPr>
          <p:cNvPr id="252" name="Picture 5" descr="20070507152525838">
            <a:extLst>
              <a:ext uri="{FF2B5EF4-FFF2-40B4-BE49-F238E27FC236}">
                <a16:creationId xmlns:a16="http://schemas.microsoft.com/office/drawing/2014/main" id="{BE11C262-EE01-4F2B-8267-844A1ED463A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14636" y="5227113"/>
            <a:ext cx="310102" cy="310102"/>
          </a:xfrm>
          <a:prstGeom prst="rect">
            <a:avLst/>
          </a:prstGeom>
          <a:noFill/>
          <a:extLst>
            <a:ext uri="{909E8E84-426E-40DD-AFC4-6F175D3DCCD1}">
              <a14:hiddenFill xmlns:a14="http://schemas.microsoft.com/office/drawing/2010/main">
                <a:solidFill>
                  <a:srgbClr val="FFFFFF"/>
                </a:solidFill>
              </a14:hiddenFill>
            </a:ext>
          </a:extLst>
        </p:spPr>
      </p:pic>
      <p:cxnSp>
        <p:nvCxnSpPr>
          <p:cNvPr id="253" name="直接连接符 252">
            <a:extLst>
              <a:ext uri="{FF2B5EF4-FFF2-40B4-BE49-F238E27FC236}">
                <a16:creationId xmlns:a16="http://schemas.microsoft.com/office/drawing/2014/main" id="{26BA4B45-0BBD-4B9A-9384-8596334B0796}"/>
              </a:ext>
            </a:extLst>
          </p:cNvPr>
          <p:cNvCxnSpPr/>
          <p:nvPr/>
        </p:nvCxnSpPr>
        <p:spPr>
          <a:xfrm>
            <a:off x="1505172" y="3784191"/>
            <a:ext cx="849092" cy="0"/>
          </a:xfrm>
          <a:prstGeom prst="line">
            <a:avLst/>
          </a:prstGeom>
          <a:noFill/>
          <a:ln w="19050" cap="flat" cmpd="sng" algn="ctr">
            <a:solidFill>
              <a:srgbClr val="00B050"/>
            </a:solidFill>
            <a:prstDash val="dash"/>
            <a:miter lim="800000"/>
          </a:ln>
          <a:effectLst/>
        </p:spPr>
      </p:cxnSp>
      <p:sp>
        <p:nvSpPr>
          <p:cNvPr id="254" name="文本框 253">
            <a:extLst>
              <a:ext uri="{FF2B5EF4-FFF2-40B4-BE49-F238E27FC236}">
                <a16:creationId xmlns:a16="http://schemas.microsoft.com/office/drawing/2014/main" id="{D5C6DF3B-DB06-4BEA-999E-367E20551E2C}"/>
              </a:ext>
            </a:extLst>
          </p:cNvPr>
          <p:cNvSpPr txBox="1"/>
          <p:nvPr/>
        </p:nvSpPr>
        <p:spPr>
          <a:xfrm>
            <a:off x="3791435" y="3150940"/>
            <a:ext cx="366717" cy="153888"/>
          </a:xfrm>
          <a:prstGeom prst="rect">
            <a:avLst/>
          </a:prstGeom>
          <a:noFill/>
        </p:spPr>
        <p:txBody>
          <a:bodyPr wrap="square" lIns="0" tIns="0" rIns="0" bIns="0" rtlCol="0" anchor="ctr" anchorCtr="1">
            <a:spAutoFit/>
          </a:bodyPr>
          <a:lstStyle/>
          <a:p>
            <a:pPr eaLnBrk="1" fontAlgn="auto" hangingPunct="1">
              <a:spcBef>
                <a:spcPts val="0"/>
              </a:spcBef>
              <a:spcAft>
                <a:spcPts val="0"/>
              </a:spcAft>
            </a:pPr>
            <a:r>
              <a:rPr kumimoji="1" lang="en-US" altLang="zh-CN" sz="1000" dirty="0">
                <a:solidFill>
                  <a:srgbClr val="000000"/>
                </a:solidFill>
                <a:latin typeface="Calibri" panose="020F0502020204030204"/>
                <a:ea typeface="Microsoft YaHei" panose="020B0503020204020204" pitchFamily="34" charset="-122"/>
              </a:rPr>
              <a:t>N4</a:t>
            </a:r>
            <a:endParaRPr kumimoji="1" lang="zh-CN" altLang="en-US" sz="1000" dirty="0" err="1">
              <a:solidFill>
                <a:srgbClr val="000000"/>
              </a:solidFill>
              <a:latin typeface="Calibri" panose="020F0502020204030204"/>
              <a:ea typeface="Microsoft YaHei" panose="020B0503020204020204" pitchFamily="34" charset="-122"/>
            </a:endParaRPr>
          </a:p>
        </p:txBody>
      </p:sp>
      <p:grpSp>
        <p:nvGrpSpPr>
          <p:cNvPr id="255" name="组合 254">
            <a:extLst>
              <a:ext uri="{FF2B5EF4-FFF2-40B4-BE49-F238E27FC236}">
                <a16:creationId xmlns:a16="http://schemas.microsoft.com/office/drawing/2014/main" id="{A8C0CAAD-342B-4677-B85E-A43DB9ED9BB2}"/>
              </a:ext>
            </a:extLst>
          </p:cNvPr>
          <p:cNvGrpSpPr/>
          <p:nvPr/>
        </p:nvGrpSpPr>
        <p:grpSpPr>
          <a:xfrm>
            <a:off x="3448627" y="4075402"/>
            <a:ext cx="396870" cy="637122"/>
            <a:chOff x="3682558" y="4157062"/>
            <a:chExt cx="376418" cy="673883"/>
          </a:xfrm>
        </p:grpSpPr>
        <p:pic>
          <p:nvPicPr>
            <p:cNvPr id="256" name="Picture 528" descr="图片131">
              <a:extLst>
                <a:ext uri="{FF2B5EF4-FFF2-40B4-BE49-F238E27FC236}">
                  <a16:creationId xmlns:a16="http://schemas.microsoft.com/office/drawing/2014/main" id="{5B769954-4181-4270-B7A0-759D1B0172AF}"/>
                </a:ext>
              </a:extLst>
            </p:cNvPr>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82558" y="4157062"/>
              <a:ext cx="376418" cy="523529"/>
            </a:xfrm>
            <a:prstGeom prst="rect">
              <a:avLst/>
            </a:prstGeom>
            <a:noFill/>
            <a:extLst>
              <a:ext uri="{909E8E84-426E-40DD-AFC4-6F175D3DCCD1}">
                <a14:hiddenFill xmlns:a14="http://schemas.microsoft.com/office/drawing/2010/main">
                  <a:solidFill>
                    <a:srgbClr val="FFFFFF"/>
                  </a:solidFill>
                </a14:hiddenFill>
              </a:ext>
            </a:extLst>
          </p:spPr>
        </p:pic>
        <p:sp>
          <p:nvSpPr>
            <p:cNvPr id="257" name="文本框 256">
              <a:extLst>
                <a:ext uri="{FF2B5EF4-FFF2-40B4-BE49-F238E27FC236}">
                  <a16:creationId xmlns:a16="http://schemas.microsoft.com/office/drawing/2014/main" id="{3C446EFE-35AF-4ADB-B7B9-2AF26D43FF7F}"/>
                </a:ext>
              </a:extLst>
            </p:cNvPr>
            <p:cNvSpPr txBox="1"/>
            <p:nvPr/>
          </p:nvSpPr>
          <p:spPr>
            <a:xfrm>
              <a:off x="3691478" y="4633661"/>
              <a:ext cx="316222" cy="197284"/>
            </a:xfrm>
            <a:prstGeom prst="rect">
              <a:avLst/>
            </a:prstGeom>
            <a:noFill/>
          </p:spPr>
          <p:txBody>
            <a:bodyPr wrap="square" lIns="0" tIns="0" rIns="0" bIns="0" rtlCol="0" anchor="ctr" anchorCtr="1">
              <a:spAutoFit/>
            </a:bodyPr>
            <a:lstStyle/>
            <a:p>
              <a:pPr eaLnBrk="1" fontAlgn="auto" hangingPunct="1">
                <a:spcBef>
                  <a:spcPts val="0"/>
                </a:spcBef>
                <a:spcAft>
                  <a:spcPts val="0"/>
                </a:spcAft>
              </a:pPr>
              <a:r>
                <a:rPr kumimoji="1" lang="en-US" altLang="zh-CN" sz="1000" b="1" dirty="0">
                  <a:solidFill>
                    <a:prstClr val="black"/>
                  </a:solidFill>
                  <a:latin typeface="Calibri" panose="020F0502020204030204"/>
                  <a:ea typeface="Microsoft YaHei" panose="020B0503020204020204" pitchFamily="34" charset="-122"/>
                </a:rPr>
                <a:t>NR</a:t>
              </a:r>
              <a:endParaRPr kumimoji="1" lang="zh-CN" altLang="en-US" sz="1000" b="1" dirty="0" err="1">
                <a:solidFill>
                  <a:prstClr val="black"/>
                </a:solidFill>
                <a:latin typeface="Calibri" panose="020F0502020204030204"/>
                <a:ea typeface="Microsoft YaHei" panose="020B0503020204020204" pitchFamily="34" charset="-122"/>
              </a:endParaRPr>
            </a:p>
          </p:txBody>
        </p:sp>
      </p:grpSp>
      <p:cxnSp>
        <p:nvCxnSpPr>
          <p:cNvPr id="258" name="直接连接符 257">
            <a:extLst>
              <a:ext uri="{FF2B5EF4-FFF2-40B4-BE49-F238E27FC236}">
                <a16:creationId xmlns:a16="http://schemas.microsoft.com/office/drawing/2014/main" id="{3BA100E5-D87F-445F-9A43-48F6BA06D6FC}"/>
              </a:ext>
            </a:extLst>
          </p:cNvPr>
          <p:cNvCxnSpPr>
            <a:endCxn id="257" idx="2"/>
          </p:cNvCxnSpPr>
          <p:nvPr/>
        </p:nvCxnSpPr>
        <p:spPr>
          <a:xfrm flipV="1">
            <a:off x="3339622" y="4712524"/>
            <a:ext cx="285112" cy="340600"/>
          </a:xfrm>
          <a:prstGeom prst="line">
            <a:avLst/>
          </a:prstGeom>
          <a:noFill/>
          <a:ln w="19050" cap="flat" cmpd="sng" algn="ctr">
            <a:solidFill>
              <a:srgbClr val="00B050"/>
            </a:solidFill>
            <a:prstDash val="dash"/>
            <a:miter lim="800000"/>
          </a:ln>
          <a:effectLst/>
        </p:spPr>
      </p:cxnSp>
      <p:cxnSp>
        <p:nvCxnSpPr>
          <p:cNvPr id="259" name="直接连接符 258">
            <a:extLst>
              <a:ext uri="{FF2B5EF4-FFF2-40B4-BE49-F238E27FC236}">
                <a16:creationId xmlns:a16="http://schemas.microsoft.com/office/drawing/2014/main" id="{6D40ECFF-59AC-44E9-93A3-D69DD6F50BD2}"/>
              </a:ext>
            </a:extLst>
          </p:cNvPr>
          <p:cNvCxnSpPr>
            <a:stCxn id="256" idx="3"/>
            <a:endCxn id="236" idx="2"/>
          </p:cNvCxnSpPr>
          <p:nvPr/>
        </p:nvCxnSpPr>
        <p:spPr>
          <a:xfrm flipV="1">
            <a:off x="3845497" y="3948985"/>
            <a:ext cx="282480" cy="373902"/>
          </a:xfrm>
          <a:prstGeom prst="line">
            <a:avLst/>
          </a:prstGeom>
          <a:noFill/>
          <a:ln w="6350" cap="flat" cmpd="sng" algn="ctr">
            <a:solidFill>
              <a:srgbClr val="5B9BD5"/>
            </a:solidFill>
            <a:prstDash val="solid"/>
            <a:miter lim="800000"/>
          </a:ln>
          <a:effectLst/>
        </p:spPr>
      </p:cxnSp>
      <p:sp>
        <p:nvSpPr>
          <p:cNvPr id="260" name="文本框 259">
            <a:extLst>
              <a:ext uri="{FF2B5EF4-FFF2-40B4-BE49-F238E27FC236}">
                <a16:creationId xmlns:a16="http://schemas.microsoft.com/office/drawing/2014/main" id="{8DD340F7-FDA3-48E4-9CAE-13B5FB12C630}"/>
              </a:ext>
            </a:extLst>
          </p:cNvPr>
          <p:cNvSpPr txBox="1"/>
          <p:nvPr/>
        </p:nvSpPr>
        <p:spPr>
          <a:xfrm>
            <a:off x="3056200" y="3610272"/>
            <a:ext cx="366717" cy="153888"/>
          </a:xfrm>
          <a:prstGeom prst="rect">
            <a:avLst/>
          </a:prstGeom>
          <a:noFill/>
        </p:spPr>
        <p:txBody>
          <a:bodyPr wrap="square" lIns="0" tIns="0" rIns="0" bIns="0" rtlCol="0" anchor="ctr" anchorCtr="1">
            <a:spAutoFit/>
          </a:bodyPr>
          <a:lstStyle/>
          <a:p>
            <a:pPr eaLnBrk="1" fontAlgn="auto" hangingPunct="1">
              <a:spcBef>
                <a:spcPts val="0"/>
              </a:spcBef>
              <a:spcAft>
                <a:spcPts val="0"/>
              </a:spcAft>
            </a:pPr>
            <a:r>
              <a:rPr kumimoji="1" lang="en-US" altLang="zh-CN" sz="1000" dirty="0">
                <a:solidFill>
                  <a:srgbClr val="000000"/>
                </a:solidFill>
                <a:latin typeface="Calibri" panose="020F0502020204030204"/>
                <a:ea typeface="Microsoft YaHei" panose="020B0503020204020204" pitchFamily="34" charset="-122"/>
              </a:rPr>
              <a:t>N3</a:t>
            </a:r>
            <a:endParaRPr kumimoji="1" lang="zh-CN" altLang="en-US" sz="1000" dirty="0" err="1">
              <a:solidFill>
                <a:srgbClr val="000000"/>
              </a:solidFill>
              <a:latin typeface="Calibri" panose="020F0502020204030204"/>
              <a:ea typeface="Microsoft YaHei" panose="020B0503020204020204" pitchFamily="34" charset="-122"/>
            </a:endParaRPr>
          </a:p>
        </p:txBody>
      </p:sp>
      <p:sp>
        <p:nvSpPr>
          <p:cNvPr id="261" name="文本框 260">
            <a:extLst>
              <a:ext uri="{FF2B5EF4-FFF2-40B4-BE49-F238E27FC236}">
                <a16:creationId xmlns:a16="http://schemas.microsoft.com/office/drawing/2014/main" id="{E46E8567-404B-43C9-9798-65BF0379C66F}"/>
              </a:ext>
            </a:extLst>
          </p:cNvPr>
          <p:cNvSpPr txBox="1"/>
          <p:nvPr/>
        </p:nvSpPr>
        <p:spPr>
          <a:xfrm>
            <a:off x="3923271" y="4113653"/>
            <a:ext cx="366717" cy="153888"/>
          </a:xfrm>
          <a:prstGeom prst="rect">
            <a:avLst/>
          </a:prstGeom>
          <a:noFill/>
        </p:spPr>
        <p:txBody>
          <a:bodyPr wrap="square" lIns="0" tIns="0" rIns="0" bIns="0" rtlCol="0" anchor="ctr" anchorCtr="1">
            <a:spAutoFit/>
          </a:bodyPr>
          <a:lstStyle/>
          <a:p>
            <a:pPr eaLnBrk="1" fontAlgn="auto" hangingPunct="1">
              <a:spcBef>
                <a:spcPts val="0"/>
              </a:spcBef>
              <a:spcAft>
                <a:spcPts val="0"/>
              </a:spcAft>
            </a:pPr>
            <a:r>
              <a:rPr kumimoji="1" lang="en-US" altLang="zh-CN" sz="1000" dirty="0">
                <a:solidFill>
                  <a:srgbClr val="000000"/>
                </a:solidFill>
                <a:latin typeface="Calibri" panose="020F0502020204030204"/>
                <a:ea typeface="Microsoft YaHei" panose="020B0503020204020204" pitchFamily="34" charset="-122"/>
              </a:rPr>
              <a:t>N3</a:t>
            </a:r>
            <a:endParaRPr kumimoji="1" lang="zh-CN" altLang="en-US" sz="1000" dirty="0" err="1">
              <a:solidFill>
                <a:srgbClr val="000000"/>
              </a:solidFill>
              <a:latin typeface="Calibri" panose="020F0502020204030204"/>
              <a:ea typeface="Microsoft YaHei" panose="020B0503020204020204" pitchFamily="34" charset="-122"/>
            </a:endParaRPr>
          </a:p>
        </p:txBody>
      </p:sp>
      <p:sp>
        <p:nvSpPr>
          <p:cNvPr id="262" name="文本框 261">
            <a:extLst>
              <a:ext uri="{FF2B5EF4-FFF2-40B4-BE49-F238E27FC236}">
                <a16:creationId xmlns:a16="http://schemas.microsoft.com/office/drawing/2014/main" id="{B69ACC7D-C6CA-4496-AC09-B363D29D7691}"/>
              </a:ext>
            </a:extLst>
          </p:cNvPr>
          <p:cNvSpPr txBox="1"/>
          <p:nvPr/>
        </p:nvSpPr>
        <p:spPr>
          <a:xfrm>
            <a:off x="2609929" y="3140197"/>
            <a:ext cx="366717" cy="153888"/>
          </a:xfrm>
          <a:prstGeom prst="rect">
            <a:avLst/>
          </a:prstGeom>
          <a:noFill/>
        </p:spPr>
        <p:txBody>
          <a:bodyPr wrap="square" lIns="0" tIns="0" rIns="0" bIns="0" rtlCol="0" anchor="ctr" anchorCtr="1">
            <a:spAutoFit/>
          </a:bodyPr>
          <a:lstStyle/>
          <a:p>
            <a:pPr eaLnBrk="1" fontAlgn="auto" hangingPunct="1">
              <a:spcBef>
                <a:spcPts val="0"/>
              </a:spcBef>
              <a:spcAft>
                <a:spcPts val="0"/>
              </a:spcAft>
            </a:pPr>
            <a:r>
              <a:rPr kumimoji="1" lang="en-US" altLang="zh-CN" sz="1000" dirty="0">
                <a:solidFill>
                  <a:srgbClr val="000000"/>
                </a:solidFill>
                <a:latin typeface="Calibri" panose="020F0502020204030204"/>
                <a:ea typeface="Microsoft YaHei" panose="020B0503020204020204" pitchFamily="34" charset="-122"/>
              </a:rPr>
              <a:t>N2</a:t>
            </a:r>
            <a:endParaRPr kumimoji="1" lang="zh-CN" altLang="en-US" sz="1000" dirty="0" err="1">
              <a:solidFill>
                <a:srgbClr val="000000"/>
              </a:solidFill>
              <a:latin typeface="Calibri" panose="020F0502020204030204"/>
              <a:ea typeface="Microsoft YaHei" panose="020B0503020204020204" pitchFamily="34" charset="-122"/>
            </a:endParaRPr>
          </a:p>
        </p:txBody>
      </p:sp>
      <p:cxnSp>
        <p:nvCxnSpPr>
          <p:cNvPr id="263" name="直接连接符 262">
            <a:extLst>
              <a:ext uri="{FF2B5EF4-FFF2-40B4-BE49-F238E27FC236}">
                <a16:creationId xmlns:a16="http://schemas.microsoft.com/office/drawing/2014/main" id="{46C92185-17CD-425C-A9BA-D093E000C0CF}"/>
              </a:ext>
            </a:extLst>
          </p:cNvPr>
          <p:cNvCxnSpPr>
            <a:stCxn id="256" idx="0"/>
            <a:endCxn id="200" idx="2"/>
          </p:cNvCxnSpPr>
          <p:nvPr/>
        </p:nvCxnSpPr>
        <p:spPr>
          <a:xfrm flipH="1" flipV="1">
            <a:off x="2660336" y="2884787"/>
            <a:ext cx="986726" cy="1190615"/>
          </a:xfrm>
          <a:prstGeom prst="line">
            <a:avLst/>
          </a:prstGeom>
          <a:noFill/>
          <a:ln w="6350" cap="flat" cmpd="sng" algn="ctr">
            <a:solidFill>
              <a:srgbClr val="5B9BD5"/>
            </a:solidFill>
            <a:prstDash val="solid"/>
            <a:miter lim="800000"/>
          </a:ln>
          <a:effectLst/>
        </p:spPr>
      </p:cxnSp>
      <p:sp>
        <p:nvSpPr>
          <p:cNvPr id="264" name="文本框 263">
            <a:extLst>
              <a:ext uri="{FF2B5EF4-FFF2-40B4-BE49-F238E27FC236}">
                <a16:creationId xmlns:a16="http://schemas.microsoft.com/office/drawing/2014/main" id="{36864760-5C61-4AA4-B6A4-A07289F8A4CA}"/>
              </a:ext>
            </a:extLst>
          </p:cNvPr>
          <p:cNvSpPr txBox="1"/>
          <p:nvPr/>
        </p:nvSpPr>
        <p:spPr>
          <a:xfrm>
            <a:off x="6216561" y="3150940"/>
            <a:ext cx="366717" cy="153888"/>
          </a:xfrm>
          <a:prstGeom prst="rect">
            <a:avLst/>
          </a:prstGeom>
          <a:noFill/>
        </p:spPr>
        <p:txBody>
          <a:bodyPr wrap="square" lIns="0" tIns="0" rIns="0" bIns="0" rtlCol="0" anchor="ctr" anchorCtr="1">
            <a:spAutoFit/>
          </a:bodyPr>
          <a:lstStyle/>
          <a:p>
            <a:pPr eaLnBrk="1" fontAlgn="auto" hangingPunct="1">
              <a:spcBef>
                <a:spcPts val="0"/>
              </a:spcBef>
              <a:spcAft>
                <a:spcPts val="0"/>
              </a:spcAft>
            </a:pPr>
            <a:r>
              <a:rPr kumimoji="1" lang="en-US" altLang="zh-CN" sz="1000" dirty="0">
                <a:solidFill>
                  <a:srgbClr val="000000"/>
                </a:solidFill>
                <a:latin typeface="Calibri" panose="020F0502020204030204"/>
                <a:ea typeface="Microsoft YaHei" panose="020B0503020204020204" pitchFamily="34" charset="-122"/>
              </a:rPr>
              <a:t>N4</a:t>
            </a:r>
            <a:endParaRPr kumimoji="1" lang="zh-CN" altLang="en-US" sz="1000" dirty="0" err="1">
              <a:solidFill>
                <a:srgbClr val="000000"/>
              </a:solidFill>
              <a:latin typeface="Calibri" panose="020F0502020204030204"/>
              <a:ea typeface="Microsoft YaHei" panose="020B0503020204020204" pitchFamily="34" charset="-122"/>
            </a:endParaRPr>
          </a:p>
        </p:txBody>
      </p:sp>
      <p:sp>
        <p:nvSpPr>
          <p:cNvPr id="265" name="文本框 264">
            <a:extLst>
              <a:ext uri="{FF2B5EF4-FFF2-40B4-BE49-F238E27FC236}">
                <a16:creationId xmlns:a16="http://schemas.microsoft.com/office/drawing/2014/main" id="{DD9232DE-58D8-4F3B-AA03-4D0DD143B847}"/>
              </a:ext>
            </a:extLst>
          </p:cNvPr>
          <p:cNvSpPr txBox="1"/>
          <p:nvPr/>
        </p:nvSpPr>
        <p:spPr>
          <a:xfrm>
            <a:off x="7660176" y="3164025"/>
            <a:ext cx="366717" cy="153888"/>
          </a:xfrm>
          <a:prstGeom prst="rect">
            <a:avLst/>
          </a:prstGeom>
          <a:noFill/>
        </p:spPr>
        <p:txBody>
          <a:bodyPr wrap="square" lIns="0" tIns="0" rIns="0" bIns="0" rtlCol="0" anchor="ctr" anchorCtr="1">
            <a:spAutoFit/>
          </a:bodyPr>
          <a:lstStyle/>
          <a:p>
            <a:pPr eaLnBrk="1" fontAlgn="auto" hangingPunct="1">
              <a:spcBef>
                <a:spcPts val="0"/>
              </a:spcBef>
              <a:spcAft>
                <a:spcPts val="0"/>
              </a:spcAft>
            </a:pPr>
            <a:r>
              <a:rPr kumimoji="1" lang="en-US" altLang="zh-CN" sz="1000" dirty="0">
                <a:solidFill>
                  <a:srgbClr val="000000"/>
                </a:solidFill>
                <a:latin typeface="Calibri" panose="020F0502020204030204"/>
                <a:ea typeface="Microsoft YaHei" panose="020B0503020204020204" pitchFamily="34" charset="-122"/>
              </a:rPr>
              <a:t>N2</a:t>
            </a:r>
            <a:endParaRPr kumimoji="1" lang="zh-CN" altLang="en-US" sz="1000" dirty="0" err="1">
              <a:solidFill>
                <a:srgbClr val="000000"/>
              </a:solidFill>
              <a:latin typeface="Calibri" panose="020F0502020204030204"/>
              <a:ea typeface="Microsoft YaHei" panose="020B0503020204020204" pitchFamily="34" charset="-122"/>
            </a:endParaRPr>
          </a:p>
        </p:txBody>
      </p:sp>
      <p:sp>
        <p:nvSpPr>
          <p:cNvPr id="266" name="文本框 265">
            <a:extLst>
              <a:ext uri="{FF2B5EF4-FFF2-40B4-BE49-F238E27FC236}">
                <a16:creationId xmlns:a16="http://schemas.microsoft.com/office/drawing/2014/main" id="{6F345E38-F281-4063-B60A-4D6142D0D396}"/>
              </a:ext>
            </a:extLst>
          </p:cNvPr>
          <p:cNvSpPr txBox="1"/>
          <p:nvPr/>
        </p:nvSpPr>
        <p:spPr>
          <a:xfrm>
            <a:off x="6891849" y="3584993"/>
            <a:ext cx="366717" cy="153888"/>
          </a:xfrm>
          <a:prstGeom prst="rect">
            <a:avLst/>
          </a:prstGeom>
          <a:noFill/>
        </p:spPr>
        <p:txBody>
          <a:bodyPr wrap="square" lIns="0" tIns="0" rIns="0" bIns="0" rtlCol="0" anchor="ctr" anchorCtr="1">
            <a:spAutoFit/>
          </a:bodyPr>
          <a:lstStyle/>
          <a:p>
            <a:pPr eaLnBrk="1" fontAlgn="auto" hangingPunct="1">
              <a:spcBef>
                <a:spcPts val="0"/>
              </a:spcBef>
              <a:spcAft>
                <a:spcPts val="0"/>
              </a:spcAft>
            </a:pPr>
            <a:r>
              <a:rPr kumimoji="1" lang="en-US" altLang="zh-CN" sz="1000" dirty="0">
                <a:solidFill>
                  <a:srgbClr val="000000"/>
                </a:solidFill>
                <a:latin typeface="Calibri" panose="020F0502020204030204"/>
                <a:ea typeface="Microsoft YaHei" panose="020B0503020204020204" pitchFamily="34" charset="-122"/>
              </a:rPr>
              <a:t>N3</a:t>
            </a:r>
            <a:endParaRPr kumimoji="1" lang="zh-CN" altLang="en-US" sz="1000" dirty="0" err="1">
              <a:solidFill>
                <a:srgbClr val="000000"/>
              </a:solidFill>
              <a:latin typeface="Calibri" panose="020F0502020204030204"/>
              <a:ea typeface="Microsoft YaHei" panose="020B0503020204020204" pitchFamily="34" charset="-122"/>
            </a:endParaRPr>
          </a:p>
        </p:txBody>
      </p:sp>
      <p:sp>
        <p:nvSpPr>
          <p:cNvPr id="267" name="云形 266">
            <a:extLst>
              <a:ext uri="{FF2B5EF4-FFF2-40B4-BE49-F238E27FC236}">
                <a16:creationId xmlns:a16="http://schemas.microsoft.com/office/drawing/2014/main" id="{CBF26CFB-1DC1-4DF4-BA42-131BC00D8735}"/>
              </a:ext>
            </a:extLst>
          </p:cNvPr>
          <p:cNvSpPr/>
          <p:nvPr>
            <p:custDataLst>
              <p:tags r:id="rId1"/>
            </p:custDataLst>
          </p:nvPr>
        </p:nvSpPr>
        <p:spPr>
          <a:xfrm>
            <a:off x="4681170" y="3486123"/>
            <a:ext cx="921623" cy="490018"/>
          </a:xfrm>
          <a:prstGeom prst="cloud">
            <a:avLst/>
          </a:prstGeom>
          <a:noFill/>
          <a:ln w="25400" cap="flat" cmpd="sng" algn="ctr">
            <a:solidFill>
              <a:srgbClr val="4F81BD"/>
            </a:solidFill>
            <a:prstDash val="solid"/>
          </a:ln>
          <a:effectLst/>
        </p:spPr>
        <p:txBody>
          <a:bodyPr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096" fontAlgn="auto">
              <a:spcBef>
                <a:spcPts val="0"/>
              </a:spcBef>
              <a:spcAft>
                <a:spcPts val="0"/>
              </a:spcAft>
              <a:defRPr/>
            </a:pPr>
            <a:endParaRPr lang="en-US" altLang="zh-CN" sz="1200" b="1" kern="0" dirty="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sym typeface="Huawei Sans" panose="020C0503030203020204" pitchFamily="34" charset="0"/>
            </a:endParaRPr>
          </a:p>
        </p:txBody>
      </p:sp>
      <p:cxnSp>
        <p:nvCxnSpPr>
          <p:cNvPr id="268" name="直接连接符 267">
            <a:extLst>
              <a:ext uri="{FF2B5EF4-FFF2-40B4-BE49-F238E27FC236}">
                <a16:creationId xmlns:a16="http://schemas.microsoft.com/office/drawing/2014/main" id="{ED6E6B8B-6BA9-4343-872A-6D303041822E}"/>
              </a:ext>
            </a:extLst>
          </p:cNvPr>
          <p:cNvCxnSpPr>
            <a:endCxn id="199" idx="1"/>
          </p:cNvCxnSpPr>
          <p:nvPr/>
        </p:nvCxnSpPr>
        <p:spPr>
          <a:xfrm>
            <a:off x="4521205" y="3753080"/>
            <a:ext cx="1248530" cy="6599"/>
          </a:xfrm>
          <a:prstGeom prst="line">
            <a:avLst/>
          </a:prstGeom>
          <a:noFill/>
          <a:ln w="6350" cap="flat" cmpd="sng" algn="ctr">
            <a:solidFill>
              <a:srgbClr val="C00000"/>
            </a:solidFill>
            <a:prstDash val="solid"/>
            <a:miter lim="800000"/>
          </a:ln>
          <a:effectLst/>
        </p:spPr>
      </p:cxnSp>
      <p:cxnSp>
        <p:nvCxnSpPr>
          <p:cNvPr id="269" name="直接连接符 268">
            <a:extLst>
              <a:ext uri="{FF2B5EF4-FFF2-40B4-BE49-F238E27FC236}">
                <a16:creationId xmlns:a16="http://schemas.microsoft.com/office/drawing/2014/main" id="{34F29D9D-6D99-428D-9A85-E4B4FBF545F4}"/>
              </a:ext>
            </a:extLst>
          </p:cNvPr>
          <p:cNvCxnSpPr>
            <a:stCxn id="262" idx="1"/>
            <a:endCxn id="262" idx="1"/>
          </p:cNvCxnSpPr>
          <p:nvPr/>
        </p:nvCxnSpPr>
        <p:spPr>
          <a:xfrm>
            <a:off x="2609929" y="3217141"/>
            <a:ext cx="0" cy="0"/>
          </a:xfrm>
          <a:prstGeom prst="line">
            <a:avLst/>
          </a:prstGeom>
          <a:noFill/>
          <a:ln w="6350" cap="flat" cmpd="sng" algn="ctr">
            <a:solidFill>
              <a:srgbClr val="5B9BD5"/>
            </a:solidFill>
            <a:prstDash val="solid"/>
            <a:miter lim="800000"/>
          </a:ln>
          <a:effectLst/>
        </p:spPr>
      </p:cxnSp>
      <p:cxnSp>
        <p:nvCxnSpPr>
          <p:cNvPr id="270" name="直接连接符 269">
            <a:extLst>
              <a:ext uri="{FF2B5EF4-FFF2-40B4-BE49-F238E27FC236}">
                <a16:creationId xmlns:a16="http://schemas.microsoft.com/office/drawing/2014/main" id="{B0422049-A5DB-40F4-BA58-DF18F711B122}"/>
              </a:ext>
            </a:extLst>
          </p:cNvPr>
          <p:cNvCxnSpPr/>
          <p:nvPr/>
        </p:nvCxnSpPr>
        <p:spPr>
          <a:xfrm>
            <a:off x="4070232" y="3232674"/>
            <a:ext cx="124564" cy="0"/>
          </a:xfrm>
          <a:prstGeom prst="line">
            <a:avLst/>
          </a:prstGeom>
          <a:noFill/>
          <a:ln w="6350" cap="flat" cmpd="sng" algn="ctr">
            <a:solidFill>
              <a:srgbClr val="5B9BD5"/>
            </a:solidFill>
            <a:prstDash val="solid"/>
            <a:miter lim="800000"/>
          </a:ln>
          <a:effectLst/>
        </p:spPr>
      </p:cxnSp>
      <p:cxnSp>
        <p:nvCxnSpPr>
          <p:cNvPr id="271" name="直接连接符 270">
            <a:extLst>
              <a:ext uri="{FF2B5EF4-FFF2-40B4-BE49-F238E27FC236}">
                <a16:creationId xmlns:a16="http://schemas.microsoft.com/office/drawing/2014/main" id="{E9FAD069-B18F-486F-82F0-4FF350733369}"/>
              </a:ext>
            </a:extLst>
          </p:cNvPr>
          <p:cNvCxnSpPr/>
          <p:nvPr/>
        </p:nvCxnSpPr>
        <p:spPr>
          <a:xfrm>
            <a:off x="2578277" y="3204392"/>
            <a:ext cx="124564" cy="0"/>
          </a:xfrm>
          <a:prstGeom prst="line">
            <a:avLst/>
          </a:prstGeom>
          <a:noFill/>
          <a:ln w="6350" cap="flat" cmpd="sng" algn="ctr">
            <a:solidFill>
              <a:srgbClr val="5B9BD5"/>
            </a:solidFill>
            <a:prstDash val="solid"/>
            <a:miter lim="800000"/>
          </a:ln>
          <a:effectLst/>
        </p:spPr>
      </p:cxnSp>
      <p:cxnSp>
        <p:nvCxnSpPr>
          <p:cNvPr id="272" name="直接连接符 271">
            <a:extLst>
              <a:ext uri="{FF2B5EF4-FFF2-40B4-BE49-F238E27FC236}">
                <a16:creationId xmlns:a16="http://schemas.microsoft.com/office/drawing/2014/main" id="{D1128A47-891F-4349-9463-8DA31994BFD9}"/>
              </a:ext>
            </a:extLst>
          </p:cNvPr>
          <p:cNvCxnSpPr/>
          <p:nvPr/>
        </p:nvCxnSpPr>
        <p:spPr>
          <a:xfrm>
            <a:off x="6123356" y="3228602"/>
            <a:ext cx="124564" cy="0"/>
          </a:xfrm>
          <a:prstGeom prst="line">
            <a:avLst/>
          </a:prstGeom>
          <a:noFill/>
          <a:ln w="6350" cap="flat" cmpd="sng" algn="ctr">
            <a:solidFill>
              <a:srgbClr val="5B9BD5"/>
            </a:solidFill>
            <a:prstDash val="solid"/>
            <a:miter lim="800000"/>
          </a:ln>
          <a:effectLst/>
        </p:spPr>
      </p:cxnSp>
      <p:cxnSp>
        <p:nvCxnSpPr>
          <p:cNvPr id="273" name="直接连接符 272">
            <a:extLst>
              <a:ext uri="{FF2B5EF4-FFF2-40B4-BE49-F238E27FC236}">
                <a16:creationId xmlns:a16="http://schemas.microsoft.com/office/drawing/2014/main" id="{1BE5E8AA-8074-4D05-87CE-3E16338C75A5}"/>
              </a:ext>
            </a:extLst>
          </p:cNvPr>
          <p:cNvCxnSpPr/>
          <p:nvPr/>
        </p:nvCxnSpPr>
        <p:spPr>
          <a:xfrm>
            <a:off x="7601786" y="3245694"/>
            <a:ext cx="124564" cy="0"/>
          </a:xfrm>
          <a:prstGeom prst="line">
            <a:avLst/>
          </a:prstGeom>
          <a:noFill/>
          <a:ln w="6350" cap="flat" cmpd="sng" algn="ctr">
            <a:solidFill>
              <a:srgbClr val="5B9BD5"/>
            </a:solidFill>
            <a:prstDash val="solid"/>
            <a:miter lim="800000"/>
          </a:ln>
          <a:effectLst/>
        </p:spPr>
      </p:cxnSp>
      <p:cxnSp>
        <p:nvCxnSpPr>
          <p:cNvPr id="274" name="直接连接符 273">
            <a:extLst>
              <a:ext uri="{FF2B5EF4-FFF2-40B4-BE49-F238E27FC236}">
                <a16:creationId xmlns:a16="http://schemas.microsoft.com/office/drawing/2014/main" id="{DA3D2384-8500-40E5-BD14-11A5EDD83B8A}"/>
              </a:ext>
            </a:extLst>
          </p:cNvPr>
          <p:cNvCxnSpPr/>
          <p:nvPr/>
        </p:nvCxnSpPr>
        <p:spPr>
          <a:xfrm>
            <a:off x="3061552" y="3701065"/>
            <a:ext cx="0" cy="106217"/>
          </a:xfrm>
          <a:prstGeom prst="line">
            <a:avLst/>
          </a:prstGeom>
          <a:noFill/>
          <a:ln w="6350" cap="flat" cmpd="sng" algn="ctr">
            <a:solidFill>
              <a:srgbClr val="5B9BD5"/>
            </a:solidFill>
            <a:prstDash val="solid"/>
            <a:miter lim="800000"/>
          </a:ln>
          <a:effectLst/>
        </p:spPr>
      </p:cxnSp>
      <p:cxnSp>
        <p:nvCxnSpPr>
          <p:cNvPr id="275" name="直接连接符 274">
            <a:extLst>
              <a:ext uri="{FF2B5EF4-FFF2-40B4-BE49-F238E27FC236}">
                <a16:creationId xmlns:a16="http://schemas.microsoft.com/office/drawing/2014/main" id="{0ED59A84-E51E-4D6B-9576-DDF991FE4797}"/>
              </a:ext>
            </a:extLst>
          </p:cNvPr>
          <p:cNvCxnSpPr/>
          <p:nvPr/>
        </p:nvCxnSpPr>
        <p:spPr>
          <a:xfrm>
            <a:off x="6943125" y="3708517"/>
            <a:ext cx="0" cy="106217"/>
          </a:xfrm>
          <a:prstGeom prst="line">
            <a:avLst/>
          </a:prstGeom>
          <a:noFill/>
          <a:ln w="6350" cap="flat" cmpd="sng" algn="ctr">
            <a:solidFill>
              <a:srgbClr val="5B9BD5"/>
            </a:solidFill>
            <a:prstDash val="solid"/>
            <a:miter lim="800000"/>
          </a:ln>
          <a:effectLst/>
        </p:spPr>
      </p:cxnSp>
      <p:sp>
        <p:nvSpPr>
          <p:cNvPr id="276" name="任意多边形 394">
            <a:extLst>
              <a:ext uri="{FF2B5EF4-FFF2-40B4-BE49-F238E27FC236}">
                <a16:creationId xmlns:a16="http://schemas.microsoft.com/office/drawing/2014/main" id="{41024B44-FAF0-40EF-AEA5-5858C609D9DA}"/>
              </a:ext>
            </a:extLst>
          </p:cNvPr>
          <p:cNvSpPr/>
          <p:nvPr/>
        </p:nvSpPr>
        <p:spPr>
          <a:xfrm>
            <a:off x="1239140" y="3743766"/>
            <a:ext cx="2794540" cy="1863415"/>
          </a:xfrm>
          <a:custGeom>
            <a:avLst/>
            <a:gdLst>
              <a:gd name="connsiteX0" fmla="*/ 0 w 2794540"/>
              <a:gd name="connsiteY0" fmla="*/ 176821 h 2082533"/>
              <a:gd name="connsiteX1" fmla="*/ 2751746 w 2794540"/>
              <a:gd name="connsiteY1" fmla="*/ 185366 h 2082533"/>
              <a:gd name="connsiteX2" fmla="*/ 1418602 w 2794540"/>
              <a:gd name="connsiteY2" fmla="*/ 2082533 h 2082533"/>
            </a:gdLst>
            <a:ahLst/>
            <a:cxnLst>
              <a:cxn ang="0">
                <a:pos x="connsiteX0" y="connsiteY0"/>
              </a:cxn>
              <a:cxn ang="0">
                <a:pos x="connsiteX1" y="connsiteY1"/>
              </a:cxn>
              <a:cxn ang="0">
                <a:pos x="connsiteX2" y="connsiteY2"/>
              </a:cxn>
            </a:cxnLst>
            <a:rect l="l" t="t" r="r" b="b"/>
            <a:pathLst>
              <a:path w="2794540" h="2082533">
                <a:moveTo>
                  <a:pt x="0" y="176821"/>
                </a:moveTo>
                <a:cubicBezTo>
                  <a:pt x="1257656" y="22284"/>
                  <a:pt x="2515312" y="-132253"/>
                  <a:pt x="2751746" y="185366"/>
                </a:cubicBezTo>
                <a:cubicBezTo>
                  <a:pt x="2988180" y="502985"/>
                  <a:pt x="2203391" y="1292759"/>
                  <a:pt x="1418602" y="2082533"/>
                </a:cubicBezTo>
              </a:path>
            </a:pathLst>
          </a:custGeom>
          <a:noFill/>
          <a:ln w="28575" cap="flat" cmpd="sng" algn="ctr">
            <a:solidFill>
              <a:srgbClr val="5B9BD5">
                <a:shade val="50000"/>
              </a:srgbClr>
            </a:solid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ndParaRPr>
          </a:p>
        </p:txBody>
      </p:sp>
      <p:sp>
        <p:nvSpPr>
          <p:cNvPr id="277" name="任意多边形 397">
            <a:extLst>
              <a:ext uri="{FF2B5EF4-FFF2-40B4-BE49-F238E27FC236}">
                <a16:creationId xmlns:a16="http://schemas.microsoft.com/office/drawing/2014/main" id="{3C151EE0-49C8-488F-90AD-33E4510195D3}"/>
              </a:ext>
            </a:extLst>
          </p:cNvPr>
          <p:cNvSpPr/>
          <p:nvPr/>
        </p:nvSpPr>
        <p:spPr>
          <a:xfrm>
            <a:off x="2686412" y="3659837"/>
            <a:ext cx="3620384" cy="2086547"/>
          </a:xfrm>
          <a:custGeom>
            <a:avLst/>
            <a:gdLst>
              <a:gd name="connsiteX0" fmla="*/ 0 w 3572142"/>
              <a:gd name="connsiteY0" fmla="*/ 1991809 h 1991809"/>
              <a:gd name="connsiteX1" fmla="*/ 1914258 w 3572142"/>
              <a:gd name="connsiteY1" fmla="*/ 274104 h 1991809"/>
              <a:gd name="connsiteX2" fmla="*/ 3572142 w 3572142"/>
              <a:gd name="connsiteY2" fmla="*/ 26276 h 1991809"/>
            </a:gdLst>
            <a:ahLst/>
            <a:cxnLst>
              <a:cxn ang="0">
                <a:pos x="connsiteX0" y="connsiteY0"/>
              </a:cxn>
              <a:cxn ang="0">
                <a:pos x="connsiteX1" y="connsiteY1"/>
              </a:cxn>
              <a:cxn ang="0">
                <a:pos x="connsiteX2" y="connsiteY2"/>
              </a:cxn>
            </a:cxnLst>
            <a:rect l="l" t="t" r="r" b="b"/>
            <a:pathLst>
              <a:path w="3572142" h="1991809">
                <a:moveTo>
                  <a:pt x="0" y="1991809"/>
                </a:moveTo>
                <a:cubicBezTo>
                  <a:pt x="659450" y="1296751"/>
                  <a:pt x="1318901" y="601693"/>
                  <a:pt x="1914258" y="274104"/>
                </a:cubicBezTo>
                <a:cubicBezTo>
                  <a:pt x="2509615" y="-53485"/>
                  <a:pt x="3040878" y="-13605"/>
                  <a:pt x="3572142" y="26276"/>
                </a:cubicBezTo>
              </a:path>
            </a:pathLst>
          </a:custGeom>
          <a:noFill/>
          <a:ln w="28575" cap="flat" cmpd="sng" algn="ctr">
            <a:solidFill>
              <a:srgbClr val="5B9BD5"/>
            </a:solid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ndParaRPr>
          </a:p>
        </p:txBody>
      </p:sp>
      <p:sp>
        <p:nvSpPr>
          <p:cNvPr id="278" name="任意多边形 398">
            <a:extLst>
              <a:ext uri="{FF2B5EF4-FFF2-40B4-BE49-F238E27FC236}">
                <a16:creationId xmlns:a16="http://schemas.microsoft.com/office/drawing/2014/main" id="{7B44D0A1-C0BF-459D-8829-90DF5F56E38F}"/>
              </a:ext>
            </a:extLst>
          </p:cNvPr>
          <p:cNvSpPr/>
          <p:nvPr/>
        </p:nvSpPr>
        <p:spPr>
          <a:xfrm>
            <a:off x="6223281" y="3678013"/>
            <a:ext cx="1474616" cy="1399315"/>
          </a:xfrm>
          <a:custGeom>
            <a:avLst/>
            <a:gdLst>
              <a:gd name="connsiteX0" fmla="*/ 0 w 1474616"/>
              <a:gd name="connsiteY0" fmla="*/ 6350 h 1399315"/>
              <a:gd name="connsiteX1" fmla="*/ 1298960 w 1474616"/>
              <a:gd name="connsiteY1" fmla="*/ 211449 h 1399315"/>
              <a:gd name="connsiteX2" fmla="*/ 1427147 w 1474616"/>
              <a:gd name="connsiteY2" fmla="*/ 1399315 h 1399315"/>
            </a:gdLst>
            <a:ahLst/>
            <a:cxnLst>
              <a:cxn ang="0">
                <a:pos x="connsiteX0" y="connsiteY0"/>
              </a:cxn>
              <a:cxn ang="0">
                <a:pos x="connsiteX1" y="connsiteY1"/>
              </a:cxn>
              <a:cxn ang="0">
                <a:pos x="connsiteX2" y="connsiteY2"/>
              </a:cxn>
            </a:cxnLst>
            <a:rect l="l" t="t" r="r" b="b"/>
            <a:pathLst>
              <a:path w="1474616" h="1399315">
                <a:moveTo>
                  <a:pt x="0" y="6350"/>
                </a:moveTo>
                <a:cubicBezTo>
                  <a:pt x="530551" y="-7181"/>
                  <a:pt x="1061102" y="-20712"/>
                  <a:pt x="1298960" y="211449"/>
                </a:cubicBezTo>
                <a:cubicBezTo>
                  <a:pt x="1536818" y="443610"/>
                  <a:pt x="1481982" y="921462"/>
                  <a:pt x="1427147" y="1399315"/>
                </a:cubicBezTo>
              </a:path>
            </a:pathLst>
          </a:custGeom>
          <a:noFill/>
          <a:ln w="28575" cap="flat" cmpd="sng" algn="ctr">
            <a:solidFill>
              <a:srgbClr val="5B9BD5"/>
            </a:solidFill>
            <a:prstDash val="solid"/>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ndParaRPr>
          </a:p>
        </p:txBody>
      </p:sp>
      <p:sp>
        <p:nvSpPr>
          <p:cNvPr id="279" name="矩形 278">
            <a:extLst>
              <a:ext uri="{FF2B5EF4-FFF2-40B4-BE49-F238E27FC236}">
                <a16:creationId xmlns:a16="http://schemas.microsoft.com/office/drawing/2014/main" id="{EB36D42F-F30E-42E3-854D-46BA120ADEDD}"/>
              </a:ext>
            </a:extLst>
          </p:cNvPr>
          <p:cNvSpPr/>
          <p:nvPr/>
        </p:nvSpPr>
        <p:spPr>
          <a:xfrm>
            <a:off x="172506" y="649795"/>
            <a:ext cx="10494182" cy="854080"/>
          </a:xfrm>
          <a:prstGeom prst="rect">
            <a:avLst/>
          </a:prstGeom>
        </p:spPr>
        <p:txBody>
          <a:bodyPr wrap="square">
            <a:spAutoFit/>
          </a:bodyPr>
          <a:lstStyle/>
          <a:p>
            <a:pPr eaLnBrk="1" fontAlgn="auto">
              <a:spcBef>
                <a:spcPts val="0"/>
              </a:spcBef>
              <a:spcAft>
                <a:spcPts val="900"/>
              </a:spcAft>
            </a:pPr>
            <a:r>
              <a:rPr lang="en-US" altLang="zh-CN" sz="1400" b="1" dirty="0">
                <a:solidFill>
                  <a:prstClr val="black"/>
                </a:solidFill>
                <a:latin typeface="Times New Roman" panose="02020603050405020304" pitchFamily="18" charset="0"/>
              </a:rPr>
              <a:t>In this case, there are the following requirement:</a:t>
            </a:r>
          </a:p>
          <a:p>
            <a:pPr marL="342900" indent="-342900" eaLnBrk="1" fontAlgn="auto">
              <a:spcBef>
                <a:spcPts val="0"/>
              </a:spcBef>
              <a:spcAft>
                <a:spcPts val="900"/>
              </a:spcAft>
              <a:buFont typeface="Wingdings" panose="05000000000000000000" pitchFamily="2" charset="2"/>
              <a:buChar char=""/>
            </a:pPr>
            <a:r>
              <a:rPr lang="en-GB" altLang="zh-CN" sz="1400" dirty="0">
                <a:solidFill>
                  <a:prstClr val="black"/>
                </a:solidFill>
                <a:latin typeface="Calibri" panose="020F0502020204030204"/>
              </a:rPr>
              <a:t>1) For the remote UE, i.e. the employee’ UE outside the office, it can communicate with the office equipment located in his private network no matter where the user is, in order to support mobile office or home office. </a:t>
            </a:r>
            <a:endParaRPr lang="zh-CN" altLang="en-US" sz="1400" dirty="0">
              <a:solidFill>
                <a:prstClr val="black"/>
              </a:solidFill>
              <a:latin typeface="Times New Roman" panose="02020603050405020304" pitchFamily="18" charset="0"/>
            </a:endParaRPr>
          </a:p>
        </p:txBody>
      </p:sp>
      <p:sp>
        <p:nvSpPr>
          <p:cNvPr id="280" name="文本框 279">
            <a:extLst>
              <a:ext uri="{FF2B5EF4-FFF2-40B4-BE49-F238E27FC236}">
                <a16:creationId xmlns:a16="http://schemas.microsoft.com/office/drawing/2014/main" id="{498C3667-995D-4BA7-A060-D8748A208F7F}"/>
              </a:ext>
            </a:extLst>
          </p:cNvPr>
          <p:cNvSpPr txBox="1"/>
          <p:nvPr/>
        </p:nvSpPr>
        <p:spPr>
          <a:xfrm>
            <a:off x="1617291" y="5241825"/>
            <a:ext cx="484390" cy="153868"/>
          </a:xfrm>
          <a:prstGeom prst="rect">
            <a:avLst/>
          </a:prstGeom>
          <a:noFill/>
        </p:spPr>
        <p:txBody>
          <a:bodyPr wrap="square" lIns="0" tIns="0" rIns="0" bIns="0" rtlCol="0" anchor="ctr" anchorCtr="1">
            <a:spAutoFit/>
          </a:bodyPr>
          <a:lstStyle/>
          <a:p>
            <a:pPr eaLnBrk="1" fontAlgn="auto" hangingPunct="1">
              <a:spcBef>
                <a:spcPts val="0"/>
              </a:spcBef>
              <a:spcAft>
                <a:spcPts val="0"/>
              </a:spcAft>
            </a:pPr>
            <a:r>
              <a:rPr kumimoji="1" lang="en-US" altLang="zh-CN" sz="1000" dirty="0">
                <a:solidFill>
                  <a:srgbClr val="000000"/>
                </a:solidFill>
                <a:latin typeface="Calibri" panose="020F0502020204030204"/>
                <a:ea typeface="Microsoft YaHei" panose="020B0503020204020204" pitchFamily="34" charset="-122"/>
              </a:rPr>
              <a:t>User 2</a:t>
            </a:r>
            <a:endParaRPr kumimoji="1" lang="zh-CN" altLang="en-US" sz="1000" dirty="0" err="1">
              <a:solidFill>
                <a:srgbClr val="000000"/>
              </a:solidFill>
              <a:latin typeface="Calibri" panose="020F0502020204030204"/>
              <a:ea typeface="Microsoft YaHei" panose="020B0503020204020204" pitchFamily="34" charset="-122"/>
            </a:endParaRPr>
          </a:p>
        </p:txBody>
      </p:sp>
      <p:pic>
        <p:nvPicPr>
          <p:cNvPr id="281" name="Picture 5" descr="20070507152525838">
            <a:extLst>
              <a:ext uri="{FF2B5EF4-FFF2-40B4-BE49-F238E27FC236}">
                <a16:creationId xmlns:a16="http://schemas.microsoft.com/office/drawing/2014/main" id="{246C3376-ADF6-42FE-95B2-38606EE0312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87711" y="4950139"/>
            <a:ext cx="310102" cy="310102"/>
          </a:xfrm>
          <a:prstGeom prst="rect">
            <a:avLst/>
          </a:prstGeom>
          <a:noFill/>
          <a:extLst>
            <a:ext uri="{909E8E84-426E-40DD-AFC4-6F175D3DCCD1}">
              <a14:hiddenFill xmlns:a14="http://schemas.microsoft.com/office/drawing/2010/main">
                <a:solidFill>
                  <a:srgbClr val="FFFFFF"/>
                </a:solidFill>
              </a14:hiddenFill>
            </a:ext>
          </a:extLst>
        </p:spPr>
      </p:pic>
      <p:sp>
        <p:nvSpPr>
          <p:cNvPr id="282" name="文本框 281">
            <a:extLst>
              <a:ext uri="{FF2B5EF4-FFF2-40B4-BE49-F238E27FC236}">
                <a16:creationId xmlns:a16="http://schemas.microsoft.com/office/drawing/2014/main" id="{4B9466C6-325E-4F2C-9F67-3AADB82013F0}"/>
              </a:ext>
            </a:extLst>
          </p:cNvPr>
          <p:cNvSpPr txBox="1"/>
          <p:nvPr/>
        </p:nvSpPr>
        <p:spPr>
          <a:xfrm>
            <a:off x="4920073" y="3600381"/>
            <a:ext cx="366717" cy="276999"/>
          </a:xfrm>
          <a:prstGeom prst="rect">
            <a:avLst/>
          </a:prstGeom>
          <a:noFill/>
        </p:spPr>
        <p:txBody>
          <a:bodyPr wrap="square" lIns="0" tIns="0" rIns="0" bIns="0" rtlCol="0" anchor="ctr" anchorCtr="1">
            <a:spAutoFit/>
          </a:bodyPr>
          <a:lstStyle/>
          <a:p>
            <a:pPr eaLnBrk="1" fontAlgn="auto" hangingPunct="1">
              <a:spcBef>
                <a:spcPts val="0"/>
              </a:spcBef>
              <a:spcAft>
                <a:spcPts val="0"/>
              </a:spcAft>
            </a:pPr>
            <a:r>
              <a:rPr kumimoji="1" lang="en-US" altLang="zh-CN" b="1" dirty="0">
                <a:solidFill>
                  <a:srgbClr val="C00000"/>
                </a:solidFill>
                <a:latin typeface="Calibri" panose="020F0502020204030204"/>
                <a:ea typeface="Microsoft YaHei" panose="020B0503020204020204" pitchFamily="34" charset="-122"/>
              </a:rPr>
              <a:t>?</a:t>
            </a:r>
            <a:endParaRPr kumimoji="1" lang="zh-CN" altLang="en-US" b="1" dirty="0" err="1">
              <a:solidFill>
                <a:srgbClr val="C00000"/>
              </a:solidFill>
              <a:latin typeface="Calibri" panose="020F0502020204030204"/>
              <a:ea typeface="Microsoft YaHei" panose="020B0503020204020204" pitchFamily="34" charset="-122"/>
            </a:endParaRPr>
          </a:p>
        </p:txBody>
      </p:sp>
      <p:sp>
        <p:nvSpPr>
          <p:cNvPr id="283" name="文本框 282">
            <a:extLst>
              <a:ext uri="{FF2B5EF4-FFF2-40B4-BE49-F238E27FC236}">
                <a16:creationId xmlns:a16="http://schemas.microsoft.com/office/drawing/2014/main" id="{8B10B1A9-C411-44B2-BCAB-C40F24C3FF10}"/>
              </a:ext>
            </a:extLst>
          </p:cNvPr>
          <p:cNvSpPr txBox="1"/>
          <p:nvPr/>
        </p:nvSpPr>
        <p:spPr>
          <a:xfrm>
            <a:off x="684329" y="3115183"/>
            <a:ext cx="333497" cy="369284"/>
          </a:xfrm>
          <a:prstGeom prst="rect">
            <a:avLst/>
          </a:prstGeom>
          <a:noFill/>
        </p:spPr>
        <p:txBody>
          <a:bodyPr wrap="square" rtlCol="0">
            <a:spAutoFit/>
          </a:bodyPr>
          <a:lstStyle/>
          <a:p>
            <a:pPr eaLnBrk="1" fontAlgn="auto" hangingPunct="1">
              <a:spcBef>
                <a:spcPts val="0"/>
              </a:spcBef>
              <a:spcAft>
                <a:spcPts val="0"/>
              </a:spcAft>
            </a:pPr>
            <a:r>
              <a:rPr lang="en-US" altLang="zh-CN" dirty="0">
                <a:solidFill>
                  <a:srgbClr val="C00000"/>
                </a:solidFill>
                <a:latin typeface="Calibri" panose="020F0502020204030204"/>
              </a:rPr>
              <a:t>①</a:t>
            </a:r>
          </a:p>
        </p:txBody>
      </p:sp>
      <p:sp>
        <p:nvSpPr>
          <p:cNvPr id="284" name="文本框 283">
            <a:extLst>
              <a:ext uri="{FF2B5EF4-FFF2-40B4-BE49-F238E27FC236}">
                <a16:creationId xmlns:a16="http://schemas.microsoft.com/office/drawing/2014/main" id="{58817D1E-7B01-4300-A483-B625EFA2DA76}"/>
              </a:ext>
            </a:extLst>
          </p:cNvPr>
          <p:cNvSpPr txBox="1"/>
          <p:nvPr/>
        </p:nvSpPr>
        <p:spPr>
          <a:xfrm>
            <a:off x="7165482" y="4857829"/>
            <a:ext cx="333497" cy="369284"/>
          </a:xfrm>
          <a:prstGeom prst="rect">
            <a:avLst/>
          </a:prstGeom>
          <a:noFill/>
        </p:spPr>
        <p:txBody>
          <a:bodyPr wrap="square" rtlCol="0">
            <a:spAutoFit/>
          </a:bodyPr>
          <a:lstStyle/>
          <a:p>
            <a:pPr eaLnBrk="1" fontAlgn="auto" hangingPunct="1">
              <a:spcBef>
                <a:spcPts val="0"/>
              </a:spcBef>
              <a:spcAft>
                <a:spcPts val="0"/>
              </a:spcAft>
            </a:pPr>
            <a:r>
              <a:rPr lang="en-US" altLang="zh-CN" dirty="0">
                <a:solidFill>
                  <a:srgbClr val="C00000"/>
                </a:solidFill>
                <a:latin typeface="Calibri" panose="020F0502020204030204"/>
              </a:rPr>
              <a:t>①</a:t>
            </a:r>
          </a:p>
        </p:txBody>
      </p:sp>
      <p:sp>
        <p:nvSpPr>
          <p:cNvPr id="285" name="文本框 284">
            <a:extLst>
              <a:ext uri="{FF2B5EF4-FFF2-40B4-BE49-F238E27FC236}">
                <a16:creationId xmlns:a16="http://schemas.microsoft.com/office/drawing/2014/main" id="{946DC6F2-DA2E-440B-8435-D5D667CB4E7B}"/>
              </a:ext>
            </a:extLst>
          </p:cNvPr>
          <p:cNvSpPr txBox="1"/>
          <p:nvPr/>
        </p:nvSpPr>
        <p:spPr>
          <a:xfrm>
            <a:off x="6711267" y="5557057"/>
            <a:ext cx="937964" cy="153888"/>
          </a:xfrm>
          <a:prstGeom prst="rect">
            <a:avLst/>
          </a:prstGeom>
          <a:noFill/>
        </p:spPr>
        <p:txBody>
          <a:bodyPr wrap="square" lIns="0" tIns="0" rIns="0" bIns="0" rtlCol="0" anchor="ctr" anchorCtr="1">
            <a:spAutoFit/>
          </a:bodyPr>
          <a:lstStyle/>
          <a:p>
            <a:pPr eaLnBrk="1" fontAlgn="auto" hangingPunct="1">
              <a:spcBef>
                <a:spcPts val="0"/>
              </a:spcBef>
              <a:spcAft>
                <a:spcPts val="0"/>
              </a:spcAft>
            </a:pPr>
            <a:r>
              <a:rPr kumimoji="1" lang="en-US" altLang="zh-CN" sz="1000" dirty="0">
                <a:solidFill>
                  <a:srgbClr val="000000"/>
                </a:solidFill>
                <a:latin typeface="Calibri" panose="020F0502020204030204"/>
                <a:ea typeface="Microsoft YaHei" panose="020B0503020204020204" pitchFamily="34" charset="-122"/>
              </a:rPr>
              <a:t>Employee User 1</a:t>
            </a:r>
            <a:endParaRPr kumimoji="1" lang="zh-CN" altLang="en-US" sz="1000" dirty="0" err="1">
              <a:solidFill>
                <a:srgbClr val="000000"/>
              </a:solidFill>
              <a:latin typeface="Calibri" panose="020F0502020204030204"/>
              <a:ea typeface="Microsoft YaHei" panose="020B0503020204020204" pitchFamily="34" charset="-122"/>
            </a:endParaRPr>
          </a:p>
        </p:txBody>
      </p:sp>
      <p:pic>
        <p:nvPicPr>
          <p:cNvPr id="286" name="图片 285" descr="形状&#10;&#10;描述已自动生成">
            <a:extLst>
              <a:ext uri="{FF2B5EF4-FFF2-40B4-BE49-F238E27FC236}">
                <a16:creationId xmlns:a16="http://schemas.microsoft.com/office/drawing/2014/main" id="{FA4A84C9-D72B-46EB-8A16-10081719C38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51000" y="5735451"/>
            <a:ext cx="407067" cy="407067"/>
          </a:xfrm>
          <a:prstGeom prst="rect">
            <a:avLst/>
          </a:prstGeom>
        </p:spPr>
      </p:pic>
      <p:cxnSp>
        <p:nvCxnSpPr>
          <p:cNvPr id="287" name="直接连接符 286">
            <a:extLst>
              <a:ext uri="{FF2B5EF4-FFF2-40B4-BE49-F238E27FC236}">
                <a16:creationId xmlns:a16="http://schemas.microsoft.com/office/drawing/2014/main" id="{26029DB6-F981-450B-AD9B-72916CD4E86B}"/>
              </a:ext>
            </a:extLst>
          </p:cNvPr>
          <p:cNvCxnSpPr/>
          <p:nvPr/>
        </p:nvCxnSpPr>
        <p:spPr>
          <a:xfrm flipV="1">
            <a:off x="3554534" y="5420734"/>
            <a:ext cx="5268" cy="289079"/>
          </a:xfrm>
          <a:prstGeom prst="line">
            <a:avLst/>
          </a:prstGeom>
          <a:noFill/>
          <a:ln w="6350" cap="flat" cmpd="sng" algn="ctr">
            <a:solidFill>
              <a:srgbClr val="5B9BD5"/>
            </a:solidFill>
            <a:prstDash val="solid"/>
            <a:miter lim="800000"/>
          </a:ln>
          <a:effectLst/>
        </p:spPr>
      </p:cxnSp>
      <p:sp>
        <p:nvSpPr>
          <p:cNvPr id="288" name="椭圆 287">
            <a:extLst>
              <a:ext uri="{FF2B5EF4-FFF2-40B4-BE49-F238E27FC236}">
                <a16:creationId xmlns:a16="http://schemas.microsoft.com/office/drawing/2014/main" id="{2B71D7BF-9D35-46A4-90FF-32C92DAFBB27}"/>
              </a:ext>
            </a:extLst>
          </p:cNvPr>
          <p:cNvSpPr/>
          <p:nvPr/>
        </p:nvSpPr>
        <p:spPr>
          <a:xfrm rot="16200000">
            <a:off x="3595692" y="5422705"/>
            <a:ext cx="385924" cy="950364"/>
          </a:xfrm>
          <a:prstGeom prst="ellipse">
            <a:avLst/>
          </a:prstGeom>
          <a:noFill/>
          <a:ln w="12700" cap="flat" cmpd="sng" algn="ctr">
            <a:solidFill>
              <a:sysClr val="windowText" lastClr="000000"/>
            </a:solidFill>
            <a:prstDash val="dash"/>
            <a:miter lim="800000"/>
          </a:ln>
          <a:effectLst/>
        </p:spPr>
        <p:txBody>
          <a:bodyPr rtlCol="0" anchor="ctr"/>
          <a:lstStyle/>
          <a:p>
            <a:pPr algn="ctr" eaLnBrk="1" fontAlgn="auto" hangingPunct="1">
              <a:spcBef>
                <a:spcPts val="0"/>
              </a:spcBef>
              <a:spcAft>
                <a:spcPts val="0"/>
              </a:spcAft>
              <a:defRPr/>
            </a:pPr>
            <a:endParaRPr lang="zh-CN" altLang="en-US" kern="0">
              <a:solidFill>
                <a:prstClr val="white"/>
              </a:solidFill>
              <a:latin typeface="Calibri" panose="020F0502020204030204"/>
            </a:endParaRPr>
          </a:p>
        </p:txBody>
      </p:sp>
      <p:cxnSp>
        <p:nvCxnSpPr>
          <p:cNvPr id="289" name="直接连接符 288">
            <a:extLst>
              <a:ext uri="{FF2B5EF4-FFF2-40B4-BE49-F238E27FC236}">
                <a16:creationId xmlns:a16="http://schemas.microsoft.com/office/drawing/2014/main" id="{50562F2D-3D48-46A3-858B-CB5A33690750}"/>
              </a:ext>
            </a:extLst>
          </p:cNvPr>
          <p:cNvCxnSpPr/>
          <p:nvPr/>
        </p:nvCxnSpPr>
        <p:spPr>
          <a:xfrm>
            <a:off x="3543629" y="5587419"/>
            <a:ext cx="490051" cy="13734"/>
          </a:xfrm>
          <a:prstGeom prst="line">
            <a:avLst/>
          </a:prstGeom>
          <a:noFill/>
          <a:ln w="6350" cap="flat" cmpd="sng" algn="ctr">
            <a:solidFill>
              <a:srgbClr val="5B9BD5"/>
            </a:solidFill>
            <a:prstDash val="solid"/>
            <a:miter lim="800000"/>
          </a:ln>
          <a:effectLst/>
        </p:spPr>
      </p:cxnSp>
      <p:pic>
        <p:nvPicPr>
          <p:cNvPr id="290" name="图片 289" descr="形状&#10;&#10;描述已自动生成">
            <a:extLst>
              <a:ext uri="{FF2B5EF4-FFF2-40B4-BE49-F238E27FC236}">
                <a16:creationId xmlns:a16="http://schemas.microsoft.com/office/drawing/2014/main" id="{C7F7082C-2AB0-469D-AB83-BDE28DB293C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53806" y="5712090"/>
            <a:ext cx="407067" cy="407067"/>
          </a:xfrm>
          <a:prstGeom prst="rect">
            <a:avLst/>
          </a:prstGeom>
        </p:spPr>
      </p:pic>
      <p:cxnSp>
        <p:nvCxnSpPr>
          <p:cNvPr id="291" name="直接连接符 290">
            <a:extLst>
              <a:ext uri="{FF2B5EF4-FFF2-40B4-BE49-F238E27FC236}">
                <a16:creationId xmlns:a16="http://schemas.microsoft.com/office/drawing/2014/main" id="{22F82CF2-C280-4529-996C-4C0C3A6FA293}"/>
              </a:ext>
            </a:extLst>
          </p:cNvPr>
          <p:cNvCxnSpPr/>
          <p:nvPr/>
        </p:nvCxnSpPr>
        <p:spPr>
          <a:xfrm flipV="1">
            <a:off x="4033680" y="5601153"/>
            <a:ext cx="0" cy="168248"/>
          </a:xfrm>
          <a:prstGeom prst="line">
            <a:avLst/>
          </a:prstGeom>
          <a:noFill/>
          <a:ln w="6350" cap="flat" cmpd="sng" algn="ctr">
            <a:solidFill>
              <a:srgbClr val="5B9BD5"/>
            </a:solidFill>
            <a:prstDash val="solid"/>
            <a:miter lim="800000"/>
          </a:ln>
          <a:effectLst/>
        </p:spPr>
      </p:cxnSp>
      <p:sp>
        <p:nvSpPr>
          <p:cNvPr id="292" name="TextBox 12">
            <a:extLst>
              <a:ext uri="{FF2B5EF4-FFF2-40B4-BE49-F238E27FC236}">
                <a16:creationId xmlns:a16="http://schemas.microsoft.com/office/drawing/2014/main" id="{54B77F91-EFD3-4535-B1C4-688D4ED6E23E}"/>
              </a:ext>
            </a:extLst>
          </p:cNvPr>
          <p:cNvSpPr txBox="1"/>
          <p:nvPr/>
        </p:nvSpPr>
        <p:spPr>
          <a:xfrm>
            <a:off x="3348328" y="6070926"/>
            <a:ext cx="919874" cy="246221"/>
          </a:xfrm>
          <a:prstGeom prst="rect">
            <a:avLst/>
          </a:prstGeom>
          <a:noFill/>
        </p:spPr>
        <p:txBody>
          <a:bodyPr wrap="square" rtlCol="0">
            <a:spAutoFit/>
          </a:bodyPr>
          <a:lstStyle/>
          <a:p>
            <a:pPr algn="ctr" defTabSz="967613" eaLnBrk="1" fontAlgn="auto" hangingPunct="1">
              <a:spcBef>
                <a:spcPts val="0"/>
              </a:spcBef>
              <a:spcAft>
                <a:spcPts val="0"/>
              </a:spcAft>
            </a:pPr>
            <a:r>
              <a:rPr lang="en-US" altLang="zh-CN" sz="1000" b="1" dirty="0">
                <a:solidFill>
                  <a:srgbClr val="000000"/>
                </a:solidFill>
                <a:latin typeface="微软雅黑" panose="020B0503020204020204" pitchFamily="34" charset="-122"/>
                <a:ea typeface="微软雅黑" panose="020B0503020204020204" pitchFamily="34" charset="-122"/>
              </a:rPr>
              <a:t>User3 VPN</a:t>
            </a:r>
            <a:endParaRPr lang="zh-CN" altLang="en-US" sz="1000" b="1" dirty="0">
              <a:solidFill>
                <a:srgbClr val="000000"/>
              </a:solidFill>
              <a:latin typeface="微软雅黑" panose="020B0503020204020204" pitchFamily="34" charset="-122"/>
              <a:ea typeface="微软雅黑" panose="020B0503020204020204" pitchFamily="34" charset="-122"/>
            </a:endParaRPr>
          </a:p>
        </p:txBody>
      </p:sp>
      <p:cxnSp>
        <p:nvCxnSpPr>
          <p:cNvPr id="293" name="直接连接符 292">
            <a:extLst>
              <a:ext uri="{FF2B5EF4-FFF2-40B4-BE49-F238E27FC236}">
                <a16:creationId xmlns:a16="http://schemas.microsoft.com/office/drawing/2014/main" id="{E537B69E-54B2-43C7-92D9-B22244F262F1}"/>
              </a:ext>
            </a:extLst>
          </p:cNvPr>
          <p:cNvCxnSpPr/>
          <p:nvPr/>
        </p:nvCxnSpPr>
        <p:spPr>
          <a:xfrm>
            <a:off x="3186898" y="1987864"/>
            <a:ext cx="0" cy="255649"/>
          </a:xfrm>
          <a:prstGeom prst="line">
            <a:avLst/>
          </a:prstGeom>
          <a:noFill/>
          <a:ln w="6350" cap="flat" cmpd="sng" algn="ctr">
            <a:solidFill>
              <a:srgbClr val="5B9BD5"/>
            </a:solidFill>
            <a:prstDash val="solid"/>
            <a:miter lim="800000"/>
          </a:ln>
          <a:effectLst/>
        </p:spPr>
      </p:cxnSp>
      <p:sp>
        <p:nvSpPr>
          <p:cNvPr id="294" name="矩形 293">
            <a:extLst>
              <a:ext uri="{FF2B5EF4-FFF2-40B4-BE49-F238E27FC236}">
                <a16:creationId xmlns:a16="http://schemas.microsoft.com/office/drawing/2014/main" id="{0B8E7B80-27F3-4D92-B89E-528507D235F0}"/>
              </a:ext>
            </a:extLst>
          </p:cNvPr>
          <p:cNvSpPr/>
          <p:nvPr/>
        </p:nvSpPr>
        <p:spPr bwMode="auto">
          <a:xfrm>
            <a:off x="2805179" y="1573270"/>
            <a:ext cx="756117" cy="442337"/>
          </a:xfrm>
          <a:prstGeom prst="rect">
            <a:avLst/>
          </a:prstGeom>
          <a:solidFill>
            <a:srgbClr val="FFCC99"/>
          </a:solidFill>
          <a:ln w="9525" cap="flat" cmpd="sng" algn="ctr">
            <a:solidFill>
              <a:srgbClr val="000000"/>
            </a:solidFill>
            <a:prstDash val="solid"/>
            <a:round/>
            <a:headEnd type="none" w="med" len="med"/>
            <a:tailEnd type="none" w="med" len="med"/>
          </a:ln>
          <a:effectLst/>
        </p:spPr>
        <p:txBody>
          <a:bodyPr vert="horz" wrap="square" lIns="0" tIns="0" rIns="0" bIns="0" numCol="1" rtlCol="0" anchor="ctr" anchorCtr="1" compatLnSpc="1">
            <a:prstTxWarp prst="textNoShape">
              <a:avLst/>
            </a:prstTxWarp>
          </a:bodyPr>
          <a:lstStyle/>
          <a:p>
            <a:pPr algn="ctr" defTabSz="801447" eaLnBrk="1" hangingPunct="1">
              <a:defRPr/>
            </a:pPr>
            <a:r>
              <a:rPr lang="en-US" altLang="zh-CN" sz="1400" b="1" kern="0" dirty="0">
                <a:solidFill>
                  <a:srgbClr val="000000"/>
                </a:solidFill>
                <a:latin typeface="微软雅黑" panose="020B0503020204020204" pitchFamily="34" charset="-122"/>
                <a:ea typeface="微软雅黑" panose="020B0503020204020204" pitchFamily="34" charset="-122"/>
              </a:rPr>
              <a:t>AUSF</a:t>
            </a:r>
            <a:endParaRPr lang="zh-CN" altLang="en-US" sz="1400" b="1" kern="0" dirty="0">
              <a:solidFill>
                <a:srgbClr val="000000"/>
              </a:solidFill>
              <a:latin typeface="微软雅黑" panose="020B0503020204020204" pitchFamily="34" charset="-122"/>
              <a:ea typeface="微软雅黑" panose="020B0503020204020204" pitchFamily="34" charset="-122"/>
            </a:endParaRPr>
          </a:p>
        </p:txBody>
      </p:sp>
      <p:sp>
        <p:nvSpPr>
          <p:cNvPr id="295" name="矩形 294">
            <a:extLst>
              <a:ext uri="{FF2B5EF4-FFF2-40B4-BE49-F238E27FC236}">
                <a16:creationId xmlns:a16="http://schemas.microsoft.com/office/drawing/2014/main" id="{DAAAC975-A4D2-484D-B793-842B899AD95D}"/>
              </a:ext>
            </a:extLst>
          </p:cNvPr>
          <p:cNvSpPr/>
          <p:nvPr/>
        </p:nvSpPr>
        <p:spPr>
          <a:xfrm>
            <a:off x="3647062" y="189807"/>
            <a:ext cx="5322291" cy="523220"/>
          </a:xfrm>
          <a:prstGeom prst="rect">
            <a:avLst/>
          </a:prstGeom>
        </p:spPr>
        <p:txBody>
          <a:bodyPr wrap="none">
            <a:spAutoFit/>
          </a:bodyPr>
          <a:lstStyle/>
          <a:p>
            <a:pPr eaLnBrk="1" fontAlgn="auto" hangingPunct="1">
              <a:spcBef>
                <a:spcPts val="0"/>
              </a:spcBef>
              <a:spcAft>
                <a:spcPts val="0"/>
              </a:spcAft>
            </a:pPr>
            <a:r>
              <a:rPr lang="en-US" altLang="zh-CN" sz="2800" b="1" dirty="0">
                <a:ea typeface="微软雅黑" panose="020B0503020204020204" pitchFamily="34" charset="-122"/>
              </a:rPr>
              <a:t>Case 2: Remote UE accessing</a:t>
            </a:r>
            <a:endParaRPr lang="zh-CN" altLang="en-US" sz="2800" b="1" dirty="0">
              <a:ea typeface="微软雅黑" panose="020B0503020204020204" pitchFamily="34" charset="-122"/>
            </a:endParaRPr>
          </a:p>
        </p:txBody>
      </p:sp>
    </p:spTree>
    <p:extLst>
      <p:ext uri="{BB962C8B-B14F-4D97-AF65-F5344CB8AC3E}">
        <p14:creationId xmlns:p14="http://schemas.microsoft.com/office/powerpoint/2010/main" val="254713087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347B69A-2B31-4003-B40E-595507B99D01}"/>
              </a:ext>
            </a:extLst>
          </p:cNvPr>
          <p:cNvSpPr/>
          <p:nvPr/>
        </p:nvSpPr>
        <p:spPr>
          <a:xfrm>
            <a:off x="4658566" y="934274"/>
            <a:ext cx="1821332" cy="523220"/>
          </a:xfrm>
          <a:prstGeom prst="rect">
            <a:avLst/>
          </a:prstGeom>
        </p:spPr>
        <p:txBody>
          <a:bodyPr wrap="none">
            <a:spAutoFit/>
          </a:bodyPr>
          <a:lstStyle/>
          <a:p>
            <a:pPr eaLnBrk="1" fontAlgn="auto" hangingPunct="1">
              <a:spcBef>
                <a:spcPts val="0"/>
              </a:spcBef>
              <a:spcAft>
                <a:spcPts val="0"/>
              </a:spcAft>
            </a:pPr>
            <a:r>
              <a:rPr lang="en-US" altLang="zh-CN" sz="2800" b="1" dirty="0">
                <a:ea typeface="微软雅黑" panose="020B0503020204020204" pitchFamily="34" charset="-122"/>
              </a:rPr>
              <a:t>Summary</a:t>
            </a:r>
            <a:endParaRPr lang="zh-CN" altLang="en-US" sz="2800" b="1" dirty="0">
              <a:ea typeface="微软雅黑" panose="020B0503020204020204" pitchFamily="34" charset="-122"/>
            </a:endParaRPr>
          </a:p>
        </p:txBody>
      </p:sp>
      <p:sp>
        <p:nvSpPr>
          <p:cNvPr id="4" name="Content Placeholder 2">
            <a:extLst>
              <a:ext uri="{FF2B5EF4-FFF2-40B4-BE49-F238E27FC236}">
                <a16:creationId xmlns:a16="http://schemas.microsoft.com/office/drawing/2014/main" id="{86B3A698-1479-4714-9935-ABFFC26486FB}"/>
              </a:ext>
            </a:extLst>
          </p:cNvPr>
          <p:cNvSpPr>
            <a:spLocks noGrp="1"/>
          </p:cNvSpPr>
          <p:nvPr>
            <p:ph idx="1"/>
          </p:nvPr>
        </p:nvSpPr>
        <p:spPr>
          <a:xfrm>
            <a:off x="620052" y="1772155"/>
            <a:ext cx="10790055" cy="3924637"/>
          </a:xfrm>
        </p:spPr>
        <p:txBody>
          <a:bodyPr/>
          <a:lstStyle/>
          <a:p>
            <a:pPr marL="0" indent="0">
              <a:buNone/>
            </a:pPr>
            <a:r>
              <a:rPr lang="en-GB" altLang="zh-CN" sz="1600" kern="0" dirty="0">
                <a:solidFill>
                  <a:prstClr val="black"/>
                </a:solidFill>
                <a:latin typeface="Arial" panose="020B0604020202020204" pitchFamily="34" charset="0"/>
                <a:ea typeface="微软雅黑" panose="020B0503020204020204" pitchFamily="34" charset="-122"/>
                <a:cs typeface="Arial" panose="020B0604020202020204" pitchFamily="34" charset="0"/>
              </a:rPr>
              <a:t>It is proposed </a:t>
            </a:r>
            <a:r>
              <a:rPr lang="en-US" altLang="zh-CN" sz="1600" kern="0" dirty="0">
                <a:solidFill>
                  <a:prstClr val="black"/>
                </a:solidFill>
                <a:latin typeface="Arial" panose="020B0604020202020204" pitchFamily="34" charset="0"/>
                <a:ea typeface="微软雅黑" panose="020B0503020204020204" pitchFamily="34" charset="-122"/>
                <a:cs typeface="Arial" panose="020B0604020202020204" pitchFamily="34" charset="0"/>
              </a:rPr>
              <a:t>to study </a:t>
            </a:r>
            <a:r>
              <a:rPr lang="en-GB" altLang="zh-CN" sz="1600" kern="0" dirty="0">
                <a:solidFill>
                  <a:prstClr val="black"/>
                </a:solidFill>
                <a:latin typeface="Arial" panose="020B0604020202020204" pitchFamily="34" charset="0"/>
                <a:ea typeface="微软雅黑" panose="020B0503020204020204" pitchFamily="34" charset="-122"/>
                <a:cs typeface="Arial" panose="020B0604020202020204" pitchFamily="34" charset="0"/>
              </a:rPr>
              <a:t>how the 5G System can be enhanced to support the 5G mobile VPN in the 3GPP network.</a:t>
            </a:r>
            <a:endParaRPr lang="en-US" altLang="zh-CN" sz="1600" kern="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a:p>
            <a:pPr lvl="0">
              <a:buFont typeface="Arial" panose="020B0604020202020204" pitchFamily="34" charset="0"/>
              <a:buChar char="•"/>
            </a:pPr>
            <a:r>
              <a:rPr lang="en-GB" altLang="zh-CN" sz="1600" kern="0" dirty="0">
                <a:solidFill>
                  <a:prstClr val="black"/>
                </a:solidFill>
                <a:latin typeface="Arial" panose="020B0604020202020204" pitchFamily="34" charset="0"/>
                <a:ea typeface="微软雅黑" panose="020B0503020204020204" pitchFamily="34" charset="-122"/>
                <a:cs typeface="Arial" panose="020B0604020202020204" pitchFamily="34" charset="0"/>
              </a:rPr>
              <a:t>How 5GC identifies the user identifier of the device accessing the 5GC via the relay UE which has the 3GPP subscriptions.   </a:t>
            </a:r>
            <a:endParaRPr lang="zh-CN" altLang="zh-CN" sz="1600" kern="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a:p>
            <a:pPr lvl="1">
              <a:buClr>
                <a:schemeClr val="tx1"/>
              </a:buClr>
            </a:pPr>
            <a:r>
              <a:rPr lang="en-GB" altLang="zh-CN" sz="1200" kern="0" dirty="0">
                <a:solidFill>
                  <a:prstClr val="black"/>
                </a:solidFill>
                <a:latin typeface="Arial" panose="020B0604020202020204" pitchFamily="34" charset="0"/>
                <a:ea typeface="微软雅黑" panose="020B0503020204020204" pitchFamily="34" charset="-122"/>
                <a:cs typeface="Arial" panose="020B0604020202020204" pitchFamily="34" charset="0"/>
              </a:rPr>
              <a:t>How the 5GC can authenticate/authorize the user identities of the device behind the UE, what information is needed to identify the device, and whether this information is linked with the 3GPP subscriptions. </a:t>
            </a:r>
            <a:endParaRPr lang="zh-CN" altLang="zh-CN" sz="1200" kern="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a:p>
            <a:pPr lvl="1">
              <a:buClr>
                <a:schemeClr val="tx1"/>
              </a:buClr>
            </a:pPr>
            <a:r>
              <a:rPr lang="en-US" altLang="zh-CN" sz="1200" kern="0" dirty="0">
                <a:solidFill>
                  <a:prstClr val="black"/>
                </a:solidFill>
                <a:latin typeface="Arial" panose="020B0604020202020204" pitchFamily="34" charset="0"/>
                <a:ea typeface="微软雅黑" panose="020B0503020204020204" pitchFamily="34" charset="-122"/>
                <a:cs typeface="Arial" panose="020B0604020202020204" pitchFamily="34" charset="0"/>
              </a:rPr>
              <a:t>How to control the relay UE, e.g. whether the NAT is allowed in the relay UE, and which devices and how many devices are allowed to access via this relay UE. </a:t>
            </a:r>
            <a:endParaRPr lang="zh-CN" altLang="zh-CN" sz="1200" kern="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a:p>
            <a:pPr lvl="1">
              <a:buClr>
                <a:schemeClr val="tx1"/>
              </a:buClr>
            </a:pPr>
            <a:r>
              <a:rPr lang="en-GB" altLang="zh-CN" sz="1200" kern="0" dirty="0">
                <a:solidFill>
                  <a:prstClr val="black"/>
                </a:solidFill>
                <a:latin typeface="Arial" panose="020B0604020202020204" pitchFamily="34" charset="0"/>
                <a:ea typeface="微软雅黑" panose="020B0503020204020204" pitchFamily="34" charset="-122"/>
                <a:cs typeface="Arial" panose="020B0604020202020204" pitchFamily="34" charset="0"/>
              </a:rPr>
              <a:t>Whether and how the 5GC establishes separate PDU sessions for the different devices, e.g. belonging to the different users. How to allocate the IP addresses for the devices, and how to control the traffic from the different devices, e.g. by using the different QoS or charging policy.</a:t>
            </a:r>
            <a:endParaRPr lang="zh-CN" altLang="zh-CN" sz="1200" kern="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a:p>
            <a:pPr lvl="1">
              <a:buClr>
                <a:schemeClr val="tx1"/>
              </a:buClr>
            </a:pPr>
            <a:r>
              <a:rPr lang="en-GB" altLang="zh-CN" sz="1200" kern="0" dirty="0">
                <a:solidFill>
                  <a:prstClr val="black"/>
                </a:solidFill>
                <a:latin typeface="Arial" panose="020B0604020202020204" pitchFamily="34" charset="0"/>
                <a:ea typeface="微软雅黑" panose="020B0503020204020204" pitchFamily="34" charset="-122"/>
                <a:cs typeface="Arial" panose="020B0604020202020204" pitchFamily="34" charset="0"/>
              </a:rPr>
              <a:t>How </a:t>
            </a:r>
            <a:r>
              <a:rPr lang="en-US" altLang="zh-CN" sz="1200" kern="0" dirty="0">
                <a:solidFill>
                  <a:prstClr val="black"/>
                </a:solidFill>
                <a:latin typeface="Arial" panose="020B0604020202020204" pitchFamily="34" charset="0"/>
                <a:ea typeface="微软雅黑" panose="020B0503020204020204" pitchFamily="34" charset="-122"/>
                <a:cs typeface="Arial" panose="020B0604020202020204" pitchFamily="34" charset="0"/>
              </a:rPr>
              <a:t>to establish the connection between the different devices via the different relay UE. Whether and how to support the device service to be isolated, controlled by the relay UE or 5GC.</a:t>
            </a:r>
            <a:r>
              <a:rPr lang="en-GB" altLang="zh-CN" sz="1200" kern="0" dirty="0">
                <a:solidFill>
                  <a:prstClr val="black"/>
                </a:solidFill>
                <a:latin typeface="Arial" panose="020B0604020202020204" pitchFamily="34" charset="0"/>
                <a:ea typeface="微软雅黑" panose="020B0503020204020204" pitchFamily="34" charset="-122"/>
                <a:cs typeface="Arial" panose="020B0604020202020204" pitchFamily="34" charset="0"/>
              </a:rPr>
              <a:t>  </a:t>
            </a:r>
            <a:endParaRPr lang="zh-CN" altLang="zh-CN" sz="1200" kern="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a:p>
            <a:pPr lvl="0">
              <a:buClr>
                <a:schemeClr val="tx1"/>
              </a:buClr>
              <a:buFont typeface="Arial" panose="020B0604020202020204" pitchFamily="34" charset="0"/>
              <a:buChar char="•"/>
            </a:pPr>
            <a:r>
              <a:rPr lang="en-GB" altLang="zh-CN" sz="1600" kern="0" dirty="0">
                <a:solidFill>
                  <a:prstClr val="black"/>
                </a:solidFill>
                <a:latin typeface="Arial" panose="020B0604020202020204" pitchFamily="34" charset="0"/>
                <a:ea typeface="微软雅黑" panose="020B0503020204020204" pitchFamily="34" charset="-122"/>
                <a:cs typeface="Arial" panose="020B0604020202020204" pitchFamily="34" charset="0"/>
              </a:rPr>
              <a:t>Study how the remote UE, i.e. the UE outside the campus, can communicate with the devices behind the relay UE located in the campus via 5GC. </a:t>
            </a:r>
            <a:endParaRPr lang="zh-CN" altLang="zh-CN" sz="1600" kern="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a:p>
            <a:pPr lvl="1">
              <a:buClr>
                <a:schemeClr val="tx1"/>
              </a:buClr>
            </a:pPr>
            <a:r>
              <a:rPr lang="en-GB" altLang="zh-CN" sz="1200" kern="0" dirty="0">
                <a:solidFill>
                  <a:prstClr val="black"/>
                </a:solidFill>
                <a:latin typeface="Arial" panose="020B0604020202020204" pitchFamily="34" charset="0"/>
                <a:ea typeface="微软雅黑" panose="020B0503020204020204" pitchFamily="34" charset="-122"/>
                <a:cs typeface="Arial" panose="020B0604020202020204" pitchFamily="34" charset="0"/>
              </a:rPr>
              <a:t>Whether and how to extend the 5G VN or PIN to support the per subscriber level group for personal office network.</a:t>
            </a:r>
            <a:endParaRPr lang="zh-CN" altLang="zh-CN" sz="1200" kern="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a:p>
            <a:pPr lvl="1">
              <a:buClr>
                <a:schemeClr val="tx1"/>
              </a:buClr>
            </a:pPr>
            <a:r>
              <a:rPr lang="en-GB" altLang="zh-CN" sz="1200" kern="0" dirty="0">
                <a:solidFill>
                  <a:prstClr val="black"/>
                </a:solidFill>
                <a:latin typeface="Arial" panose="020B0604020202020204" pitchFamily="34" charset="0"/>
                <a:ea typeface="微软雅黑" panose="020B0503020204020204" pitchFamily="34" charset="-122"/>
                <a:cs typeface="Arial" panose="020B0604020202020204" pitchFamily="34" charset="0"/>
              </a:rPr>
              <a:t>How to route the traffic between the remote UE and the devices belonging to the same personal office network crossing different UPFs.</a:t>
            </a:r>
          </a:p>
          <a:p>
            <a:pPr lvl="1">
              <a:buClr>
                <a:schemeClr val="tx1"/>
              </a:buClr>
            </a:pPr>
            <a:r>
              <a:rPr lang="en-GB" altLang="zh-CN" sz="1200" kern="0" dirty="0">
                <a:solidFill>
                  <a:prstClr val="black"/>
                </a:solidFill>
                <a:latin typeface="Arial" panose="020B0604020202020204" pitchFamily="34" charset="0"/>
                <a:ea typeface="微软雅黑" panose="020B0503020204020204" pitchFamily="34" charset="-122"/>
                <a:cs typeface="Arial" panose="020B0604020202020204" pitchFamily="34" charset="0"/>
              </a:rPr>
              <a:t>How to discover the devices behind the relay UE if there is NAT existing in the network. </a:t>
            </a:r>
            <a:endParaRPr lang="zh-CN" altLang="zh-CN" sz="1200" kern="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83927118"/>
      </p:ext>
    </p:extLst>
  </p:cSld>
  <p:clrMapOvr>
    <a:masterClrMapping/>
  </p:clrMapOvr>
  <p:transition>
    <p:wipe dir="r"/>
  </p:transition>
</p:sld>
</file>

<file path=ppt/tags/tag1.xml><?xml version="1.0" encoding="utf-8"?>
<p:tagLst xmlns:a="http://schemas.openxmlformats.org/drawingml/2006/main" xmlns:r="http://schemas.openxmlformats.org/officeDocument/2006/relationships" xmlns:p="http://schemas.openxmlformats.org/presentationml/2006/main">
  <p:tag name="KSO_WM_FULL_TEXT_BEAUTIFY_COPY_ID" val="325"/>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www.w3.org/XML/1998/namespace"/>
    <ds:schemaRef ds:uri="http://schemas.openxmlformats.org/package/2006/metadata/core-properties"/>
    <ds:schemaRef ds:uri="http://schemas.microsoft.com/office/2006/documentManagement/types"/>
    <ds:schemaRef ds:uri="http://schemas.microsoft.com/office/2006/metadata/properties"/>
    <ds:schemaRef ds:uri="679a257e-872f-4c98-9e8a-0a9c104f72cd"/>
    <ds:schemaRef ds:uri="http://purl.org/dc/dcmitype/"/>
    <ds:schemaRef ds:uri="http://purl.org/dc/elements/1.1/"/>
    <ds:schemaRef ds:uri="280d8efa-eff2-4910-88d2-79ca146720c4"/>
    <ds:schemaRef ds:uri="http://schemas.microsoft.com/office/infopath/2007/PartnerControls"/>
    <ds:schemaRef ds:uri="http://purl.org/dc/terms/"/>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5376</TotalTime>
  <Words>1164</Words>
  <Application>Microsoft Office PowerPoint</Application>
  <PresentationFormat>宽屏</PresentationFormat>
  <Paragraphs>122</Paragraphs>
  <Slides>6</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18" baseType="lpstr">
      <vt:lpstr>Arial </vt:lpstr>
      <vt:lpstr>Huawei Sans</vt:lpstr>
      <vt:lpstr>宋体</vt:lpstr>
      <vt:lpstr>微软雅黑</vt:lpstr>
      <vt:lpstr>微软雅黑</vt:lpstr>
      <vt:lpstr>Arial</vt:lpstr>
      <vt:lpstr>Calibri</vt:lpstr>
      <vt:lpstr>Calibri Light</vt:lpstr>
      <vt:lpstr>Times New Roman</vt:lpstr>
      <vt:lpstr>Wingdings</vt:lpstr>
      <vt:lpstr>Office Theme</vt:lpstr>
      <vt:lpstr>Microsoft ClipArt Gallery</vt:lpstr>
      <vt:lpstr>Mobile Virtual Private Network</vt:lpstr>
      <vt:lpstr>PowerPoint 演示文稿</vt:lpstr>
      <vt:lpstr>PowerPoint 演示文稿</vt:lpstr>
      <vt:lpstr>PowerPoint 演示文稿</vt:lpstr>
      <vt:lpstr>PowerPoint 演示文稿</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cp:lastModifiedBy>
  <cp:revision>600</cp:revision>
  <dcterms:created xsi:type="dcterms:W3CDTF">2010-02-05T13:52:04Z</dcterms:created>
  <dcterms:modified xsi:type="dcterms:W3CDTF">2023-05-16T11:43:05Z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1684117337</vt:lpwstr>
  </property>
</Properties>
</file>