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omments/modernComment_349_84F39ADD.xml" ContentType="application/vnd.ms-powerpoint.comment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9" r:id="rId3"/>
    <p:sldId id="840" r:id="rId4"/>
    <p:sldId id="84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977E600-2900-3269-8225-14492B354253}" name="Ericsson0525" initials="SS0525" userId="Ericsson0525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=""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55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modernComment_349_84F39AD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65EA5AB-95AF-48A3-8E07-6F8BA006F4FD}" authorId="{7977E600-2900-3269-8225-14492B354253}" created="2023-05-30T11:28:14.73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230557405" sldId="841"/>
      <ac:spMk id="5" creationId="{15D28A3F-B4FD-414F-9637-F7C890005039}"/>
      <ac:txMk cp="48" len="339">
        <ac:context len="689" hash="3778368801"/>
      </ac:txMk>
    </ac:txMkLst>
    <p188:pos x="8663149" y="1201517"/>
    <p188:txBody>
      <a:bodyPr/>
      <a:lstStyle/>
      <a:p>
        <a:r>
          <a:rPr lang="en-US"/>
          <a:t>Aligned with the previous slide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#157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meeting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22-26 May2023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effectLst/>
              </a:rPr>
              <a:t>S2-2307433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WG2#15</a:t>
            </a:r>
            <a:r>
              <a:rPr lang="en-IE" altLang="de-DE" sz="1200">
                <a:solidFill>
                  <a:schemeClr val="bg1"/>
                </a:solidFill>
              </a:rPr>
              <a:t>7 Berlin, Germany</a:t>
            </a:r>
            <a:r>
              <a:rPr lang="en-US" altLang="de-DE" sz="1200" baseline="0">
                <a:solidFill>
                  <a:schemeClr val="bg1"/>
                </a:solidFill>
              </a:rPr>
              <a:t>, 22–26 May </a:t>
            </a:r>
            <a:r>
              <a:rPr lang="en-US" altLang="de-DE" sz="1200" baseline="0" dirty="0">
                <a:solidFill>
                  <a:schemeClr val="bg1"/>
                </a:solidFill>
              </a:rPr>
              <a:t>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349_84F39ADD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Dan Wang</a:t>
            </a:r>
            <a:r>
              <a:rPr lang="en-US" altLang="en-US" sz="2000" b="1"/>
              <a:t>, China Mobile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Yixue Lei,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SA2#157 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98131" y="875395"/>
          <a:ext cx="8810067" cy="12627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406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-&gt;98%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11064" y="2212772"/>
            <a:ext cx="8810067" cy="4130276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Progress since SA2#157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Paper status: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CRs are approved.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3 LSs are sent to inform RAN WGs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</a:t>
            </a:r>
            <a:r>
              <a:rPr lang="en-US" altLang="zh-CN" sz="1000" dirty="0"/>
              <a:t>LS reply for TSCAI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LS reply for measurement data rate exposure by NG-RAN and UP based QNC.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LS to RAN WGs for </a:t>
            </a:r>
            <a:r>
              <a:rPr lang="en-GB" sz="1000" dirty="0"/>
              <a:t>Non-homogeneous deployment of PDU Set based QoS handling</a:t>
            </a:r>
            <a:r>
              <a:rPr lang="en-US" sz="10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18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2 LS are sent to SA4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LS reply for </a:t>
            </a:r>
            <a:r>
              <a:rPr lang="en-GB" sz="1000" dirty="0"/>
              <a:t>design of RTP header.</a:t>
            </a:r>
            <a:endParaRPr lang="en-US" sz="10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00" dirty="0"/>
              <a:t>1 LS reply for </a:t>
            </a:r>
            <a:r>
              <a:rPr lang="en-GB" sz="1000" dirty="0"/>
              <a:t>N6 PDU Set Identification</a:t>
            </a:r>
            <a:r>
              <a:rPr lang="en-US" sz="10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UL PDU set handling </a:t>
            </a:r>
            <a:r>
              <a:rPr lang="en-US" altLang="zh-CN" sz="1400"/>
              <a:t>and </a:t>
            </a:r>
            <a:r>
              <a:rPr lang="en-US" altLang="zh-CN" sz="1400" smtClean="0"/>
              <a:t>Non-Homogeneous deployment depends on </a:t>
            </a:r>
            <a:r>
              <a:rPr lang="en-US" altLang="zh-CN" sz="1400" dirty="0"/>
              <a:t>RAN WG’s progress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2000" dirty="0"/>
          </a:p>
        </p:txBody>
      </p:sp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4869" y="926623"/>
            <a:ext cx="8554481" cy="48249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</a:t>
            </a:r>
            <a:r>
              <a:rPr lang="de-DE" altLang="zh-CN" sz="1800" b="1"/>
              <a:t>(SA2#158):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smtClean="0">
                <a:solidFill>
                  <a:srgbClr val="000000"/>
                </a:solidFill>
              </a:rPr>
              <a:t>CRs </a:t>
            </a:r>
            <a:r>
              <a:rPr lang="en-US" altLang="zh-CN" sz="1600" smtClean="0">
                <a:solidFill>
                  <a:srgbClr val="000000"/>
                </a:solidFill>
              </a:rPr>
              <a:t>for functionality introduction (Cat B/C) for TS23.501</a:t>
            </a:r>
            <a:r>
              <a:rPr lang="en-US" altLang="zh-CN" sz="1600" smtClean="0">
                <a:solidFill>
                  <a:srgbClr val="000000"/>
                </a:solidFill>
                <a:highlight>
                  <a:srgbClr val="FFFF00"/>
                </a:highlight>
              </a:rPr>
              <a:t> </a:t>
            </a:r>
            <a:r>
              <a:rPr lang="en-US" altLang="zh-CN" sz="1600" smtClean="0">
                <a:solidFill>
                  <a:srgbClr val="000000"/>
                </a:solidFill>
              </a:rPr>
              <a:t>should be frozen(Except when based on incoming</a:t>
            </a:r>
            <a:r>
              <a:rPr lang="en-US" altLang="zh-CN" sz="1600" smtClean="0">
                <a:solidFill>
                  <a:srgbClr val="000000"/>
                </a:solidFill>
                <a:highlight>
                  <a:srgbClr val="FFFF00"/>
                </a:highlight>
              </a:rPr>
              <a:t> </a:t>
            </a:r>
            <a:r>
              <a:rPr lang="en-US" altLang="zh-CN" sz="1600" smtClean="0">
                <a:solidFill>
                  <a:srgbClr val="000000"/>
                </a:solidFill>
              </a:rPr>
              <a:t>LS trigger). </a:t>
            </a:r>
            <a:r>
              <a:rPr lang="de-DE" altLang="zh-CN" sz="1600" smtClean="0"/>
              <a:t>Some CRs(Cat B/C) for TS 23.502/23.503 needed in order to keep alignment with TS23.501 and complete stage 2 functionality need to be </a:t>
            </a:r>
            <a:r>
              <a:rPr lang="de-DE" altLang="zh-CN" sz="1600" smtClean="0"/>
              <a:t>handled</a:t>
            </a:r>
            <a:r>
              <a:rPr lang="de-DE" altLang="zh-CN" sz="1600" smtClean="0"/>
              <a:t>.</a:t>
            </a:r>
            <a:endParaRPr lang="de-DE" altLang="zh-CN" sz="120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/>
              <a:t>Overall </a:t>
            </a:r>
            <a:r>
              <a:rPr lang="en-US" altLang="zh-CN" sz="1800" b="1" dirty="0"/>
              <a:t>Plan: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 Feb’22:  TR skeleton, arch assumptions, Key Issues;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 Oct’22: evaluation and conclusion for TR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;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 Nov’22: f</a:t>
            </a:r>
            <a:r>
              <a:rPr lang="en-US" sz="1200" dirty="0"/>
              <a:t>inalizing conclusion and resolving </a:t>
            </a:r>
            <a:r>
              <a:rPr lang="en-US" sz="1200" dirty="0" err="1"/>
              <a:t>ENs.</a:t>
            </a:r>
            <a:r>
              <a:rPr lang="en-US" altLang="zh-CN" sz="1200" dirty="0"/>
              <a:t>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Jan’23: Start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Feb’23: WID update for timeline, continue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April’23: Continue the normative work; resolving the ENs in CRs;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May’23</a:t>
            </a:r>
            <a:r>
              <a:rPr lang="en-US" altLang="zh-CN" sz="1200"/>
              <a:t>: Complete the 501 CRs. Some Key Issues of 502/503 CRs are completed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SA2#158 August: Complete the whole work.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214516" y="2290546"/>
          <a:ext cx="8601542" cy="829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0927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7258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759641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689292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514164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April,23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August 20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#156E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#158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10-&gt;11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4-&gt;8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14-&gt;19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1 -&gt;2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?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7" name="Title 5"/>
          <p:cNvSpPr txBox="1">
            <a:spLocks/>
          </p:cNvSpPr>
          <p:nvPr/>
        </p:nvSpPr>
        <p:spPr bwMode="auto">
          <a:xfrm>
            <a:off x="179388" y="208196"/>
            <a:ext cx="870206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XRM status after </a:t>
            </a:r>
            <a:r>
              <a:rPr lang="en-US" altLang="de-DE" sz="2800" b="1" kern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SA2#157</a:t>
            </a: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de-DE" altLang="de-DE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600" dirty="0"/>
              <a:t>30 CRs </a:t>
            </a:r>
            <a:r>
              <a:rPr lang="en-US" altLang="de-DE" sz="1600" dirty="0"/>
              <a:t>are approved.</a:t>
            </a:r>
            <a:endParaRPr lang="de-DE" altLang="zh-CN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/>
              <a:t>Contentious Issue</a:t>
            </a:r>
            <a:r>
              <a:rPr lang="de-DE" altLang="zh-CN" sz="2000" dirty="0"/>
              <a:t>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UL PDU set handling 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and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Non-Homogeneous deployment depends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on RAN WG’s progress</a:t>
            </a:r>
            <a:endParaRPr kumimoji="0" lang="de-DE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smtClean="0"/>
              <a:t>Other </a:t>
            </a:r>
            <a:r>
              <a:rPr lang="de-DE" altLang="zh-CN" sz="18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Two Editor Notes(UL PDU set handling </a:t>
            </a:r>
            <a:r>
              <a:rPr lang="en-US" altLang="zh-CN" sz="1600"/>
              <a:t>and </a:t>
            </a:r>
            <a:r>
              <a:rPr lang="en-GB" sz="1600" smtClean="0"/>
              <a:t>Non-homogeneous deployment</a:t>
            </a:r>
            <a:r>
              <a:rPr lang="en-US" altLang="zh-CN" sz="1600" smtClean="0"/>
              <a:t>) </a:t>
            </a:r>
            <a:r>
              <a:rPr lang="en-US" altLang="zh-CN" sz="1600" dirty="0"/>
              <a:t>remained due </a:t>
            </a:r>
            <a:r>
              <a:rPr lang="en-US" altLang="zh-CN" sz="1600"/>
              <a:t>to </a:t>
            </a:r>
            <a:r>
              <a:rPr lang="en-US" altLang="zh-CN" sz="1600" smtClean="0"/>
              <a:t>pending </a:t>
            </a:r>
            <a:r>
              <a:rPr lang="en-US" altLang="zh-CN" sz="1600" dirty="0"/>
              <a:t>RAN progress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of the Next Meeting (SA2#158):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kern="0" smtClean="0">
                <a:solidFill>
                  <a:srgbClr val="000000"/>
                </a:solidFill>
              </a:rPr>
              <a:t>CRs </a:t>
            </a:r>
            <a:r>
              <a:rPr lang="en-US" altLang="zh-CN" sz="1600" kern="0" smtClean="0">
                <a:solidFill>
                  <a:srgbClr val="000000"/>
                </a:solidFill>
              </a:rPr>
              <a:t>for functionality introduction (Cat B/C) for TS23.501</a:t>
            </a:r>
            <a:r>
              <a:rPr lang="en-US" altLang="zh-CN" sz="1600" kern="0" smtClean="0">
                <a:solidFill>
                  <a:srgbClr val="000000"/>
                </a:solidFill>
                <a:highlight>
                  <a:srgbClr val="FFFF00"/>
                </a:highlight>
              </a:rPr>
              <a:t> </a:t>
            </a:r>
            <a:r>
              <a:rPr lang="en-US" altLang="zh-CN" sz="1600" kern="0" smtClean="0">
                <a:solidFill>
                  <a:srgbClr val="000000"/>
                </a:solidFill>
              </a:rPr>
              <a:t>should be frozen(Except when based on incoming LS trigger). </a:t>
            </a:r>
            <a:r>
              <a:rPr lang="de-DE" altLang="zh-CN" sz="1600" kern="0" smtClean="0">
                <a:solidFill>
                  <a:prstClr val="black"/>
                </a:solidFill>
              </a:rPr>
              <a:t>Some CRs(Cat B/C) for TS 23.502/23.503 needed in order to keep alignment with 23.501 and complete stage 2 functionality need to be handled.</a:t>
            </a:r>
            <a:endParaRPr lang="de-DE" altLang="zh-CN" sz="16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triggered CRs</a:t>
            </a:r>
            <a:endParaRPr lang="en-US" altLang="de-DE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15079771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-&gt;98%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itle 5"/>
          <p:cNvSpPr txBox="1">
            <a:spLocks/>
          </p:cNvSpPr>
          <p:nvPr/>
        </p:nvSpPr>
        <p:spPr bwMode="auto">
          <a:xfrm>
            <a:off x="179388" y="208196"/>
            <a:ext cx="870206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XRM status after </a:t>
            </a:r>
            <a:r>
              <a:rPr lang="en-US" altLang="de-DE" sz="2800" b="1" kern="0">
                <a:solidFill>
                  <a:srgbClr val="FF0000"/>
                </a:solidFill>
                <a:latin typeface="Calibri"/>
                <a:ea typeface="+mj-ea"/>
                <a:cs typeface="+mj-cs"/>
              </a:rPr>
              <a:t>SA#99</a:t>
            </a: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de-DE" altLang="de-DE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0557405"/>
      </p:ext>
    </p:extLst>
  </p:cSld>
  <p:clrMapOvr>
    <a:masterClrMapping/>
  </p:clrMapOvr>
  <p:transition spd="slow"/>
  <p:extLst mod="1">
    <p:ext uri="{6950BFC3-D8DA-4A85-94F7-54DA5524770B}">
      <p188:commentRel xmlns=""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16726</TotalTime>
  <Words>583</Words>
  <Application>Microsoft Office PowerPoint</Application>
  <PresentationFormat>全屏显示(4:3)</PresentationFormat>
  <Paragraphs>116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XRM Status Report</vt:lpstr>
      <vt:lpstr>XRM status after SA2#157 </vt:lpstr>
      <vt:lpstr>幻灯片 3</vt:lpstr>
      <vt:lpstr>幻灯片 4</vt:lpstr>
    </vt:vector>
  </TitlesOfParts>
  <Company>Huawei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cmcc-wd</cp:lastModifiedBy>
  <cp:revision>1943</cp:revision>
  <dcterms:created xsi:type="dcterms:W3CDTF">2008-08-30T09:32:10Z</dcterms:created>
  <dcterms:modified xsi:type="dcterms:W3CDTF">2023-05-31T13:10:57Z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</Properties>
</file>