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0"/>
  </p:notesMasterIdLst>
  <p:handoutMasterIdLst>
    <p:handoutMasterId r:id="rId21"/>
  </p:handoutMasterIdLst>
  <p:sldIdLst>
    <p:sldId id="341" r:id="rId5"/>
    <p:sldId id="368" r:id="rId6"/>
    <p:sldId id="369" r:id="rId7"/>
    <p:sldId id="379" r:id="rId8"/>
    <p:sldId id="367" r:id="rId9"/>
    <p:sldId id="376" r:id="rId10"/>
    <p:sldId id="378" r:id="rId11"/>
    <p:sldId id="377" r:id="rId12"/>
    <p:sldId id="370" r:id="rId13"/>
    <p:sldId id="371" r:id="rId14"/>
    <p:sldId id="372" r:id="rId15"/>
    <p:sldId id="373" r:id="rId16"/>
    <p:sldId id="374" r:id="rId17"/>
    <p:sldId id="375" r:id="rId18"/>
    <p:sldId id="366"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595" autoAdjust="0"/>
    <p:restoredTop sz="94796" autoAdjust="0"/>
  </p:normalViewPr>
  <p:slideViewPr>
    <p:cSldViewPr snapToGrid="0">
      <p:cViewPr varScale="1">
        <p:scale>
          <a:sx n="114" d="100"/>
          <a:sy n="114" d="100"/>
        </p:scale>
        <p:origin x="324"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2756" y="8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1512357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2847288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250791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15</a:t>
            </a:fld>
            <a:endParaRPr lang="en-GB" altLang="en-US"/>
          </a:p>
        </p:txBody>
      </p:sp>
    </p:spTree>
    <p:extLst>
      <p:ext uri="{BB962C8B-B14F-4D97-AF65-F5344CB8AC3E}">
        <p14:creationId xmlns:p14="http://schemas.microsoft.com/office/powerpoint/2010/main" val="4040978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1099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TSG-WG SA2 Meeting #157</a:t>
            </a:r>
            <a:r>
              <a:rPr lang="sv-SE" altLang="en-US" sz="1200" b="1" dirty="0">
                <a:latin typeface="Arial "/>
              </a:rPr>
              <a:t>	</a:t>
            </a:r>
          </a:p>
          <a:p>
            <a:r>
              <a:rPr lang="en-US" altLang="zh-CN" sz="1000" b="1" kern="1200" dirty="0">
                <a:solidFill>
                  <a:schemeClr val="tx1"/>
                </a:solidFill>
                <a:effectLst/>
                <a:latin typeface="Arial" panose="020B0604020202020204" pitchFamily="34" charset="0"/>
                <a:ea typeface="+mn-ea"/>
                <a:cs typeface="Arial" panose="020B0604020202020204" pitchFamily="34" charset="0"/>
              </a:rPr>
              <a:t>May</a:t>
            </a:r>
            <a:r>
              <a:rPr lang="en-GB" altLang="zh-CN" sz="1000" b="1" kern="1200" dirty="0">
                <a:solidFill>
                  <a:schemeClr val="tx1"/>
                </a:solidFill>
                <a:effectLst/>
                <a:latin typeface="Arial" panose="020B0604020202020204" pitchFamily="34" charset="0"/>
                <a:ea typeface="+mn-ea"/>
                <a:cs typeface="Arial" panose="020B0604020202020204" pitchFamily="34" charset="0"/>
              </a:rPr>
              <a:t> 22 – 26, 2023, Berlin, DE</a:t>
            </a:r>
            <a:endParaRPr lang="zh-CN" altLang="zh-CN" sz="10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423400" y="-47734"/>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i="1" dirty="0">
                <a:latin typeface="Arial "/>
              </a:rPr>
              <a:t>S2-2307092</a:t>
            </a:r>
          </a:p>
          <a:p>
            <a:pPr algn="r" eaLnBrk="1" hangingPunct="1">
              <a:defRPr/>
            </a:pPr>
            <a:r>
              <a:rPr lang="sv-SE" altLang="en-US" sz="1200" b="1" i="1" dirty="0">
                <a:latin typeface="Arial "/>
              </a:rPr>
              <a:t>	</a:t>
            </a:r>
            <a:r>
              <a:rPr lang="sv-SE" altLang="en-US" sz="1200" b="1" i="1" dirty="0">
                <a:solidFill>
                  <a:srgbClr val="0070C0"/>
                </a:solidFill>
                <a:latin typeface="Arial "/>
              </a:rPr>
              <a:t>was S2-230</a:t>
            </a:r>
            <a:r>
              <a:rPr lang="en-US" altLang="zh-CN" sz="1200" b="1" i="1" dirty="0" err="1">
                <a:solidFill>
                  <a:srgbClr val="0070C0"/>
                </a:solidFill>
                <a:latin typeface="Arial "/>
              </a:rPr>
              <a:t>xxxx</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397727" y="1962501"/>
            <a:ext cx="11396546" cy="1965616"/>
          </a:xfrm>
        </p:spPr>
        <p:txBody>
          <a:bodyPr/>
          <a:lstStyle/>
          <a:p>
            <a:pPr eaLnBrk="1" hangingPunct="1"/>
            <a:r>
              <a:rPr lang="en-GB" altLang="zh-CN" dirty="0"/>
              <a:t>Discussion on </a:t>
            </a:r>
            <a:r>
              <a:rPr lang="en-US" altLang="zh-CN" dirty="0"/>
              <a:t>Common API and Separate APIs</a:t>
            </a:r>
            <a:br>
              <a:rPr lang="en-US" altLang="zh-CN" dirty="0"/>
            </a:br>
            <a:r>
              <a:rPr lang="en-US" altLang="zh-CN" sz="1800" dirty="0"/>
              <a:t>	</a:t>
            </a:r>
            <a:br>
              <a:rPr lang="en-US" altLang="zh-CN" sz="1800" dirty="0"/>
            </a:br>
            <a:r>
              <a:rPr lang="en-US" altLang="zh-CN" sz="1800" dirty="0"/>
              <a:t>	Editor's note:	API will be merged with common one (Nnef_AFSessionWithQoS …) at the next meeting</a:t>
            </a:r>
            <a:endParaRPr lang="en-GB" altLang="en-US" sz="4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657234" y="4298809"/>
            <a:ext cx="7886700" cy="1500187"/>
          </a:xfrm>
        </p:spPr>
        <p:txBody>
          <a:bodyPr/>
          <a:lstStyle/>
          <a:p>
            <a:pPr marL="0" indent="0" eaLnBrk="1" hangingPunct="1">
              <a:buFontTx/>
              <a:buNone/>
            </a:pPr>
            <a:r>
              <a:rPr lang="en-GB" altLang="en-US" dirty="0"/>
              <a:t>Huawei</a:t>
            </a:r>
            <a:r>
              <a:rPr lang="en-US" altLang="en-US" dirty="0"/>
              <a:t>,</a:t>
            </a:r>
            <a:r>
              <a:rPr lang="zh-CN" altLang="en-US" dirty="0"/>
              <a:t> </a:t>
            </a:r>
            <a:r>
              <a:rPr lang="en-US" altLang="zh-CN" dirty="0"/>
              <a:t>HiSilicon</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209E97-E354-4515-9CB1-05C1C876B83A}"/>
              </a:ext>
            </a:extLst>
          </p:cNvPr>
          <p:cNvSpPr>
            <a:spLocks noGrp="1"/>
          </p:cNvSpPr>
          <p:nvPr>
            <p:ph type="title"/>
          </p:nvPr>
        </p:nvSpPr>
        <p:spPr/>
        <p:txBody>
          <a:bodyPr/>
          <a:lstStyle/>
          <a:p>
            <a:r>
              <a:rPr lang="en-US" altLang="zh-CN" dirty="0"/>
              <a:t>Specifics for </a:t>
            </a:r>
            <a:r>
              <a:rPr lang="en-GB" altLang="zh-CN" sz="3600" dirty="0" err="1"/>
              <a:t>MultiMemberAFSessionWithQoS</a:t>
            </a:r>
            <a:endParaRPr lang="zh-CN" altLang="en-US" sz="3600" dirty="0"/>
          </a:p>
        </p:txBody>
      </p:sp>
      <p:sp>
        <p:nvSpPr>
          <p:cNvPr id="3" name="内容占位符 2">
            <a:extLst>
              <a:ext uri="{FF2B5EF4-FFF2-40B4-BE49-F238E27FC236}">
                <a16:creationId xmlns:a16="http://schemas.microsoft.com/office/drawing/2014/main" id="{FA3D2C4A-EDAE-424D-B3F6-6AAB60991332}"/>
              </a:ext>
            </a:extLst>
          </p:cNvPr>
          <p:cNvSpPr>
            <a:spLocks noGrp="1"/>
          </p:cNvSpPr>
          <p:nvPr>
            <p:ph idx="1"/>
          </p:nvPr>
        </p:nvSpPr>
        <p:spPr>
          <a:xfrm>
            <a:off x="838200" y="1796442"/>
            <a:ext cx="10515600" cy="4351338"/>
          </a:xfrm>
        </p:spPr>
        <p:txBody>
          <a:bodyPr/>
          <a:lstStyle/>
          <a:p>
            <a:r>
              <a:rPr lang="en-US" altLang="zh-CN" sz="2000" dirty="0"/>
              <a:t>MultiMemberAFSessionWithQoS</a:t>
            </a:r>
          </a:p>
          <a:p>
            <a:pPr lvl="1"/>
            <a:r>
              <a:rPr lang="en-US" altLang="zh-CN" sz="1800" b="1" dirty="0"/>
              <a:t>Target</a:t>
            </a:r>
            <a:r>
              <a:rPr lang="en-US" altLang="zh-CN" sz="1800" dirty="0"/>
              <a:t>: </a:t>
            </a:r>
            <a:r>
              <a:rPr lang="en-GB" altLang="zh-CN" sz="1800" dirty="0"/>
              <a:t>a list of UE addresses (i.e. IP addresses)</a:t>
            </a:r>
            <a:r>
              <a:rPr lang="en-US" altLang="zh-CN" sz="1800" dirty="0"/>
              <a:t>, for UEs with established IP PDU Session</a:t>
            </a:r>
          </a:p>
          <a:p>
            <a:pPr lvl="1"/>
            <a:r>
              <a:rPr lang="en-GB" altLang="zh-CN" sz="1800" b="1" dirty="0"/>
              <a:t>QoS Monitoring event for Data Rate Monitoring for a list of QoS flows</a:t>
            </a:r>
            <a:r>
              <a:rPr lang="zh-CN" altLang="en-US" sz="1800" dirty="0"/>
              <a:t>：</a:t>
            </a:r>
            <a:r>
              <a:rPr lang="en-GB" altLang="zh-CN" sz="1800" dirty="0"/>
              <a:t> Consolidated-MBR Threshold, a list of UE addresses subjected to Consolidated-MBR monitoring </a:t>
            </a:r>
          </a:p>
          <a:p>
            <a:pPr lvl="1"/>
            <a:r>
              <a:rPr lang="en-GB" altLang="zh-CN" sz="1800" b="1" dirty="0"/>
              <a:t>Output</a:t>
            </a:r>
            <a:r>
              <a:rPr lang="en-GB" altLang="zh-CN" sz="1800" dirty="0"/>
              <a:t>: result for the success or failure of the request corresponding to individual UE(s) in the list.</a:t>
            </a:r>
          </a:p>
          <a:p>
            <a:pPr lvl="1"/>
            <a:r>
              <a:rPr lang="en-GB" altLang="zh-CN" sz="1800" b="1" dirty="0"/>
              <a:t>Procedure</a:t>
            </a:r>
            <a:r>
              <a:rPr lang="en-GB" altLang="zh-CN" sz="1800" dirty="0"/>
              <a:t>: NA</a:t>
            </a:r>
          </a:p>
          <a:p>
            <a:pPr lvl="1"/>
            <a:r>
              <a:rPr lang="en-GB" altLang="zh-CN" sz="1800" b="1" dirty="0"/>
              <a:t>Functionalities</a:t>
            </a:r>
            <a:r>
              <a:rPr lang="en-GB" altLang="zh-CN" sz="1800" dirty="0"/>
              <a:t>: NEF functionality for enforcement of the </a:t>
            </a:r>
            <a:r>
              <a:rPr lang="en-US" altLang="zh-CN" sz="1800" dirty="0"/>
              <a:t>Data Rate Monitoring for a list of QoS flows,</a:t>
            </a:r>
            <a:r>
              <a:rPr lang="zh-CN" altLang="en-US" sz="1800" dirty="0"/>
              <a:t> </a:t>
            </a:r>
            <a:r>
              <a:rPr lang="en-US" altLang="zh-CN" sz="1800" dirty="0"/>
              <a:t>NEF translation of the a list of UE addresses to request for each UE address and does aggregation</a:t>
            </a:r>
          </a:p>
          <a:p>
            <a:pPr lvl="1"/>
            <a:endParaRPr lang="en-US" altLang="zh-CN" sz="2000" dirty="0"/>
          </a:p>
          <a:p>
            <a:r>
              <a:rPr lang="en-GB" altLang="zh-CN" sz="2000" b="1" dirty="0"/>
              <a:t>Observation: </a:t>
            </a:r>
            <a:r>
              <a:rPr lang="en-US" altLang="zh-CN" sz="2000" dirty="0"/>
              <a:t>Compared to </a:t>
            </a:r>
            <a:r>
              <a:rPr lang="en-US" altLang="zh-CN" sz="2000" dirty="0" err="1"/>
              <a:t>AFSessionWithQoS</a:t>
            </a:r>
            <a:r>
              <a:rPr lang="en-US" altLang="zh-CN" sz="2000" dirty="0"/>
              <a:t>, </a:t>
            </a:r>
            <a:r>
              <a:rPr lang="en-US" altLang="zh-CN" sz="2000" dirty="0" err="1"/>
              <a:t>MultiMemberAFSessionWithQoS</a:t>
            </a:r>
            <a:r>
              <a:rPr lang="en-US" altLang="zh-CN" sz="2000" dirty="0"/>
              <a:t> is a combination of </a:t>
            </a:r>
            <a:r>
              <a:rPr lang="en-US" altLang="zh-CN" sz="2000" dirty="0" err="1"/>
              <a:t>AFSessionWithQoS</a:t>
            </a:r>
            <a:r>
              <a:rPr lang="en-US" altLang="zh-CN" sz="2000" dirty="0"/>
              <a:t> procedures executed for each UE address in the requested list, with additional NEF enforcement of Data Rate Monitoring for a list of QoS flows with collected monitoring reports.</a:t>
            </a:r>
            <a:r>
              <a:rPr lang="zh-CN" altLang="en-US" sz="2000" dirty="0"/>
              <a:t> </a:t>
            </a:r>
            <a:r>
              <a:rPr lang="en-US" altLang="zh-CN" sz="2000" b="1" dirty="0"/>
              <a:t>However, parameters, functionalities and procedures defined for XRM/TSC for AFSessionWithQoS is not applicable for MultiMemberAFSessionWithQoS.</a:t>
            </a:r>
          </a:p>
          <a:p>
            <a:r>
              <a:rPr lang="en-US" altLang="zh-CN" sz="2000" b="1" dirty="0">
                <a:solidFill>
                  <a:srgbClr val="FF0000"/>
                </a:solidFill>
              </a:rPr>
              <a:t>Proposal:</a:t>
            </a:r>
            <a:r>
              <a:rPr lang="zh-CN" altLang="en-US" sz="2000" b="1" dirty="0">
                <a:solidFill>
                  <a:srgbClr val="FF0000"/>
                </a:solidFill>
              </a:rPr>
              <a:t> </a:t>
            </a:r>
            <a:r>
              <a:rPr lang="en-US" altLang="zh-CN" sz="2000" dirty="0"/>
              <a:t>Keep MultiMemberAFSessionWithQoS Separate</a:t>
            </a:r>
            <a:endParaRPr lang="en-GB" altLang="zh-CN" sz="1800" dirty="0"/>
          </a:p>
          <a:p>
            <a:endParaRPr lang="en-GB" altLang="zh-CN" sz="2000" b="1" dirty="0"/>
          </a:p>
        </p:txBody>
      </p:sp>
    </p:spTree>
    <p:extLst>
      <p:ext uri="{BB962C8B-B14F-4D97-AF65-F5344CB8AC3E}">
        <p14:creationId xmlns:p14="http://schemas.microsoft.com/office/powerpoint/2010/main" val="386567514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6C096B-CA30-4A7E-9B6F-91540AFCC226}"/>
              </a:ext>
            </a:extLst>
          </p:cNvPr>
          <p:cNvSpPr>
            <a:spLocks noGrp="1"/>
          </p:cNvSpPr>
          <p:nvPr>
            <p:ph type="title"/>
          </p:nvPr>
        </p:nvSpPr>
        <p:spPr/>
        <p:txBody>
          <a:bodyPr/>
          <a:lstStyle/>
          <a:p>
            <a:r>
              <a:rPr lang="en-US" altLang="zh-CN" dirty="0"/>
              <a:t>Specifics for </a:t>
            </a:r>
            <a:r>
              <a:rPr lang="en-GB" altLang="zh-CN" dirty="0"/>
              <a:t>AFRequestForQoS</a:t>
            </a:r>
            <a:endParaRPr lang="zh-CN" altLang="en-US" dirty="0"/>
          </a:p>
        </p:txBody>
      </p:sp>
      <p:sp>
        <p:nvSpPr>
          <p:cNvPr id="4" name="内容占位符 2">
            <a:extLst>
              <a:ext uri="{FF2B5EF4-FFF2-40B4-BE49-F238E27FC236}">
                <a16:creationId xmlns:a16="http://schemas.microsoft.com/office/drawing/2014/main" id="{6936F83A-1936-43D2-93F8-FBF542D14A2B}"/>
              </a:ext>
            </a:extLst>
          </p:cNvPr>
          <p:cNvSpPr>
            <a:spLocks noGrp="1"/>
          </p:cNvSpPr>
          <p:nvPr>
            <p:ph idx="1"/>
          </p:nvPr>
        </p:nvSpPr>
        <p:spPr>
          <a:xfrm>
            <a:off x="466928" y="1796442"/>
            <a:ext cx="11575915" cy="4351338"/>
          </a:xfrm>
        </p:spPr>
        <p:txBody>
          <a:bodyPr/>
          <a:lstStyle/>
          <a:p>
            <a:r>
              <a:rPr lang="en-US" altLang="zh-CN" sz="2000" dirty="0" err="1"/>
              <a:t>AFRequestForQoS</a:t>
            </a:r>
            <a:endParaRPr lang="en-US" altLang="zh-CN" sz="2000" dirty="0"/>
          </a:p>
          <a:p>
            <a:pPr lvl="1"/>
            <a:r>
              <a:rPr lang="en-US" altLang="zh-CN" sz="1800" b="1" dirty="0"/>
              <a:t>Target</a:t>
            </a:r>
            <a:r>
              <a:rPr lang="en-US" altLang="zh-CN" sz="1800" dirty="0"/>
              <a:t>: GPSI or Group ID, for both UEs with established PDU Sessions and UEs with any future PDU Sessions</a:t>
            </a:r>
          </a:p>
          <a:p>
            <a:pPr lvl="1"/>
            <a:r>
              <a:rPr lang="en-GB" altLang="zh-CN" sz="1800" b="1" dirty="0"/>
              <a:t>Flow Descriptions</a:t>
            </a:r>
            <a:r>
              <a:rPr lang="en-US" altLang="zh-CN" sz="1800" b="1" dirty="0"/>
              <a:t>:</a:t>
            </a:r>
            <a:r>
              <a:rPr lang="zh-CN" altLang="en-US" sz="1800" b="1" dirty="0"/>
              <a:t> </a:t>
            </a:r>
            <a:r>
              <a:rPr lang="en-US" altLang="zh-CN" sz="1800" dirty="0"/>
              <a:t>O</a:t>
            </a:r>
            <a:r>
              <a:rPr lang="en-GB" altLang="zh-CN" sz="1800" dirty="0"/>
              <a:t>nly the server side information as Flow Description, e.g. 3-tuple(s) including protocol, server side IP address and port number</a:t>
            </a:r>
            <a:endParaRPr lang="en-US" altLang="zh-CN" sz="1800" dirty="0"/>
          </a:p>
          <a:p>
            <a:pPr lvl="1"/>
            <a:r>
              <a:rPr lang="en-GB" altLang="zh-CN" sz="1800" b="1" dirty="0"/>
              <a:t>TSC Traffic characteristics </a:t>
            </a:r>
            <a:r>
              <a:rPr lang="en-GB" altLang="zh-CN" sz="1800" dirty="0"/>
              <a:t>as described in clause 6.1.3.23 or 6.1.3.23a of TS 23.503 [20]</a:t>
            </a:r>
          </a:p>
          <a:p>
            <a:pPr lvl="1"/>
            <a:r>
              <a:rPr lang="en-GB" altLang="zh-CN" sz="1800" b="1" dirty="0"/>
              <a:t>Temporal invalidity condition </a:t>
            </a:r>
            <a:r>
              <a:rPr lang="en-GB" altLang="zh-CN" sz="1800" dirty="0"/>
              <a:t>(start-time, end-time)</a:t>
            </a:r>
          </a:p>
          <a:p>
            <a:pPr lvl="1"/>
            <a:r>
              <a:rPr lang="en-US" altLang="zh-CN" sz="1800" b="1" dirty="0"/>
              <a:t>Monitoring of specific performance characteristic </a:t>
            </a:r>
            <a:r>
              <a:rPr lang="en-US" altLang="zh-CN" sz="1800" dirty="0"/>
              <a:t>by requesting the Notification control with Alternative QoS Profiles</a:t>
            </a:r>
            <a:endParaRPr lang="en-GB" altLang="zh-CN" sz="1800" dirty="0"/>
          </a:p>
          <a:p>
            <a:pPr lvl="1"/>
            <a:r>
              <a:rPr lang="en-GB" altLang="zh-CN" sz="1800" b="1" dirty="0"/>
              <a:t>Output</a:t>
            </a:r>
            <a:r>
              <a:rPr lang="en-GB" altLang="zh-CN" sz="1800" dirty="0"/>
              <a:t>: result.</a:t>
            </a:r>
          </a:p>
          <a:p>
            <a:pPr lvl="1"/>
            <a:r>
              <a:rPr lang="en-GB" altLang="zh-CN" sz="1800" b="1" dirty="0"/>
              <a:t>Procedure</a:t>
            </a:r>
            <a:r>
              <a:rPr lang="en-GB" altLang="zh-CN" sz="1800" dirty="0"/>
              <a:t>: involvement of the UDR or TSCTSF </a:t>
            </a:r>
            <a:r>
              <a:rPr lang="en-US" altLang="zh-CN" sz="1800" dirty="0"/>
              <a:t>based on operator configuration</a:t>
            </a:r>
            <a:endParaRPr lang="en-GB" altLang="zh-CN" sz="1800" dirty="0"/>
          </a:p>
          <a:p>
            <a:pPr lvl="1"/>
            <a:r>
              <a:rPr lang="en-GB" altLang="zh-CN" sz="1800" b="1" dirty="0"/>
              <a:t>Functionalities</a:t>
            </a:r>
            <a:r>
              <a:rPr lang="en-GB" altLang="zh-CN" sz="1800" dirty="0"/>
              <a:t>: </a:t>
            </a:r>
            <a:r>
              <a:rPr lang="en-US" altLang="zh-CN" sz="1800" dirty="0"/>
              <a:t>Group coordination at PCF or TSCTSF, P</a:t>
            </a:r>
            <a:r>
              <a:rPr lang="en-GB" altLang="zh-CN" sz="1800" dirty="0"/>
              <a:t>CF can supplement the UE side information, e.g. UE IP address and port</a:t>
            </a:r>
          </a:p>
          <a:p>
            <a:pPr marL="228600" lvl="1">
              <a:spcBef>
                <a:spcPts val="1000"/>
              </a:spcBef>
              <a:buBlip>
                <a:blip r:embed="rId2"/>
              </a:buBlip>
            </a:pPr>
            <a:r>
              <a:rPr lang="en-GB" altLang="zh-CN" sz="2000" b="1" dirty="0"/>
              <a:t>Observation: </a:t>
            </a:r>
            <a:r>
              <a:rPr lang="en-US" altLang="zh-CN" sz="2000" dirty="0"/>
              <a:t>Compared to AFSessionWithQoS, the backend procedures, needed functionalities and specific parameters for </a:t>
            </a:r>
            <a:r>
              <a:rPr lang="en-US" altLang="zh-CN" sz="2000" dirty="0" err="1"/>
              <a:t>AFRequestForQoS</a:t>
            </a:r>
            <a:r>
              <a:rPr lang="en-US" altLang="zh-CN" sz="2000" dirty="0"/>
              <a:t> are distinctly different</a:t>
            </a:r>
          </a:p>
          <a:p>
            <a:pPr marL="228600" lvl="1">
              <a:spcBef>
                <a:spcPts val="1000"/>
              </a:spcBef>
              <a:buBlip>
                <a:blip r:embed="rId2"/>
              </a:buBlip>
            </a:pPr>
            <a:r>
              <a:rPr lang="en-US" altLang="zh-CN" sz="2000" b="1" dirty="0">
                <a:solidFill>
                  <a:srgbClr val="FF0000"/>
                </a:solidFill>
              </a:rPr>
              <a:t>Proposal:</a:t>
            </a:r>
            <a:r>
              <a:rPr lang="zh-CN" altLang="en-US" sz="2000" b="1" dirty="0">
                <a:solidFill>
                  <a:srgbClr val="FF0000"/>
                </a:solidFill>
              </a:rPr>
              <a:t> </a:t>
            </a:r>
            <a:r>
              <a:rPr lang="en-US" altLang="zh-CN" sz="2000" dirty="0"/>
              <a:t>Keep </a:t>
            </a:r>
            <a:r>
              <a:rPr lang="en-US" altLang="zh-CN" sz="2000" dirty="0" err="1"/>
              <a:t>AFRequestForQoS</a:t>
            </a:r>
            <a:r>
              <a:rPr lang="en-US" altLang="zh-CN" sz="2000" dirty="0"/>
              <a:t> Separate</a:t>
            </a:r>
            <a:endParaRPr lang="en-GB" altLang="zh-CN" sz="1800" dirty="0"/>
          </a:p>
          <a:p>
            <a:pPr marL="228600" lvl="1">
              <a:spcBef>
                <a:spcPts val="1000"/>
              </a:spcBef>
              <a:buBlip>
                <a:blip r:embed="rId2"/>
              </a:buBlip>
            </a:pPr>
            <a:endParaRPr lang="en-US" altLang="zh-CN" sz="2000" dirty="0"/>
          </a:p>
          <a:p>
            <a:pPr lvl="1"/>
            <a:endParaRPr lang="en-GB" altLang="zh-CN" sz="1800" dirty="0"/>
          </a:p>
        </p:txBody>
      </p:sp>
    </p:spTree>
    <p:extLst>
      <p:ext uri="{BB962C8B-B14F-4D97-AF65-F5344CB8AC3E}">
        <p14:creationId xmlns:p14="http://schemas.microsoft.com/office/powerpoint/2010/main" val="175522222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34DACE-EF21-4B9F-B076-70528C17FD27}"/>
              </a:ext>
            </a:extLst>
          </p:cNvPr>
          <p:cNvSpPr>
            <a:spLocks noGrp="1"/>
          </p:cNvSpPr>
          <p:nvPr>
            <p:ph type="title"/>
          </p:nvPr>
        </p:nvSpPr>
        <p:spPr/>
        <p:txBody>
          <a:bodyPr/>
          <a:lstStyle/>
          <a:p>
            <a:r>
              <a:rPr lang="en-US" altLang="zh-CN" sz="4000" dirty="0"/>
              <a:t>Extending other NEF services consideration</a:t>
            </a:r>
            <a:endParaRPr lang="zh-CN" altLang="en-US" sz="4000" dirty="0"/>
          </a:p>
        </p:txBody>
      </p:sp>
      <p:sp>
        <p:nvSpPr>
          <p:cNvPr id="3" name="内容占位符 2">
            <a:extLst>
              <a:ext uri="{FF2B5EF4-FFF2-40B4-BE49-F238E27FC236}">
                <a16:creationId xmlns:a16="http://schemas.microsoft.com/office/drawing/2014/main" id="{5B0ED6F2-D8A7-4379-A598-0872504F0973}"/>
              </a:ext>
            </a:extLst>
          </p:cNvPr>
          <p:cNvSpPr>
            <a:spLocks noGrp="1"/>
          </p:cNvSpPr>
          <p:nvPr>
            <p:ph idx="1"/>
          </p:nvPr>
        </p:nvSpPr>
        <p:spPr>
          <a:xfrm>
            <a:off x="838200" y="1690688"/>
            <a:ext cx="10515600" cy="4351338"/>
          </a:xfrm>
        </p:spPr>
        <p:txBody>
          <a:bodyPr/>
          <a:lstStyle/>
          <a:p>
            <a:r>
              <a:rPr lang="en-GB" altLang="zh-CN" sz="2000" dirty="0" err="1"/>
              <a:t>ParameterProvision</a:t>
            </a:r>
            <a:endParaRPr lang="en-GB" altLang="zh-CN" sz="2000" dirty="0"/>
          </a:p>
          <a:p>
            <a:pPr lvl="1"/>
            <a:r>
              <a:rPr lang="en-GB" altLang="zh-CN" sz="1800" b="1" dirty="0"/>
              <a:t>Function: </a:t>
            </a:r>
            <a:r>
              <a:rPr lang="en-GB" altLang="zh-CN" sz="1800" dirty="0"/>
              <a:t>allowing external party to provision of information which can be used for the UE in 5GS</a:t>
            </a:r>
            <a:endParaRPr lang="en-GB" altLang="zh-CN" sz="1600" dirty="0"/>
          </a:p>
          <a:p>
            <a:pPr lvl="1"/>
            <a:r>
              <a:rPr lang="en-GB" altLang="zh-CN" sz="1800" b="1" dirty="0"/>
              <a:t>Target: </a:t>
            </a:r>
            <a:r>
              <a:rPr lang="en-GB" altLang="zh-CN" sz="1800" dirty="0"/>
              <a:t>GPSI, UE address, Group ID</a:t>
            </a:r>
          </a:p>
          <a:p>
            <a:pPr lvl="1"/>
            <a:r>
              <a:rPr lang="en-GB" altLang="zh-CN" sz="1800" b="1" dirty="0"/>
              <a:t>Limitation for GMEC API</a:t>
            </a:r>
            <a:r>
              <a:rPr lang="en-GB" altLang="zh-CN" sz="1800" dirty="0"/>
              <a:t>: </a:t>
            </a:r>
            <a:r>
              <a:rPr lang="en-US" altLang="zh-CN" sz="1800" dirty="0"/>
              <a:t>No support of provisioning of flow description, traffic characteristics, QoS parameters to be enforced, QoS parameters to be monitored etc. as part of the subscription data</a:t>
            </a:r>
            <a:endParaRPr lang="en-GB" altLang="zh-CN" sz="1800" dirty="0"/>
          </a:p>
          <a:p>
            <a:pPr lvl="1"/>
            <a:r>
              <a:rPr lang="en-US" altLang="zh-CN" sz="1800" b="1" dirty="0">
                <a:solidFill>
                  <a:srgbClr val="FF0000"/>
                </a:solidFill>
              </a:rPr>
              <a:t>Proposal: Alternatively</a:t>
            </a:r>
            <a:r>
              <a:rPr lang="en-US" altLang="zh-CN" sz="1800" b="1" dirty="0"/>
              <a:t>, </a:t>
            </a:r>
            <a:r>
              <a:rPr lang="en-US" altLang="zh-CN" sz="1800" dirty="0"/>
              <a:t>Extend the PP service to support GMEC needs, considering the QoS provisioning is not so frequent, this limitation can be ignored. </a:t>
            </a:r>
          </a:p>
          <a:p>
            <a:r>
              <a:rPr lang="en-GB" altLang="zh-CN" sz="2000" dirty="0" err="1"/>
              <a:t>ServiceParameter</a:t>
            </a:r>
            <a:endParaRPr lang="en-GB" altLang="zh-CN" sz="2000" dirty="0"/>
          </a:p>
          <a:p>
            <a:pPr lvl="1"/>
            <a:r>
              <a:rPr lang="en-GB" altLang="zh-CN" sz="1800" b="1" dirty="0"/>
              <a:t>Function: </a:t>
            </a:r>
            <a:r>
              <a:rPr lang="en-US" altLang="zh-CN" sz="1800" dirty="0"/>
              <a:t>allowing external party to provision of service specific parameters which can be used for the UE via UE policy</a:t>
            </a:r>
            <a:endParaRPr lang="en-GB" altLang="zh-CN" sz="1600" dirty="0"/>
          </a:p>
          <a:p>
            <a:pPr lvl="1"/>
            <a:r>
              <a:rPr lang="en-GB" altLang="zh-CN" sz="1800" b="1" dirty="0"/>
              <a:t>Target: </a:t>
            </a:r>
            <a:r>
              <a:rPr lang="en-GB" altLang="zh-CN" sz="1800" dirty="0"/>
              <a:t>GPSI, UE address, Group ID</a:t>
            </a:r>
          </a:p>
          <a:p>
            <a:pPr lvl="1"/>
            <a:r>
              <a:rPr lang="en-GB" altLang="zh-CN" sz="1800" b="1" dirty="0"/>
              <a:t>Limitation for GMEC API</a:t>
            </a:r>
            <a:r>
              <a:rPr lang="en-GB" altLang="zh-CN" sz="1800" dirty="0"/>
              <a:t>: </a:t>
            </a:r>
            <a:r>
              <a:rPr lang="en-US" altLang="zh-CN" sz="1800" dirty="0"/>
              <a:t>No need to impact UE policy after provisioning of flow description, traffic characteristics, QoS parameters to be enforced, QoS parameters to be monitored etc. as part of the subscription data</a:t>
            </a:r>
            <a:endParaRPr lang="en-GB" altLang="zh-CN" sz="1800" dirty="0"/>
          </a:p>
          <a:p>
            <a:pPr lvl="1"/>
            <a:r>
              <a:rPr lang="en-US" altLang="zh-CN" sz="1800" b="1" dirty="0">
                <a:solidFill>
                  <a:srgbClr val="FF0000"/>
                </a:solidFill>
              </a:rPr>
              <a:t>Proposal: Alternatively</a:t>
            </a:r>
            <a:r>
              <a:rPr lang="en-US" altLang="zh-CN" sz="1800" b="1" dirty="0"/>
              <a:t>, </a:t>
            </a:r>
            <a:r>
              <a:rPr lang="en-US" altLang="zh-CN" sz="1800" dirty="0"/>
              <a:t>Extend the SP service to support GMEC needs, i.e. 5GC receive GMEC specific parameters and store it in the 5GC for the 5GC to enforce, see S2-2301193/ S2-2301194 at SA2#154AH. </a:t>
            </a:r>
          </a:p>
        </p:txBody>
      </p:sp>
    </p:spTree>
    <p:extLst>
      <p:ext uri="{BB962C8B-B14F-4D97-AF65-F5344CB8AC3E}">
        <p14:creationId xmlns:p14="http://schemas.microsoft.com/office/powerpoint/2010/main" val="166706126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34DACE-EF21-4B9F-B076-70528C17FD27}"/>
              </a:ext>
            </a:extLst>
          </p:cNvPr>
          <p:cNvSpPr>
            <a:spLocks noGrp="1"/>
          </p:cNvSpPr>
          <p:nvPr>
            <p:ph type="title"/>
          </p:nvPr>
        </p:nvSpPr>
        <p:spPr/>
        <p:txBody>
          <a:bodyPr/>
          <a:lstStyle/>
          <a:p>
            <a:r>
              <a:rPr lang="en-US" altLang="zh-CN" sz="4000" dirty="0"/>
              <a:t>Extending other NEF services consideration</a:t>
            </a:r>
            <a:endParaRPr lang="zh-CN" altLang="en-US" sz="4000" dirty="0"/>
          </a:p>
        </p:txBody>
      </p:sp>
      <p:sp>
        <p:nvSpPr>
          <p:cNvPr id="3" name="内容占位符 2">
            <a:extLst>
              <a:ext uri="{FF2B5EF4-FFF2-40B4-BE49-F238E27FC236}">
                <a16:creationId xmlns:a16="http://schemas.microsoft.com/office/drawing/2014/main" id="{5B0ED6F2-D8A7-4379-A598-0872504F0973}"/>
              </a:ext>
            </a:extLst>
          </p:cNvPr>
          <p:cNvSpPr>
            <a:spLocks noGrp="1"/>
          </p:cNvSpPr>
          <p:nvPr>
            <p:ph idx="1"/>
          </p:nvPr>
        </p:nvSpPr>
        <p:spPr>
          <a:xfrm>
            <a:off x="838200" y="1881188"/>
            <a:ext cx="10515600" cy="4351338"/>
          </a:xfrm>
        </p:spPr>
        <p:txBody>
          <a:bodyPr/>
          <a:lstStyle/>
          <a:p>
            <a:r>
              <a:rPr lang="en-GB" altLang="zh-CN" dirty="0"/>
              <a:t>TrafficInfluence</a:t>
            </a:r>
          </a:p>
          <a:p>
            <a:pPr lvl="1"/>
            <a:r>
              <a:rPr lang="en-GB" altLang="zh-CN" b="1" dirty="0"/>
              <a:t>Function: </a:t>
            </a:r>
            <a:r>
              <a:rPr lang="en-US" altLang="zh-CN" dirty="0"/>
              <a:t> request routing (forwarding) to actual NF Service Producer to influence traffic routing decisions</a:t>
            </a:r>
            <a:endParaRPr lang="en-GB" altLang="zh-CN" sz="2000" dirty="0"/>
          </a:p>
          <a:p>
            <a:pPr lvl="1"/>
            <a:r>
              <a:rPr lang="en-GB" altLang="zh-CN" b="1" dirty="0"/>
              <a:t>Target: </a:t>
            </a:r>
            <a:r>
              <a:rPr lang="en-GB" altLang="zh-CN" dirty="0"/>
              <a:t>GPSI, UE address, Group ID, any UE</a:t>
            </a:r>
          </a:p>
          <a:p>
            <a:pPr lvl="1"/>
            <a:r>
              <a:rPr lang="en-GB" altLang="zh-CN" b="1" dirty="0"/>
              <a:t>Limitation for GMEC API</a:t>
            </a:r>
            <a:r>
              <a:rPr lang="en-GB" altLang="zh-CN" dirty="0"/>
              <a:t>: </a:t>
            </a:r>
          </a:p>
          <a:p>
            <a:pPr lvl="2"/>
            <a:r>
              <a:rPr lang="en-GB" altLang="zh-CN" sz="1800" dirty="0"/>
              <a:t>1) </a:t>
            </a:r>
            <a:r>
              <a:rPr lang="en-US" altLang="zh-CN" sz="1800" dirty="0"/>
              <a:t>No support of provisioning of flow description, traffic characteristics, QoS parameters to be enforced, QoS parameters to be monitored etc. as part of the subscription data </a:t>
            </a:r>
          </a:p>
          <a:p>
            <a:pPr lvl="2"/>
            <a:r>
              <a:rPr lang="en-US" altLang="zh-CN" sz="1800" dirty="0"/>
              <a:t>2) No support of TSC QoS/involvement of TSCTSF</a:t>
            </a:r>
            <a:endParaRPr lang="en-GB" altLang="zh-CN" sz="1800" dirty="0"/>
          </a:p>
        </p:txBody>
      </p:sp>
    </p:spTree>
    <p:extLst>
      <p:ext uri="{BB962C8B-B14F-4D97-AF65-F5344CB8AC3E}">
        <p14:creationId xmlns:p14="http://schemas.microsoft.com/office/powerpoint/2010/main" val="61271192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F70124-4AAF-4554-84D8-B38278859171}"/>
              </a:ext>
            </a:extLst>
          </p:cNvPr>
          <p:cNvSpPr>
            <a:spLocks noGrp="1"/>
          </p:cNvSpPr>
          <p:nvPr>
            <p:ph type="title"/>
          </p:nvPr>
        </p:nvSpPr>
        <p:spPr>
          <a:xfrm>
            <a:off x="838200" y="365125"/>
            <a:ext cx="9039225" cy="1325563"/>
          </a:xfrm>
        </p:spPr>
        <p:txBody>
          <a:bodyPr/>
          <a:lstStyle/>
          <a:p>
            <a:r>
              <a:rPr lang="en-US" altLang="zh-CN" sz="3600" dirty="0"/>
              <a:t>Possibilities to Optimize GMEC procedures </a:t>
            </a:r>
            <a:br>
              <a:rPr lang="en-US" altLang="zh-CN" sz="3600" dirty="0"/>
            </a:br>
            <a:r>
              <a:rPr lang="en-US" altLang="zh-CN" sz="3600" dirty="0"/>
              <a:t>following common/separate API</a:t>
            </a:r>
            <a:endParaRPr lang="zh-CN" altLang="en-US" sz="3600" dirty="0"/>
          </a:p>
        </p:txBody>
      </p:sp>
      <p:sp>
        <p:nvSpPr>
          <p:cNvPr id="4" name="TextBox 4">
            <a:extLst>
              <a:ext uri="{FF2B5EF4-FFF2-40B4-BE49-F238E27FC236}">
                <a16:creationId xmlns:a16="http://schemas.microsoft.com/office/drawing/2014/main" id="{C0B8B9CD-EE03-4A1D-B313-7AC1DC60E2FC}"/>
              </a:ext>
            </a:extLst>
          </p:cNvPr>
          <p:cNvSpPr txBox="1"/>
          <p:nvPr/>
        </p:nvSpPr>
        <p:spPr>
          <a:xfrm>
            <a:off x="689532" y="1772781"/>
            <a:ext cx="2774772" cy="584775"/>
          </a:xfrm>
          <a:prstGeom prst="rect">
            <a:avLst/>
          </a:prstGeom>
          <a:noFill/>
        </p:spPr>
        <p:txBody>
          <a:bodyPr wrap="square" rtlCol="0">
            <a:spAutoFit/>
          </a:bodyPr>
          <a:lstStyle/>
          <a:p>
            <a:r>
              <a:rPr lang="de-DE" sz="1600" dirty="0"/>
              <a:t>Keep current procedures</a:t>
            </a:r>
          </a:p>
          <a:p>
            <a:endParaRPr lang="en-US" sz="1600" dirty="0"/>
          </a:p>
        </p:txBody>
      </p:sp>
      <p:sp>
        <p:nvSpPr>
          <p:cNvPr id="5" name="TextBox 5">
            <a:extLst>
              <a:ext uri="{FF2B5EF4-FFF2-40B4-BE49-F238E27FC236}">
                <a16:creationId xmlns:a16="http://schemas.microsoft.com/office/drawing/2014/main" id="{3DEC2B51-C1B4-4CAA-8D5D-0DB02921B9E0}"/>
              </a:ext>
            </a:extLst>
          </p:cNvPr>
          <p:cNvSpPr txBox="1"/>
          <p:nvPr/>
        </p:nvSpPr>
        <p:spPr>
          <a:xfrm>
            <a:off x="3617290" y="1772781"/>
            <a:ext cx="2411250" cy="584775"/>
          </a:xfrm>
          <a:prstGeom prst="rect">
            <a:avLst/>
          </a:prstGeom>
          <a:noFill/>
        </p:spPr>
        <p:txBody>
          <a:bodyPr wrap="square" rtlCol="0">
            <a:spAutoFit/>
          </a:bodyPr>
          <a:lstStyle/>
          <a:p>
            <a:r>
              <a:rPr lang="de-DE" sz="1600" dirty="0"/>
              <a:t>Use only UDM+UDR</a:t>
            </a:r>
          </a:p>
          <a:p>
            <a:endParaRPr lang="en-US" sz="1600" dirty="0"/>
          </a:p>
        </p:txBody>
      </p:sp>
      <p:sp>
        <p:nvSpPr>
          <p:cNvPr id="6" name="TextBox 6">
            <a:extLst>
              <a:ext uri="{FF2B5EF4-FFF2-40B4-BE49-F238E27FC236}">
                <a16:creationId xmlns:a16="http://schemas.microsoft.com/office/drawing/2014/main" id="{6F533268-5556-4104-9116-1914B573356B}"/>
              </a:ext>
            </a:extLst>
          </p:cNvPr>
          <p:cNvSpPr txBox="1"/>
          <p:nvPr/>
        </p:nvSpPr>
        <p:spPr>
          <a:xfrm>
            <a:off x="6888997" y="1772781"/>
            <a:ext cx="2411250" cy="584775"/>
          </a:xfrm>
          <a:prstGeom prst="rect">
            <a:avLst/>
          </a:prstGeom>
          <a:noFill/>
        </p:spPr>
        <p:txBody>
          <a:bodyPr wrap="square" rtlCol="0">
            <a:spAutoFit/>
          </a:bodyPr>
          <a:lstStyle/>
          <a:p>
            <a:r>
              <a:rPr lang="de-DE" sz="1600" dirty="0"/>
              <a:t>Use only TSCTSF</a:t>
            </a:r>
          </a:p>
          <a:p>
            <a:endParaRPr lang="en-US" sz="1600" dirty="0"/>
          </a:p>
        </p:txBody>
      </p:sp>
      <p:sp>
        <p:nvSpPr>
          <p:cNvPr id="7" name="TextBox 7">
            <a:extLst>
              <a:ext uri="{FF2B5EF4-FFF2-40B4-BE49-F238E27FC236}">
                <a16:creationId xmlns:a16="http://schemas.microsoft.com/office/drawing/2014/main" id="{AB82339D-28CD-477A-BB8A-ED684830AB9C}"/>
              </a:ext>
            </a:extLst>
          </p:cNvPr>
          <p:cNvSpPr txBox="1"/>
          <p:nvPr/>
        </p:nvSpPr>
        <p:spPr>
          <a:xfrm>
            <a:off x="9705712" y="1772781"/>
            <a:ext cx="2411250" cy="584775"/>
          </a:xfrm>
          <a:prstGeom prst="rect">
            <a:avLst/>
          </a:prstGeom>
          <a:noFill/>
        </p:spPr>
        <p:txBody>
          <a:bodyPr wrap="square" rtlCol="0">
            <a:spAutoFit/>
          </a:bodyPr>
          <a:lstStyle/>
          <a:p>
            <a:r>
              <a:rPr lang="de-DE" sz="1600" dirty="0"/>
              <a:t>Use only NEF</a:t>
            </a:r>
          </a:p>
          <a:p>
            <a:endParaRPr lang="en-US" sz="1600" dirty="0"/>
          </a:p>
        </p:txBody>
      </p:sp>
      <p:sp>
        <p:nvSpPr>
          <p:cNvPr id="8" name="TextBox 8">
            <a:extLst>
              <a:ext uri="{FF2B5EF4-FFF2-40B4-BE49-F238E27FC236}">
                <a16:creationId xmlns:a16="http://schemas.microsoft.com/office/drawing/2014/main" id="{FD49A3FA-AF0F-414E-81BE-93D6D3DA69D4}"/>
              </a:ext>
            </a:extLst>
          </p:cNvPr>
          <p:cNvSpPr txBox="1"/>
          <p:nvPr/>
        </p:nvSpPr>
        <p:spPr>
          <a:xfrm>
            <a:off x="689532" y="4290981"/>
            <a:ext cx="2411250" cy="1938992"/>
          </a:xfrm>
          <a:prstGeom prst="rect">
            <a:avLst/>
          </a:prstGeom>
          <a:noFill/>
        </p:spPr>
        <p:txBody>
          <a:bodyPr wrap="square" rtlCol="0">
            <a:spAutoFit/>
          </a:bodyPr>
          <a:lstStyle/>
          <a:p>
            <a:pPr marL="285750" indent="-285750">
              <a:buFontTx/>
              <a:buChar char="-"/>
            </a:pPr>
            <a:r>
              <a:rPr lang="de-DE" sz="1200" dirty="0"/>
              <a:t>Full feature set only when TSCTSF is deployed</a:t>
            </a:r>
          </a:p>
          <a:p>
            <a:pPr marL="285750" indent="-285750">
              <a:buFontTx/>
              <a:buChar char="-"/>
            </a:pPr>
            <a:r>
              <a:rPr lang="de-DE" sz="1200" dirty="0"/>
              <a:t>Simplified GBR QoS and QoS monitoring when UDR is used</a:t>
            </a:r>
          </a:p>
          <a:p>
            <a:pPr marL="285750" indent="-285750">
              <a:buFontTx/>
              <a:buChar char="-"/>
            </a:pPr>
            <a:r>
              <a:rPr lang="de-DE" sz="1200" dirty="0"/>
              <a:t>Duplicated functionality standardized/ implemented</a:t>
            </a:r>
          </a:p>
          <a:p>
            <a:pPr marL="285750" indent="-285750">
              <a:buFontTx/>
              <a:buChar char="-"/>
            </a:pPr>
            <a:r>
              <a:rPr lang="de-DE" sz="1200" dirty="0"/>
              <a:t>Restrictions are not understandable for AF</a:t>
            </a:r>
          </a:p>
          <a:p>
            <a:endParaRPr lang="en-US" sz="1200" dirty="0"/>
          </a:p>
        </p:txBody>
      </p:sp>
      <p:sp>
        <p:nvSpPr>
          <p:cNvPr id="9" name="TextBox 9">
            <a:extLst>
              <a:ext uri="{FF2B5EF4-FFF2-40B4-BE49-F238E27FC236}">
                <a16:creationId xmlns:a16="http://schemas.microsoft.com/office/drawing/2014/main" id="{C40CC54E-43C4-4BA8-9A1E-9105AD32BE5B}"/>
              </a:ext>
            </a:extLst>
          </p:cNvPr>
          <p:cNvSpPr txBox="1"/>
          <p:nvPr/>
        </p:nvSpPr>
        <p:spPr>
          <a:xfrm>
            <a:off x="3617290" y="4290981"/>
            <a:ext cx="2774772" cy="1384995"/>
          </a:xfrm>
          <a:prstGeom prst="rect">
            <a:avLst/>
          </a:prstGeom>
          <a:noFill/>
        </p:spPr>
        <p:txBody>
          <a:bodyPr wrap="square" rtlCol="0">
            <a:spAutoFit/>
          </a:bodyPr>
          <a:lstStyle/>
          <a:p>
            <a:pPr marL="285750" indent="-285750">
              <a:buFontTx/>
              <a:buChar char="-"/>
            </a:pPr>
            <a:r>
              <a:rPr lang="de-DE" sz="1200" dirty="0"/>
              <a:t>Most simple, as procedures can be re-used </a:t>
            </a:r>
          </a:p>
          <a:p>
            <a:pPr marL="285750" indent="-285750">
              <a:buFontTx/>
              <a:buChar char="-"/>
            </a:pPr>
            <a:r>
              <a:rPr lang="de-DE" sz="1200" dirty="0"/>
              <a:t>Simplified GBR QoS and QoS monitoring when UDR is used</a:t>
            </a:r>
          </a:p>
          <a:p>
            <a:pPr marL="285750" indent="-285750">
              <a:buFontTx/>
              <a:buChar char="-"/>
            </a:pPr>
            <a:r>
              <a:rPr lang="de-DE" sz="1200" dirty="0"/>
              <a:t>Restrictions are not understandable for AF</a:t>
            </a:r>
          </a:p>
          <a:p>
            <a:endParaRPr lang="en-US" sz="1200" dirty="0"/>
          </a:p>
        </p:txBody>
      </p:sp>
      <p:sp>
        <p:nvSpPr>
          <p:cNvPr id="10" name="TextBox 10">
            <a:extLst>
              <a:ext uri="{FF2B5EF4-FFF2-40B4-BE49-F238E27FC236}">
                <a16:creationId xmlns:a16="http://schemas.microsoft.com/office/drawing/2014/main" id="{99AAC709-4989-4EAB-A44B-B3A90E7F3B75}"/>
              </a:ext>
            </a:extLst>
          </p:cNvPr>
          <p:cNvSpPr txBox="1"/>
          <p:nvPr/>
        </p:nvSpPr>
        <p:spPr>
          <a:xfrm>
            <a:off x="6888997" y="4290981"/>
            <a:ext cx="2411250" cy="461665"/>
          </a:xfrm>
          <a:prstGeom prst="rect">
            <a:avLst/>
          </a:prstGeom>
          <a:noFill/>
        </p:spPr>
        <p:txBody>
          <a:bodyPr wrap="square" rtlCol="0">
            <a:spAutoFit/>
          </a:bodyPr>
          <a:lstStyle/>
          <a:p>
            <a:pPr marL="285750" indent="-285750">
              <a:buFontTx/>
              <a:buChar char="-"/>
            </a:pPr>
            <a:r>
              <a:rPr lang="de-DE" sz="1200" dirty="0"/>
              <a:t>Full feature set</a:t>
            </a:r>
          </a:p>
          <a:p>
            <a:pPr marL="285750" indent="-285750">
              <a:buFontTx/>
              <a:buChar char="-"/>
            </a:pPr>
            <a:r>
              <a:rPr lang="de-DE" sz="1200" dirty="0"/>
              <a:t>Requires deployed TSCTSF</a:t>
            </a:r>
            <a:endParaRPr lang="en-US" sz="1200" dirty="0"/>
          </a:p>
        </p:txBody>
      </p:sp>
      <p:sp>
        <p:nvSpPr>
          <p:cNvPr id="11" name="TextBox 11">
            <a:extLst>
              <a:ext uri="{FF2B5EF4-FFF2-40B4-BE49-F238E27FC236}">
                <a16:creationId xmlns:a16="http://schemas.microsoft.com/office/drawing/2014/main" id="{4FEA049C-8D55-49AD-A2EC-183158D91941}"/>
              </a:ext>
            </a:extLst>
          </p:cNvPr>
          <p:cNvSpPr txBox="1"/>
          <p:nvPr/>
        </p:nvSpPr>
        <p:spPr>
          <a:xfrm>
            <a:off x="9506133" y="4290981"/>
            <a:ext cx="2411250" cy="276999"/>
          </a:xfrm>
          <a:prstGeom prst="rect">
            <a:avLst/>
          </a:prstGeom>
          <a:noFill/>
        </p:spPr>
        <p:txBody>
          <a:bodyPr wrap="square" rtlCol="0">
            <a:spAutoFit/>
          </a:bodyPr>
          <a:lstStyle/>
          <a:p>
            <a:pPr marL="285750" indent="-285750">
              <a:buFontTx/>
              <a:buChar char="-"/>
            </a:pPr>
            <a:r>
              <a:rPr lang="de-DE" sz="1200" dirty="0"/>
              <a:t>Full feature set</a:t>
            </a:r>
          </a:p>
        </p:txBody>
      </p:sp>
      <p:sp>
        <p:nvSpPr>
          <p:cNvPr id="12" name="TextBox 13">
            <a:extLst>
              <a:ext uri="{FF2B5EF4-FFF2-40B4-BE49-F238E27FC236}">
                <a16:creationId xmlns:a16="http://schemas.microsoft.com/office/drawing/2014/main" id="{3797B1F0-F82F-478C-8B4F-E94F1E411C38}"/>
              </a:ext>
            </a:extLst>
          </p:cNvPr>
          <p:cNvSpPr txBox="1"/>
          <p:nvPr/>
        </p:nvSpPr>
        <p:spPr>
          <a:xfrm>
            <a:off x="9506133" y="2256739"/>
            <a:ext cx="2411250" cy="1938992"/>
          </a:xfrm>
          <a:prstGeom prst="rect">
            <a:avLst/>
          </a:prstGeom>
          <a:noFill/>
        </p:spPr>
        <p:txBody>
          <a:bodyPr wrap="square" rtlCol="0">
            <a:spAutoFit/>
          </a:bodyPr>
          <a:lstStyle/>
          <a:p>
            <a:pPr marL="285750" indent="-285750">
              <a:buFontTx/>
              <a:buChar char="-"/>
            </a:pPr>
            <a:r>
              <a:rPr lang="de-DE" sz="1200" dirty="0"/>
              <a:t>NEF resolves group members</a:t>
            </a:r>
            <a:r>
              <a:rPr lang="en-US" sz="1200" dirty="0"/>
              <a:t>,</a:t>
            </a:r>
            <a:r>
              <a:rPr lang="zh-CN" altLang="en-US" sz="1200" dirty="0"/>
              <a:t> </a:t>
            </a:r>
            <a:r>
              <a:rPr lang="de-DE" sz="1200" dirty="0"/>
              <a:t>subscribes for UE connectivity</a:t>
            </a:r>
          </a:p>
          <a:p>
            <a:pPr marL="285750" indent="-285750">
              <a:buFontTx/>
              <a:buChar char="-"/>
            </a:pPr>
            <a:r>
              <a:rPr lang="de-DE" sz="1200" dirty="0"/>
              <a:t>Move group context handling from TSCTSF/UDR/PCF to NEF</a:t>
            </a:r>
          </a:p>
          <a:p>
            <a:pPr marL="285750" indent="-285750">
              <a:buFontTx/>
              <a:buChar char="-"/>
            </a:pPr>
            <a:r>
              <a:rPr lang="de-DE" altLang="zh-CN" sz="1200" dirty="0"/>
              <a:t>Either extention to AFSessionwithQoS procedure or keep the current new NEF Service</a:t>
            </a:r>
            <a:endParaRPr lang="en-US" sz="1200" dirty="0"/>
          </a:p>
        </p:txBody>
      </p:sp>
      <p:sp>
        <p:nvSpPr>
          <p:cNvPr id="13" name="TextBox 14">
            <a:extLst>
              <a:ext uri="{FF2B5EF4-FFF2-40B4-BE49-F238E27FC236}">
                <a16:creationId xmlns:a16="http://schemas.microsoft.com/office/drawing/2014/main" id="{F6391141-4162-41E8-9856-7BE778B4D48F}"/>
              </a:ext>
            </a:extLst>
          </p:cNvPr>
          <p:cNvSpPr txBox="1"/>
          <p:nvPr/>
        </p:nvSpPr>
        <p:spPr>
          <a:xfrm>
            <a:off x="3617290" y="2323862"/>
            <a:ext cx="2774772" cy="1200329"/>
          </a:xfrm>
          <a:prstGeom prst="rect">
            <a:avLst/>
          </a:prstGeom>
          <a:noFill/>
        </p:spPr>
        <p:txBody>
          <a:bodyPr wrap="square" rtlCol="0">
            <a:spAutoFit/>
          </a:bodyPr>
          <a:lstStyle/>
          <a:p>
            <a:pPr marL="285750" indent="-285750">
              <a:buFontTx/>
              <a:buChar char="-"/>
            </a:pPr>
            <a:r>
              <a:rPr lang="de-DE" sz="1200" dirty="0"/>
              <a:t>Replace current procedure by extension to Parameter/Service Provisioning procedure providing parameters to UDM (on group membership) and UDR (on group configuration)</a:t>
            </a:r>
            <a:endParaRPr lang="en-US" sz="1200" dirty="0"/>
          </a:p>
        </p:txBody>
      </p:sp>
      <p:sp>
        <p:nvSpPr>
          <p:cNvPr id="14" name="TextBox 15">
            <a:extLst>
              <a:ext uri="{FF2B5EF4-FFF2-40B4-BE49-F238E27FC236}">
                <a16:creationId xmlns:a16="http://schemas.microsoft.com/office/drawing/2014/main" id="{2F1BB173-B858-498D-B272-4ED3172BB6A9}"/>
              </a:ext>
            </a:extLst>
          </p:cNvPr>
          <p:cNvSpPr txBox="1"/>
          <p:nvPr/>
        </p:nvSpPr>
        <p:spPr>
          <a:xfrm>
            <a:off x="6888997" y="2331935"/>
            <a:ext cx="2411250" cy="1200329"/>
          </a:xfrm>
          <a:prstGeom prst="rect">
            <a:avLst/>
          </a:prstGeom>
          <a:noFill/>
        </p:spPr>
        <p:txBody>
          <a:bodyPr wrap="square" rtlCol="0">
            <a:spAutoFit/>
          </a:bodyPr>
          <a:lstStyle/>
          <a:p>
            <a:pPr marL="285750" indent="-285750">
              <a:buFontTx/>
              <a:buChar char="-"/>
            </a:pPr>
            <a:r>
              <a:rPr lang="de-DE" sz="1200" dirty="0"/>
              <a:t>Remove the UDR related interactions</a:t>
            </a:r>
          </a:p>
          <a:p>
            <a:pPr marL="285750" indent="-285750">
              <a:buFontTx/>
              <a:buChar char="-"/>
            </a:pPr>
            <a:r>
              <a:rPr lang="de-DE" sz="1200" dirty="0"/>
              <a:t>Either extention to AFSessionwithQoS procedure or keep the current new NEF Service</a:t>
            </a:r>
          </a:p>
        </p:txBody>
      </p:sp>
      <p:sp>
        <p:nvSpPr>
          <p:cNvPr id="15" name="TextBox 16">
            <a:extLst>
              <a:ext uri="{FF2B5EF4-FFF2-40B4-BE49-F238E27FC236}">
                <a16:creationId xmlns:a16="http://schemas.microsoft.com/office/drawing/2014/main" id="{F88D099B-4C48-437F-8AA1-C7CA657FB97E}"/>
              </a:ext>
            </a:extLst>
          </p:cNvPr>
          <p:cNvSpPr txBox="1"/>
          <p:nvPr/>
        </p:nvSpPr>
        <p:spPr>
          <a:xfrm rot="16200000">
            <a:off x="-210926" y="2738302"/>
            <a:ext cx="1120512" cy="307777"/>
          </a:xfrm>
          <a:prstGeom prst="rect">
            <a:avLst/>
          </a:prstGeom>
          <a:noFill/>
        </p:spPr>
        <p:txBody>
          <a:bodyPr wrap="square" rtlCol="0">
            <a:spAutoFit/>
          </a:bodyPr>
          <a:lstStyle/>
          <a:p>
            <a:r>
              <a:rPr lang="de-DE" sz="1400" dirty="0"/>
              <a:t>Changes</a:t>
            </a:r>
            <a:endParaRPr lang="en-US" sz="1400" dirty="0"/>
          </a:p>
        </p:txBody>
      </p:sp>
      <p:sp>
        <p:nvSpPr>
          <p:cNvPr id="16" name="TextBox 17">
            <a:extLst>
              <a:ext uri="{FF2B5EF4-FFF2-40B4-BE49-F238E27FC236}">
                <a16:creationId xmlns:a16="http://schemas.microsoft.com/office/drawing/2014/main" id="{0252EF3F-53C2-4EF1-A014-647D7A86973C}"/>
              </a:ext>
            </a:extLst>
          </p:cNvPr>
          <p:cNvSpPr txBox="1"/>
          <p:nvPr/>
        </p:nvSpPr>
        <p:spPr>
          <a:xfrm rot="16200000">
            <a:off x="-386079" y="4598757"/>
            <a:ext cx="1470817" cy="307777"/>
          </a:xfrm>
          <a:prstGeom prst="rect">
            <a:avLst/>
          </a:prstGeom>
          <a:noFill/>
        </p:spPr>
        <p:txBody>
          <a:bodyPr wrap="square" rtlCol="0">
            <a:spAutoFit/>
          </a:bodyPr>
          <a:lstStyle/>
          <a:p>
            <a:r>
              <a:rPr lang="de-DE" sz="1400" dirty="0"/>
              <a:t>Pros/Cons</a:t>
            </a:r>
            <a:endParaRPr lang="en-US" sz="1400" dirty="0"/>
          </a:p>
        </p:txBody>
      </p:sp>
      <p:sp>
        <p:nvSpPr>
          <p:cNvPr id="17" name="TextBox 18">
            <a:extLst>
              <a:ext uri="{FF2B5EF4-FFF2-40B4-BE49-F238E27FC236}">
                <a16:creationId xmlns:a16="http://schemas.microsoft.com/office/drawing/2014/main" id="{875884A8-6A03-4F15-9ADA-6B157DBE0BAF}"/>
              </a:ext>
            </a:extLst>
          </p:cNvPr>
          <p:cNvSpPr txBox="1"/>
          <p:nvPr/>
        </p:nvSpPr>
        <p:spPr>
          <a:xfrm>
            <a:off x="3855282" y="5516520"/>
            <a:ext cx="7889043" cy="830997"/>
          </a:xfrm>
          <a:prstGeom prst="rect">
            <a:avLst/>
          </a:prstGeom>
          <a:solidFill>
            <a:srgbClr val="FFC000"/>
          </a:solidFill>
        </p:spPr>
        <p:txBody>
          <a:bodyPr wrap="square" rtlCol="0">
            <a:spAutoFit/>
          </a:bodyPr>
          <a:lstStyle/>
          <a:p>
            <a:r>
              <a:rPr lang="de-DE" sz="1200" dirty="0"/>
              <a:t>A NF for coordination of group context/state exists </a:t>
            </a:r>
            <a:r>
              <a:rPr lang="en-US" altLang="zh-CN" sz="1200" dirty="0"/>
              <a:t>to address further:</a:t>
            </a:r>
            <a:endParaRPr lang="de-DE" sz="1200" dirty="0"/>
          </a:p>
          <a:p>
            <a:r>
              <a:rPr lang="de-DE" sz="1200" dirty="0"/>
              <a:t>Problems for GBR handling: how to behave in case of failure to get resources?</a:t>
            </a:r>
          </a:p>
          <a:p>
            <a:r>
              <a:rPr lang="de-DE" sz="1200" dirty="0"/>
              <a:t>Problems for QoS monitoring (when reporting period is in the order of minutes): how to coordinate so that reports are generated at similar points in time and aggregation is possible (as well as meaningful interpretation at AF)</a:t>
            </a:r>
            <a:endParaRPr lang="en-US" sz="1200" dirty="0"/>
          </a:p>
        </p:txBody>
      </p:sp>
    </p:spTree>
    <p:extLst>
      <p:ext uri="{BB962C8B-B14F-4D97-AF65-F5344CB8AC3E}">
        <p14:creationId xmlns:p14="http://schemas.microsoft.com/office/powerpoint/2010/main" val="82797435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en-US" dirty="0"/>
              <a:t>Comparison Summary</a:t>
            </a:r>
            <a:endParaRPr lang="en-GB" altLang="en-US" dirty="0"/>
          </a:p>
        </p:txBody>
      </p:sp>
      <p:graphicFrame>
        <p:nvGraphicFramePr>
          <p:cNvPr id="14" name="表格 13">
            <a:extLst>
              <a:ext uri="{FF2B5EF4-FFF2-40B4-BE49-F238E27FC236}">
                <a16:creationId xmlns:a16="http://schemas.microsoft.com/office/drawing/2014/main" id="{C367B9CA-4ABE-44EA-A2F3-F52581ACAAC1}"/>
              </a:ext>
            </a:extLst>
          </p:cNvPr>
          <p:cNvGraphicFramePr>
            <a:graphicFrameLocks noGrp="1"/>
          </p:cNvGraphicFramePr>
          <p:nvPr>
            <p:extLst>
              <p:ext uri="{D42A27DB-BD31-4B8C-83A1-F6EECF244321}">
                <p14:modId xmlns:p14="http://schemas.microsoft.com/office/powerpoint/2010/main" val="54210375"/>
              </p:ext>
            </p:extLst>
          </p:nvPr>
        </p:nvGraphicFramePr>
        <p:xfrm>
          <a:off x="89210" y="1743618"/>
          <a:ext cx="11649313" cy="4651467"/>
        </p:xfrm>
        <a:graphic>
          <a:graphicData uri="http://schemas.openxmlformats.org/drawingml/2006/table">
            <a:tbl>
              <a:tblPr firstRow="1" firstCol="1" bandRow="1">
                <a:tableStyleId>{9D7B26C5-4107-4FEC-AEDC-1716B250A1EF}</a:tableStyleId>
              </a:tblPr>
              <a:tblGrid>
                <a:gridCol w="1234069">
                  <a:extLst>
                    <a:ext uri="{9D8B030D-6E8A-4147-A177-3AD203B41FA5}">
                      <a16:colId xmlns:a16="http://schemas.microsoft.com/office/drawing/2014/main" val="298805938"/>
                    </a:ext>
                  </a:extLst>
                </a:gridCol>
                <a:gridCol w="1735874">
                  <a:extLst>
                    <a:ext uri="{9D8B030D-6E8A-4147-A177-3AD203B41FA5}">
                      <a16:colId xmlns:a16="http://schemas.microsoft.com/office/drawing/2014/main" val="2267688951"/>
                    </a:ext>
                  </a:extLst>
                </a:gridCol>
                <a:gridCol w="1735874">
                  <a:extLst>
                    <a:ext uri="{9D8B030D-6E8A-4147-A177-3AD203B41FA5}">
                      <a16:colId xmlns:a16="http://schemas.microsoft.com/office/drawing/2014/main" val="389194861"/>
                    </a:ext>
                  </a:extLst>
                </a:gridCol>
                <a:gridCol w="1735874">
                  <a:extLst>
                    <a:ext uri="{9D8B030D-6E8A-4147-A177-3AD203B41FA5}">
                      <a16:colId xmlns:a16="http://schemas.microsoft.com/office/drawing/2014/main" val="1148085718"/>
                    </a:ext>
                  </a:extLst>
                </a:gridCol>
                <a:gridCol w="1735874">
                  <a:extLst>
                    <a:ext uri="{9D8B030D-6E8A-4147-A177-3AD203B41FA5}">
                      <a16:colId xmlns:a16="http://schemas.microsoft.com/office/drawing/2014/main" val="3953472995"/>
                    </a:ext>
                  </a:extLst>
                </a:gridCol>
                <a:gridCol w="1735874">
                  <a:extLst>
                    <a:ext uri="{9D8B030D-6E8A-4147-A177-3AD203B41FA5}">
                      <a16:colId xmlns:a16="http://schemas.microsoft.com/office/drawing/2014/main" val="166508905"/>
                    </a:ext>
                  </a:extLst>
                </a:gridCol>
                <a:gridCol w="1735874">
                  <a:extLst>
                    <a:ext uri="{9D8B030D-6E8A-4147-A177-3AD203B41FA5}">
                      <a16:colId xmlns:a16="http://schemas.microsoft.com/office/drawing/2014/main" val="3987347558"/>
                    </a:ext>
                  </a:extLst>
                </a:gridCol>
              </a:tblGrid>
              <a:tr h="145155">
                <a:tc>
                  <a:txBody>
                    <a:bodyPr/>
                    <a:lstStyle/>
                    <a:p>
                      <a:pPr>
                        <a:spcAft>
                          <a:spcPts val="0"/>
                        </a:spcAft>
                      </a:pPr>
                      <a:r>
                        <a:rPr lang="en-GB" sz="1050">
                          <a:effectLst/>
                        </a:rPr>
                        <a:t> </a:t>
                      </a:r>
                      <a:endParaRPr lang="zh-CN" sz="1100">
                        <a:effectLst/>
                        <a:latin typeface="Times New Roman" panose="02020603050405020304" pitchFamily="18" charset="0"/>
                        <a:ea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tcPr>
                </a:tc>
                <a:tc gridSpan="2">
                  <a:txBody>
                    <a:bodyPr/>
                    <a:lstStyle/>
                    <a:p>
                      <a:pPr algn="ctr">
                        <a:spcAft>
                          <a:spcPts val="0"/>
                        </a:spcAft>
                      </a:pPr>
                      <a:r>
                        <a:rPr lang="en-US" altLang="zh-CN" sz="1050" dirty="0">
                          <a:effectLst/>
                        </a:rPr>
                        <a:t>Separate NEF Service</a:t>
                      </a:r>
                      <a:endParaRPr lang="zh-CN" sz="1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hMerge="1">
                  <a:txBody>
                    <a:bodyPr/>
                    <a:lstStyle/>
                    <a:p>
                      <a:pPr>
                        <a:spcAft>
                          <a:spcPts val="0"/>
                        </a:spcAft>
                      </a:pPr>
                      <a:endParaRPr lang="zh-CN" sz="14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algn="ctr" defTabSz="914400" rtl="0" eaLnBrk="1" latinLnBrk="0" hangingPunct="1">
                        <a:spcAft>
                          <a:spcPts val="0"/>
                        </a:spcAft>
                      </a:pPr>
                      <a:r>
                        <a:rPr lang="en-US" altLang="zh-CN" sz="1050" b="1" kern="1200" dirty="0">
                          <a:solidFill>
                            <a:schemeClr val="tx1"/>
                          </a:solidFill>
                          <a:effectLst/>
                          <a:latin typeface="+mn-lt"/>
                          <a:ea typeface="+mn-ea"/>
                          <a:cs typeface="+mn-cs"/>
                        </a:rPr>
                        <a:t>Common NEF service</a:t>
                      </a:r>
                      <a:endParaRPr lang="zh-CN" altLang="en-US" sz="1050" b="1"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hMerge="1">
                  <a:txBody>
                    <a:bodyPr/>
                    <a:lstStyle/>
                    <a:p>
                      <a:pPr>
                        <a:spcAft>
                          <a:spcPts val="0"/>
                        </a:spcAft>
                      </a:pPr>
                      <a:endParaRPr lang="zh-CN" sz="14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spcAft>
                          <a:spcPts val="0"/>
                        </a:spcAft>
                      </a:pPr>
                      <a:endParaRPr lang="zh-CN" sz="14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spcAft>
                          <a:spcPts val="0"/>
                        </a:spcAft>
                      </a:pPr>
                      <a:endParaRPr lang="zh-CN" sz="14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952336"/>
                  </a:ext>
                </a:extLst>
              </a:tr>
              <a:tr h="290310">
                <a:tc>
                  <a:txBody>
                    <a:bodyPr/>
                    <a:lstStyle/>
                    <a:p>
                      <a:pPr>
                        <a:spcAft>
                          <a:spcPts val="0"/>
                        </a:spcAft>
                      </a:pPr>
                      <a:endParaRPr lang="zh-CN" sz="1100">
                        <a:effectLst/>
                        <a:latin typeface="Times New Roman" panose="02020603050405020304" pitchFamily="18" charset="0"/>
                        <a:ea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algn="l" defTabSz="914400" rtl="0" eaLnBrk="1" latinLnBrk="0" hangingPunct="1">
                        <a:spcAft>
                          <a:spcPts val="0"/>
                        </a:spcAft>
                      </a:pPr>
                      <a:r>
                        <a:rPr lang="en-GB" sz="1050" kern="1200" dirty="0">
                          <a:effectLst/>
                        </a:rPr>
                        <a:t>AFRequestForQoS</a:t>
                      </a:r>
                      <a:endParaRPr lang="zh-CN" altLang="en-US" sz="105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algn="l" defTabSz="914400" rtl="0" eaLnBrk="1" latinLnBrk="0" hangingPunct="1">
                        <a:spcAft>
                          <a:spcPts val="0"/>
                        </a:spcAft>
                      </a:pPr>
                      <a:r>
                        <a:rPr lang="en-GB" sz="1050" kern="1200" dirty="0" err="1">
                          <a:effectLst/>
                        </a:rPr>
                        <a:t>MultiMemberAFsessionWithQoS</a:t>
                      </a:r>
                      <a:endParaRPr lang="zh-CN" altLang="en-US" sz="105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050" kern="1200" dirty="0">
                          <a:effectLst/>
                        </a:rPr>
                        <a:t>AFSessionWithQoS</a:t>
                      </a:r>
                    </a:p>
                    <a:p>
                      <a:pPr marL="0" lvl="0" indent="0" algn="l" defTabSz="914400" rtl="0" eaLnBrk="1" latinLnBrk="0" hangingPunct="1">
                        <a:spcAft>
                          <a:spcPts val="0"/>
                        </a:spcAft>
                        <a:buFont typeface="Wingdings" panose="05000000000000000000" pitchFamily="2" charset="2"/>
                        <a:buNone/>
                      </a:pPr>
                      <a:endParaRPr lang="zh-CN" altLang="en-US" sz="105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50" kern="1200" dirty="0" err="1">
                          <a:effectLst/>
                        </a:rPr>
                        <a:t>ParameterProvision</a:t>
                      </a:r>
                      <a:endParaRPr lang="en-GB" altLang="zh-CN" sz="1050" kern="1200" dirty="0">
                        <a:effectLst/>
                      </a:endParaRPr>
                    </a:p>
                    <a:p>
                      <a:pPr marL="0" lvl="0" indent="0" algn="l" defTabSz="914400" rtl="0" eaLnBrk="1" latinLnBrk="0" hangingPunct="1">
                        <a:spcAft>
                          <a:spcPts val="0"/>
                        </a:spcAft>
                        <a:buFont typeface="Wingdings" panose="05000000000000000000" pitchFamily="2" charset="2"/>
                        <a:buNone/>
                      </a:pPr>
                      <a:endParaRPr lang="zh-CN" altLang="en-US" sz="105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50" kern="1200" dirty="0" err="1">
                          <a:effectLst/>
                        </a:rPr>
                        <a:t>ServiceParameter</a:t>
                      </a:r>
                      <a:endParaRPr lang="en-GB" altLang="zh-CN" sz="1050" kern="1200" dirty="0">
                        <a:effectLst/>
                      </a:endParaRPr>
                    </a:p>
                    <a:p>
                      <a:pPr marL="0" lvl="0" indent="0" algn="l" defTabSz="914400" rtl="0" eaLnBrk="1" latinLnBrk="0" hangingPunct="1">
                        <a:spcAft>
                          <a:spcPts val="0"/>
                        </a:spcAft>
                        <a:buFont typeface="Wingdings" panose="05000000000000000000" pitchFamily="2" charset="2"/>
                        <a:buNone/>
                      </a:pPr>
                      <a:endParaRPr lang="zh-CN" altLang="en-US" sz="105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50" kern="1200" dirty="0">
                          <a:effectLst/>
                        </a:rPr>
                        <a:t>TrafficInfluence</a:t>
                      </a:r>
                    </a:p>
                    <a:p>
                      <a:pPr marL="0" lvl="0" indent="0" algn="l" defTabSz="914400" rtl="0" eaLnBrk="1" latinLnBrk="0" hangingPunct="1">
                        <a:spcAft>
                          <a:spcPts val="0"/>
                        </a:spcAft>
                        <a:buFont typeface="Wingdings" panose="05000000000000000000" pitchFamily="2" charset="2"/>
                        <a:buNone/>
                      </a:pPr>
                      <a:endParaRPr lang="zh-CN" altLang="en-US" sz="105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0996530"/>
                  </a:ext>
                </a:extLst>
              </a:tr>
              <a:tr h="266118">
                <a:tc>
                  <a:txBody>
                    <a:bodyPr/>
                    <a:lstStyle/>
                    <a:p>
                      <a:pPr>
                        <a:spcAft>
                          <a:spcPts val="0"/>
                        </a:spcAft>
                      </a:pPr>
                      <a:r>
                        <a:rPr lang="en-GB" sz="1050" dirty="0">
                          <a:effectLst/>
                        </a:rPr>
                        <a:t>Target UE</a:t>
                      </a:r>
                      <a:endParaRPr lang="zh-CN" sz="1100" dirty="0">
                        <a:effectLst/>
                        <a:latin typeface="Times New Roman" panose="02020603050405020304" pitchFamily="18" charset="0"/>
                        <a:ea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Group ID or GPSI</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list of UE IP addresses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UE address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UE address, GPSI, Group ID</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000" kern="1200" dirty="0">
                          <a:effectLst/>
                        </a:rPr>
                        <a:t>UE address, GPSI, Group ID</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000" kern="1200" dirty="0">
                          <a:effectLst/>
                        </a:rPr>
                        <a:t>UE address, GPSI, Group ID, any UE</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02017732"/>
                  </a:ext>
                </a:extLst>
              </a:tr>
              <a:tr h="290310">
                <a:tc>
                  <a:txBody>
                    <a:bodyPr/>
                    <a:lstStyle/>
                    <a:p>
                      <a:pPr marL="0" algn="l" defTabSz="914400" rtl="0" eaLnBrk="1" latinLnBrk="0" hangingPunct="1">
                        <a:spcAft>
                          <a:spcPts val="0"/>
                        </a:spcAft>
                      </a:pPr>
                      <a:r>
                        <a:rPr lang="en-GB" sz="1050" kern="1200" dirty="0">
                          <a:effectLst/>
                        </a:rPr>
                        <a:t>Support Future PDU Session</a:t>
                      </a:r>
                      <a:endParaRPr lang="zh-CN" altLang="en-US" sz="105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Yes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No</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No</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Yes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Yes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Yes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339598511"/>
                  </a:ext>
                </a:extLst>
              </a:tr>
              <a:tr h="290310">
                <a:tc>
                  <a:txBody>
                    <a:bodyPr/>
                    <a:lstStyle/>
                    <a:p>
                      <a:pPr marL="0" algn="l" defTabSz="914400" rtl="0" eaLnBrk="1" latinLnBrk="0" hangingPunct="1">
                        <a:spcAft>
                          <a:spcPts val="0"/>
                        </a:spcAft>
                      </a:pPr>
                      <a:r>
                        <a:rPr lang="en-GB" sz="1050" kern="1200" dirty="0">
                          <a:solidFill>
                            <a:srgbClr val="FF0000"/>
                          </a:solidFill>
                          <a:effectLst/>
                        </a:rPr>
                        <a:t>Multiple memberships?</a:t>
                      </a:r>
                      <a:endParaRPr lang="zh-CN" altLang="en-US" sz="1050" kern="1200" dirty="0">
                        <a:solidFill>
                          <a:srgbClr val="FF0000"/>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solidFill>
                            <a:srgbClr val="FF0000"/>
                          </a:solidFill>
                          <a:effectLst/>
                        </a:rPr>
                        <a:t>Yes (one per PDU Session)</a:t>
                      </a:r>
                      <a:endParaRPr lang="zh-CN" altLang="en-US" sz="1000" kern="1200" dirty="0">
                        <a:solidFill>
                          <a:srgbClr val="FF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solidFill>
                            <a:srgbClr val="FF0000"/>
                          </a:solidFill>
                          <a:effectLst/>
                        </a:rPr>
                        <a:t>Yes (multiple per PDU Session)</a:t>
                      </a:r>
                      <a:endParaRPr lang="zh-CN" altLang="en-US" sz="1000" kern="1200" dirty="0">
                        <a:solidFill>
                          <a:srgbClr val="FF0000"/>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solidFill>
                            <a:srgbClr val="FF0000"/>
                          </a:solidFill>
                          <a:effectLst/>
                        </a:rPr>
                        <a:t>No</a:t>
                      </a:r>
                      <a:endParaRPr lang="zh-CN" altLang="en-US" sz="1000" kern="1200" dirty="0">
                        <a:solidFill>
                          <a:srgbClr val="FF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solidFill>
                            <a:srgbClr val="FF0000"/>
                          </a:solidFill>
                          <a:effectLst/>
                        </a:rPr>
                        <a:t>Yes</a:t>
                      </a:r>
                      <a:endParaRPr lang="zh-CN" altLang="en-US" sz="1000" kern="1200" dirty="0">
                        <a:solidFill>
                          <a:srgbClr val="FF0000"/>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solidFill>
                            <a:srgbClr val="FF0000"/>
                          </a:solidFill>
                          <a:effectLst/>
                        </a:rPr>
                        <a:t>Yes</a:t>
                      </a:r>
                      <a:endParaRPr lang="zh-CN" altLang="en-US" sz="1000" kern="1200" dirty="0">
                        <a:solidFill>
                          <a:srgbClr val="FF0000"/>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solidFill>
                            <a:srgbClr val="FF0000"/>
                          </a:solidFill>
                          <a:effectLst/>
                        </a:rPr>
                        <a:t>Yes</a:t>
                      </a:r>
                      <a:endParaRPr lang="zh-CN" altLang="en-US" sz="1000" kern="1200" dirty="0">
                        <a:solidFill>
                          <a:srgbClr val="FF0000"/>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17217966"/>
                  </a:ext>
                </a:extLst>
              </a:tr>
              <a:tr h="266118">
                <a:tc>
                  <a:txBody>
                    <a:bodyPr/>
                    <a:lstStyle/>
                    <a:p>
                      <a:pPr marL="0" algn="l" defTabSz="914400" rtl="0" eaLnBrk="1" latinLnBrk="0" hangingPunct="1">
                        <a:spcAft>
                          <a:spcPts val="0"/>
                        </a:spcAft>
                      </a:pPr>
                      <a:r>
                        <a:rPr lang="en-GB" sz="1050" kern="1200" dirty="0">
                          <a:effectLst/>
                        </a:rPr>
                        <a:t>Area/scope</a:t>
                      </a:r>
                      <a:endParaRPr lang="zh-CN" altLang="en-US" sz="105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Regional area/factory</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Whole PLMN</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00" kern="1200" dirty="0">
                          <a:effectLst/>
                        </a:rPr>
                        <a:t>Whole PLMN</a:t>
                      </a:r>
                      <a:endParaRPr lang="zh-CN" altLang="en-US" sz="1000" kern="1200" dirty="0">
                        <a:effectLst/>
                      </a:endParaRPr>
                    </a:p>
                    <a:p>
                      <a:pPr marL="0" lvl="0" indent="0" algn="l" defTabSz="914400" rtl="0" eaLnBrk="1" latinLnBrk="0" hangingPunct="1">
                        <a:spcAft>
                          <a:spcPts val="0"/>
                        </a:spcAft>
                        <a:buFont typeface="Wingdings" panose="05000000000000000000" pitchFamily="2" charset="2"/>
                        <a:buNone/>
                      </a:pP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00" kern="1200" dirty="0">
                          <a:effectLst/>
                        </a:rPr>
                        <a:t>Regional area/factory</a:t>
                      </a:r>
                      <a:r>
                        <a:rPr lang="en-US" altLang="zh-CN" sz="1000" kern="1200" dirty="0">
                          <a:effectLst/>
                        </a:rPr>
                        <a:t>/Whole</a:t>
                      </a:r>
                      <a:r>
                        <a:rPr lang="zh-CN" altLang="en-US" sz="1000" kern="1200" dirty="0">
                          <a:effectLst/>
                        </a:rPr>
                        <a:t> </a:t>
                      </a:r>
                      <a:r>
                        <a:rPr lang="en-US" altLang="zh-CN" sz="1000" kern="1200" dirty="0">
                          <a:effectLst/>
                        </a:rPr>
                        <a:t>PLMN</a:t>
                      </a:r>
                      <a:endParaRPr lang="zh-CN" altLang="en-US" sz="1000" kern="1200" dirty="0">
                        <a:solidFill>
                          <a:schemeClr val="tx1"/>
                        </a:solidFill>
                        <a:effectLst/>
                        <a:latin typeface="Arial" panose="020B0604020202020204" pitchFamily="34" charset="0"/>
                        <a:ea typeface="+mn-ea"/>
                        <a:cs typeface="+mn-cs"/>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00" kern="1200" dirty="0">
                          <a:effectLst/>
                        </a:rPr>
                        <a:t>Regional area/factory</a:t>
                      </a:r>
                      <a:r>
                        <a:rPr lang="en-US" altLang="zh-CN" sz="1000" kern="1200" dirty="0">
                          <a:effectLst/>
                        </a:rPr>
                        <a:t>/Whole</a:t>
                      </a:r>
                      <a:r>
                        <a:rPr lang="zh-CN" altLang="en-US" sz="1000" kern="1200" dirty="0">
                          <a:effectLst/>
                        </a:rPr>
                        <a:t> </a:t>
                      </a:r>
                      <a:r>
                        <a:rPr lang="en-US" altLang="zh-CN" sz="1000" kern="1200" dirty="0">
                          <a:effectLst/>
                        </a:rPr>
                        <a:t>PLMN</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lvl="0" indent="0" algn="l" defTabSz="914400" rtl="0" eaLnBrk="1" latinLnBrk="0" hangingPunct="1">
                        <a:spcAft>
                          <a:spcPts val="0"/>
                        </a:spcAft>
                        <a:buFont typeface="Wingdings" panose="05000000000000000000" pitchFamily="2" charset="2"/>
                        <a:buNone/>
                      </a:pPr>
                      <a:r>
                        <a:rPr lang="en-GB" altLang="zh-CN" sz="1000" kern="1200" dirty="0">
                          <a:effectLst/>
                        </a:rPr>
                        <a:t>Regional area/factory</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675892715"/>
                  </a:ext>
                </a:extLst>
              </a:tr>
              <a:tr h="290310">
                <a:tc>
                  <a:txBody>
                    <a:bodyPr/>
                    <a:lstStyle/>
                    <a:p>
                      <a:pPr marL="0" algn="l" defTabSz="914400" rtl="0" eaLnBrk="1" latinLnBrk="0" hangingPunct="1">
                        <a:spcAft>
                          <a:spcPts val="0"/>
                        </a:spcAft>
                      </a:pPr>
                      <a:r>
                        <a:rPr lang="en-GB" sz="1050" kern="1200" dirty="0">
                          <a:effectLst/>
                        </a:rPr>
                        <a:t>Procedure dependency</a:t>
                      </a:r>
                      <a:endParaRPr lang="zh-CN" altLang="en-US" sz="105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TSCTSF required</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None</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00" kern="1200" dirty="0">
                          <a:solidFill>
                            <a:schemeClr val="tx1"/>
                          </a:solidFill>
                          <a:effectLst/>
                          <a:latin typeface="+mn-lt"/>
                          <a:ea typeface="+mn-ea"/>
                          <a:cs typeface="+mn-cs"/>
                        </a:rPr>
                        <a:t>TSCTSF required, depends</a:t>
                      </a:r>
                      <a:endParaRPr lang="zh-CN" altLang="en-US" sz="1000" kern="1200" dirty="0">
                        <a:solidFill>
                          <a:schemeClr val="tx1"/>
                        </a:solidFill>
                        <a:effectLst/>
                        <a:latin typeface="+mn-lt"/>
                        <a:ea typeface="+mn-ea"/>
                        <a:cs typeface="+mn-cs"/>
                      </a:endParaRPr>
                    </a:p>
                    <a:p>
                      <a:pPr marL="0" lvl="0" indent="0" algn="l" defTabSz="914400" rtl="0" eaLnBrk="1" latinLnBrk="0" hangingPunct="1">
                        <a:spcAft>
                          <a:spcPts val="0"/>
                        </a:spcAft>
                        <a:buFont typeface="Wingdings" panose="05000000000000000000" pitchFamily="2" charset="2"/>
                        <a:buNone/>
                      </a:pPr>
                      <a:endParaRPr lang="zh-CN" altLang="en-US" sz="10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solidFill>
                            <a:schemeClr val="tx1"/>
                          </a:solidFill>
                          <a:effectLst/>
                          <a:latin typeface="+mn-lt"/>
                          <a:ea typeface="+mn-ea"/>
                          <a:cs typeface="+mn-cs"/>
                        </a:rPr>
                        <a:t>Yes, depends</a:t>
                      </a:r>
                      <a:endParaRPr lang="zh-CN" altLang="en-US" sz="1000" kern="1200" dirty="0">
                        <a:solidFill>
                          <a:schemeClr val="tx1"/>
                        </a:solidFill>
                        <a:effectLst/>
                        <a:latin typeface="+mn-lt"/>
                        <a:ea typeface="+mn-ea"/>
                        <a:cs typeface="+mn-cs"/>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000" kern="1200" dirty="0">
                          <a:effectLst/>
                        </a:rPr>
                        <a:t>UDR required</a:t>
                      </a:r>
                      <a:endParaRPr lang="zh-CN" altLang="en-US" sz="1000" kern="1200" dirty="0">
                        <a:solidFill>
                          <a:schemeClr val="tx1"/>
                        </a:solidFill>
                        <a:effectLst/>
                        <a:latin typeface="Arial" panose="020B0604020202020204" pitchFamily="34" charset="0"/>
                        <a:ea typeface="+mn-ea"/>
                        <a:cs typeface="+mn-cs"/>
                      </a:endParaRPr>
                    </a:p>
                  </a:txBody>
                  <a:tcPr marL="68580" marR="68580" marT="0" marB="0"/>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UDR required</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20100538"/>
                  </a:ext>
                </a:extLst>
              </a:tr>
              <a:tr h="145155">
                <a:tc>
                  <a:txBody>
                    <a:bodyPr/>
                    <a:lstStyle/>
                    <a:p>
                      <a:pPr marL="0" algn="l" defTabSz="914400" rtl="0" eaLnBrk="1" latinLnBrk="0" hangingPunct="1">
                        <a:spcAft>
                          <a:spcPts val="0"/>
                        </a:spcAft>
                      </a:pPr>
                      <a:r>
                        <a:rPr lang="en-GB" sz="1050" kern="1200" dirty="0">
                          <a:effectLst/>
                        </a:rPr>
                        <a:t>Group control</a:t>
                      </a:r>
                      <a:endParaRPr lang="zh-CN" altLang="en-US" sz="105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TSCTSF or PCF</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NEF</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solidFill>
                            <a:schemeClr val="tx1"/>
                          </a:solidFill>
                          <a:effectLst/>
                          <a:latin typeface="+mn-lt"/>
                          <a:ea typeface="+mn-ea"/>
                          <a:cs typeface="+mn-cs"/>
                        </a:rPr>
                        <a:t>None</a:t>
                      </a:r>
                      <a:endParaRPr lang="zh-CN" altLang="en-US" sz="10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solidFill>
                            <a:schemeClr val="tx1"/>
                          </a:solidFill>
                          <a:effectLst/>
                          <a:latin typeface="+mn-lt"/>
                          <a:ea typeface="+mn-ea"/>
                          <a:cs typeface="+mn-cs"/>
                        </a:rPr>
                        <a:t>UDM</a:t>
                      </a:r>
                      <a:endParaRPr lang="zh-CN" altLang="en-US" sz="1000" kern="1200" dirty="0">
                        <a:solidFill>
                          <a:schemeClr val="tx1"/>
                        </a:solidFill>
                        <a:effectLst/>
                        <a:latin typeface="+mn-lt"/>
                        <a:ea typeface="+mn-ea"/>
                        <a:cs typeface="+mn-cs"/>
                      </a:endParaRPr>
                    </a:p>
                  </a:txBody>
                  <a:tcPr marL="68580" marR="68580" marT="0" marB="0"/>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UDR</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UDR</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93969090"/>
                  </a:ext>
                </a:extLst>
              </a:tr>
              <a:tr h="145155">
                <a:tc>
                  <a:txBody>
                    <a:bodyPr/>
                    <a:lstStyle/>
                    <a:p>
                      <a:pPr marL="0" algn="l" defTabSz="914400" rtl="0" eaLnBrk="1" latinLnBrk="0" hangingPunct="1">
                        <a:spcAft>
                          <a:spcPts val="0"/>
                        </a:spcAft>
                      </a:pPr>
                      <a:r>
                        <a:rPr lang="en-GB" sz="1050" kern="1200" dirty="0">
                          <a:effectLst/>
                        </a:rPr>
                        <a:t>QoS type</a:t>
                      </a:r>
                      <a:endParaRPr lang="zh-CN" altLang="en-US" sz="105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Both GBR and non-GBR </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Individual GBR QoS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00" kern="1200" dirty="0">
                          <a:effectLst/>
                        </a:rPr>
                        <a:t>Both GBR and non-GBR</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None</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None</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None</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319699222"/>
                  </a:ext>
                </a:extLst>
              </a:tr>
              <a:tr h="399176">
                <a:tc>
                  <a:txBody>
                    <a:bodyPr/>
                    <a:lstStyle/>
                    <a:p>
                      <a:pPr marL="0" algn="l" defTabSz="914400" rtl="0" eaLnBrk="1" latinLnBrk="0" hangingPunct="1">
                        <a:spcAft>
                          <a:spcPts val="0"/>
                        </a:spcAft>
                      </a:pPr>
                      <a:r>
                        <a:rPr lang="en-GB" sz="1050" kern="1200" dirty="0">
                          <a:effectLst/>
                        </a:rPr>
                        <a:t>Flow description</a:t>
                      </a:r>
                      <a:endParaRPr lang="zh-CN" altLang="en-US" sz="105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Communication </a:t>
                      </a:r>
                      <a:r>
                        <a:rPr lang="en-GB" sz="1000" b="1" kern="1200" dirty="0">
                          <a:effectLst/>
                        </a:rPr>
                        <a:t>between UEs</a:t>
                      </a:r>
                      <a:r>
                        <a:rPr lang="en-GB" sz="1000" kern="1200" dirty="0">
                          <a:effectLst/>
                        </a:rPr>
                        <a:t> or between UE and DN, </a:t>
                      </a:r>
                      <a:r>
                        <a:rPr lang="en-GB" sz="1000" b="1" kern="1200" dirty="0">
                          <a:effectLst/>
                        </a:rPr>
                        <a:t>3 tuples</a:t>
                      </a:r>
                      <a:endParaRPr lang="zh-CN" altLang="en-US" sz="1000" b="1"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Communication only between UE and DN, 5 tuples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00" kern="1200" dirty="0">
                          <a:effectLst/>
                        </a:rPr>
                        <a:t>Communication only between UE and DN, 5 tuples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None</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lvl="0" indent="0" algn="l" defTabSz="914400" rtl="0" eaLnBrk="1" latinLnBrk="0" hangingPunct="1">
                        <a:spcAft>
                          <a:spcPts val="0"/>
                        </a:spcAft>
                        <a:buFont typeface="Wingdings" panose="05000000000000000000" pitchFamily="2" charset="2"/>
                        <a:buNone/>
                      </a:pPr>
                      <a:r>
                        <a:rPr lang="en-US" altLang="zh-CN" sz="1000" kern="1200" dirty="0">
                          <a:effectLst/>
                        </a:rPr>
                        <a:t>None</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00" kern="1200" dirty="0">
                          <a:effectLst/>
                        </a:rPr>
                        <a:t>Communication only between UE and DN, 5 tuples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508359001"/>
                  </a:ext>
                </a:extLst>
              </a:tr>
              <a:tr h="399176">
                <a:tc>
                  <a:txBody>
                    <a:bodyPr/>
                    <a:lstStyle/>
                    <a:p>
                      <a:pPr marL="0" algn="l" defTabSz="914400" rtl="0" eaLnBrk="1" latinLnBrk="0" hangingPunct="1">
                        <a:spcAft>
                          <a:spcPts val="0"/>
                        </a:spcAft>
                      </a:pPr>
                      <a:r>
                        <a:rPr lang="en-GB" sz="1050" kern="1200" dirty="0">
                          <a:effectLst/>
                        </a:rPr>
                        <a:t>Update frequency</a:t>
                      </a:r>
                      <a:endParaRPr lang="zh-CN" altLang="en-US" sz="105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rare</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lvl="0" indent="0" algn="l" defTabSz="914400" rtl="0" eaLnBrk="1" latinLnBrk="0" hangingPunct="1">
                        <a:spcAft>
                          <a:spcPts val="0"/>
                        </a:spcAft>
                        <a:buFont typeface="Wingdings" panose="05000000000000000000" pitchFamily="2" charset="2"/>
                        <a:buNone/>
                      </a:pPr>
                      <a:r>
                        <a:rPr lang="en-GB" sz="1000" kern="1200" dirty="0">
                          <a:effectLst/>
                        </a:rPr>
                        <a:t>Frequent (wrt. </a:t>
                      </a:r>
                      <a:r>
                        <a:rPr lang="en-GB" sz="1000" kern="1200" dirty="0">
                          <a:solidFill>
                            <a:srgbClr val="FF0000"/>
                          </a:solidFill>
                          <a:effectLst/>
                        </a:rPr>
                        <a:t>current members</a:t>
                      </a:r>
                      <a:r>
                        <a:rPr lang="en-GB" sz="1000" kern="1200" dirty="0">
                          <a:effectLst/>
                        </a:rPr>
                        <a:t>, QoS, monitoring)</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00" kern="1200" dirty="0">
                          <a:effectLst/>
                        </a:rPr>
                        <a:t>Frequent (wrt. QoS, monitoring)</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00" kern="1200" dirty="0">
                          <a:effectLst/>
                        </a:rPr>
                        <a:t>rare</a:t>
                      </a:r>
                      <a:endParaRPr lang="zh-CN" altLang="en-US" sz="1000" kern="1200" dirty="0">
                        <a:effectLst/>
                      </a:endParaRPr>
                    </a:p>
                    <a:p>
                      <a:pPr marL="0" lvl="0" indent="0" algn="l" defTabSz="914400" rtl="0" eaLnBrk="1" latinLnBrk="0" hangingPunct="1">
                        <a:spcAft>
                          <a:spcPts val="0"/>
                        </a:spcAft>
                        <a:buFont typeface="Wingdings" panose="05000000000000000000" pitchFamily="2" charset="2"/>
                        <a:buNone/>
                      </a:pP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00" kern="1200" dirty="0">
                          <a:effectLst/>
                        </a:rPr>
                        <a:t>rare</a:t>
                      </a:r>
                      <a:endParaRPr lang="zh-CN" altLang="en-US" sz="1000" kern="1200" dirty="0">
                        <a:effectLst/>
                      </a:endParaRPr>
                    </a:p>
                    <a:p>
                      <a:pPr marL="0" lvl="0" indent="0" algn="l" defTabSz="914400" rtl="0" eaLnBrk="1" latinLnBrk="0" hangingPunct="1">
                        <a:spcAft>
                          <a:spcPts val="0"/>
                        </a:spcAft>
                        <a:buFont typeface="Wingdings" panose="05000000000000000000" pitchFamily="2" charset="2"/>
                        <a:buNone/>
                      </a:pP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altLang="zh-CN" sz="1000" kern="1200" dirty="0">
                          <a:effectLst/>
                        </a:rPr>
                        <a:t>Frequent (wrt. Traffic routing)</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133373811"/>
                  </a:ext>
                </a:extLst>
              </a:tr>
              <a:tr h="206071">
                <a:tc>
                  <a:txBody>
                    <a:bodyPr/>
                    <a:lstStyle/>
                    <a:p>
                      <a:pPr>
                        <a:spcAft>
                          <a:spcPts val="0"/>
                        </a:spcAft>
                      </a:pPr>
                      <a:r>
                        <a:rPr lang="en-US" altLang="zh-CN" sz="1050" b="1" kern="1200" dirty="0">
                          <a:solidFill>
                            <a:schemeClr val="tx1"/>
                          </a:solidFill>
                          <a:effectLst/>
                          <a:latin typeface="+mn-lt"/>
                          <a:ea typeface="+mn-ea"/>
                          <a:cs typeface="+mn-cs"/>
                        </a:rPr>
                        <a:t>commonalities</a:t>
                      </a:r>
                      <a:endParaRPr lang="zh-CN" altLang="en-US" sz="1050" b="1" kern="1200" dirty="0">
                        <a:solidFill>
                          <a:schemeClr val="tx1"/>
                        </a:solidFill>
                        <a:effectLst/>
                        <a:latin typeface="+mn-lt"/>
                        <a:ea typeface="+mn-ea"/>
                        <a:cs typeface="+mn-cs"/>
                      </a:endParaRPr>
                    </a:p>
                  </a:txBody>
                  <a:tcPr marL="68580" marR="68580" marT="0" marB="0">
                    <a:lnR w="12700" cap="flat" cmpd="sng" algn="ctr">
                      <a:solidFill>
                        <a:schemeClr val="tx1"/>
                      </a:solidFill>
                      <a:prstDash val="solid"/>
                      <a:round/>
                      <a:headEnd type="none" w="med" len="med"/>
                      <a:tailEnd type="none" w="med" len="med"/>
                    </a:lnR>
                  </a:tcPr>
                </a:tc>
                <a:tc gridSpan="6">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000" kern="1200" dirty="0">
                          <a:solidFill>
                            <a:schemeClr val="tx1"/>
                          </a:solidFill>
                          <a:effectLst/>
                          <a:latin typeface="Arial" panose="020B0604020202020204" pitchFamily="34" charset="0"/>
                          <a:ea typeface="+mn-ea"/>
                          <a:cs typeface="+mn-cs"/>
                        </a:rPr>
                        <a:t>Certain similarity in functionality and commonality of some parameters (i.e. for an individual UE‘s PDU Session QoS and QoS monitoring is controlled)</a:t>
                      </a:r>
                      <a:endParaRPr lang="zh-CN" altLang="en-US" sz="1000" kern="1200" dirty="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hMerge="1">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zh-CN" altLang="en-US" sz="1100" kern="1200" dirty="0">
                        <a:solidFill>
                          <a:schemeClr val="tx1"/>
                        </a:solidFill>
                        <a:effectLst/>
                        <a:latin typeface="Arial" panose="020B0604020202020204" pitchFamily="34" charset="0"/>
                        <a:ea typeface="+mn-ea"/>
                        <a:cs typeface="+mn-cs"/>
                      </a:endParaRPr>
                    </a:p>
                  </a:txBody>
                  <a:tcPr marL="68580" marR="68580" marT="0" marB="0">
                    <a:lnR w="12700" cap="flat" cmpd="sng" algn="ctr">
                      <a:solidFill>
                        <a:schemeClr val="tx1"/>
                      </a:solidFill>
                      <a:prstDash val="solid"/>
                      <a:round/>
                      <a:headEnd type="none" w="med" len="med"/>
                      <a:tailEnd type="none" w="med" len="med"/>
                    </a:lnR>
                  </a:tcPr>
                </a:tc>
                <a:tc hMerge="1">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zh-CN" altLang="en-US" sz="1100" kern="1200" dirty="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zh-CN" altLang="en-US" sz="1100" kern="1200" dirty="0">
                        <a:solidFill>
                          <a:schemeClr val="tx1"/>
                        </a:solidFill>
                        <a:effectLst/>
                        <a:latin typeface="Arial" panose="020B0604020202020204" pitchFamily="34" charset="0"/>
                        <a:ea typeface="+mn-ea"/>
                        <a:cs typeface="+mn-cs"/>
                      </a:endParaRPr>
                    </a:p>
                  </a:txBody>
                  <a:tcPr marL="68580" marR="68580" marT="0" marB="0"/>
                </a:tc>
                <a:tc hMerge="1">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zh-CN" altLang="en-US" sz="1100" kern="1200" dirty="0">
                        <a:solidFill>
                          <a:schemeClr val="tx1"/>
                        </a:solidFill>
                        <a:effectLst/>
                        <a:latin typeface="Arial" panose="020B0604020202020204" pitchFamily="34" charset="0"/>
                        <a:ea typeface="+mn-ea"/>
                        <a:cs typeface="+mn-cs"/>
                      </a:endParaRPr>
                    </a:p>
                  </a:txBody>
                  <a:tcPr marL="68580" marR="68580" marT="0" marB="0"/>
                </a:tc>
                <a:tc hMerge="1">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zh-CN" altLang="en-US" sz="1100" kern="1200" dirty="0">
                        <a:solidFill>
                          <a:schemeClr val="tx1"/>
                        </a:solidFill>
                        <a:effectLst/>
                        <a:latin typeface="Arial" panose="020B0604020202020204" pitchFamily="34" charset="0"/>
                        <a:ea typeface="+mn-ea"/>
                        <a:cs typeface="+mn-cs"/>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88685848"/>
                  </a:ext>
                </a:extLst>
              </a:tr>
              <a:tr h="399176">
                <a:tc>
                  <a:txBody>
                    <a:bodyPr/>
                    <a:lstStyle/>
                    <a:p>
                      <a:pPr>
                        <a:spcAft>
                          <a:spcPts val="0"/>
                        </a:spcAft>
                      </a:pPr>
                      <a:r>
                        <a:rPr lang="en-GB" sz="1050" dirty="0">
                          <a:effectLst/>
                        </a:rPr>
                        <a:t>Specifics</a:t>
                      </a:r>
                      <a:endParaRPr lang="zh-CN" sz="1100" dirty="0">
                        <a:effectLst/>
                        <a:latin typeface="Times New Roman" panose="02020603050405020304" pitchFamily="18" charset="0"/>
                        <a:ea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sz="1000" kern="1200" dirty="0">
                          <a:effectLst/>
                        </a:rPr>
                        <a:t>Traffic characteristics, Temporal invalidity,</a:t>
                      </a:r>
                      <a:r>
                        <a:rPr lang="de-DE" altLang="zh-CN" sz="1000" dirty="0"/>
                        <a:t> Group Data Rate</a:t>
                      </a:r>
                      <a:endParaRPr lang="zh-CN" altLang="en-US" sz="1000" kern="1200" dirty="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sz="1000" kern="1200" dirty="0">
                          <a:effectLst/>
                        </a:rPr>
                        <a:t>Consolidated bitrate monitoring</a:t>
                      </a:r>
                      <a:endParaRPr lang="zh-CN" altLang="en-US" sz="1000" kern="1200" dirty="0">
                        <a:solidFill>
                          <a:schemeClr val="tx1"/>
                        </a:solidFill>
                        <a:effectLst/>
                        <a:latin typeface="Arial" panose="020B0604020202020204" pitchFamily="34" charset="0"/>
                        <a:ea typeface="+mn-ea"/>
                        <a:cs typeface="+mn-cs"/>
                      </a:endParaRPr>
                    </a:p>
                  </a:txBody>
                  <a:tcPr marL="68580" marR="68580" marT="0" marB="0">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000" kern="1200" dirty="0">
                          <a:effectLst/>
                        </a:rPr>
                        <a:t>XRM support, TSC parameters etc.</a:t>
                      </a:r>
                      <a:endParaRPr lang="zh-CN" altLang="en-US" sz="1000" kern="1200" dirty="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000" kern="1200" dirty="0">
                          <a:effectLst/>
                        </a:rPr>
                        <a:t>UE related parameters</a:t>
                      </a:r>
                      <a:endParaRPr lang="zh-CN" altLang="en-US" sz="1000" kern="1200" dirty="0">
                        <a:solidFill>
                          <a:schemeClr val="tx1"/>
                        </a:solidFill>
                        <a:effectLst/>
                        <a:latin typeface="Arial" panose="020B0604020202020204" pitchFamily="34" charset="0"/>
                        <a:ea typeface="+mn-ea"/>
                        <a:cs typeface="+mn-cs"/>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000" kern="1200" dirty="0">
                          <a:effectLst/>
                        </a:rPr>
                        <a:t>Service specific parameters</a:t>
                      </a:r>
                      <a:endParaRPr lang="zh-CN" altLang="en-US" sz="1000" kern="1200" dirty="0">
                        <a:solidFill>
                          <a:schemeClr val="tx1"/>
                        </a:solidFill>
                        <a:effectLst/>
                        <a:latin typeface="Arial" panose="020B0604020202020204" pitchFamily="34" charset="0"/>
                        <a:ea typeface="+mn-ea"/>
                        <a:cs typeface="+mn-cs"/>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000" kern="1200" dirty="0">
                          <a:effectLst/>
                        </a:rPr>
                        <a:t>Traffic routing parameters</a:t>
                      </a:r>
                      <a:endParaRPr lang="zh-CN" altLang="en-US" sz="1000" kern="1200" dirty="0">
                        <a:solidFill>
                          <a:schemeClr val="tx1"/>
                        </a:solidFill>
                        <a:effectLst/>
                        <a:latin typeface="Arial" panose="020B0604020202020204" pitchFamily="34" charset="0"/>
                        <a:ea typeface="+mn-ea"/>
                        <a:cs typeface="+mn-cs"/>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132516525"/>
                  </a:ext>
                </a:extLst>
              </a:tr>
              <a:tr h="399176">
                <a:tc>
                  <a:txBody>
                    <a:bodyPr/>
                    <a:lstStyle/>
                    <a:p>
                      <a:pPr>
                        <a:spcAft>
                          <a:spcPts val="0"/>
                        </a:spcAft>
                      </a:pPr>
                      <a:r>
                        <a:rPr lang="en-US" altLang="zh-CN" sz="1100" dirty="0">
                          <a:effectLst/>
                          <a:latin typeface="Times New Roman" panose="02020603050405020304" pitchFamily="18" charset="0"/>
                          <a:ea typeface="宋体" panose="02010600030101010101" pitchFamily="2" charset="-122"/>
                        </a:rPr>
                        <a:t>Summary</a:t>
                      </a:r>
                      <a:endParaRPr lang="zh-CN" sz="1100" dirty="0">
                        <a:effectLst/>
                        <a:latin typeface="Times New Roman" panose="02020603050405020304" pitchFamily="18" charset="0"/>
                        <a:ea typeface="宋体" panose="02010600030101010101" pitchFamily="2" charset="-122"/>
                      </a:endParaRPr>
                    </a:p>
                  </a:txBody>
                  <a:tcPr marL="68580" marR="68580" marT="0" marB="0">
                    <a:lnR w="12700" cap="flat" cmpd="sng" algn="ctr">
                      <a:solidFill>
                        <a:schemeClr val="tx1"/>
                      </a:solidFill>
                      <a:prstDash val="solid"/>
                      <a:round/>
                      <a:headEnd type="none" w="med" len="med"/>
                      <a:tailEnd type="none" w="med" len="med"/>
                    </a:lnR>
                  </a:tcPr>
                </a:tc>
                <a:tc gridSpan="2">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000" kern="1200" dirty="0">
                          <a:solidFill>
                            <a:schemeClr val="tx1"/>
                          </a:solidFill>
                          <a:effectLst/>
                          <a:latin typeface="Arial" panose="020B0604020202020204" pitchFamily="34" charset="0"/>
                          <a:ea typeface="+mn-ea"/>
                          <a:cs typeface="+mn-cs"/>
                        </a:rPr>
                        <a:t>Straightforward for different area application developers, simple and clear specification</a:t>
                      </a:r>
                      <a:endParaRPr lang="zh-CN" altLang="en-US" sz="1000" kern="1200" dirty="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hMerge="1">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zh-CN" altLang="en-US" sz="1100" kern="1200" dirty="0">
                        <a:solidFill>
                          <a:schemeClr val="tx1"/>
                        </a:solidFill>
                        <a:effectLst/>
                        <a:latin typeface="Arial" panose="020B0604020202020204" pitchFamily="34" charset="0"/>
                        <a:ea typeface="+mn-ea"/>
                        <a:cs typeface="+mn-cs"/>
                      </a:endParaRPr>
                    </a:p>
                  </a:txBody>
                  <a:tcPr marL="68580" marR="68580" marT="0" marB="0">
                    <a:lnR w="12700" cap="flat" cmpd="sng" algn="ctr">
                      <a:solidFill>
                        <a:schemeClr val="tx1"/>
                      </a:solidFill>
                      <a:prstDash val="solid"/>
                      <a:round/>
                      <a:headEnd type="none" w="med" len="med"/>
                      <a:tailEnd type="none" w="med" len="med"/>
                    </a:lnR>
                  </a:tcPr>
                </a:tc>
                <a:tc gridSpan="4">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000" kern="1200" dirty="0">
                          <a:solidFill>
                            <a:schemeClr val="tx1"/>
                          </a:solidFill>
                          <a:effectLst/>
                          <a:latin typeface="Arial" panose="020B0604020202020204" pitchFamily="34" charset="0"/>
                          <a:ea typeface="+mn-ea"/>
                          <a:cs typeface="+mn-cs"/>
                        </a:rPr>
                        <a:t>Integrated NEF functionalities applicable to all different applications, NEF needs validation of the correctness for parameter combos for a given application and invoke different backend procedures accordingly, every developer has to learn all the parameters or procedures even none of their interest, complex specification mixed of different features and use cases and this becomes worse in future evolution of the API when even more scenario specific functionality and parameters have to be supported</a:t>
                      </a:r>
                      <a:endParaRPr lang="zh-CN" altLang="en-US" sz="1000" kern="1200" dirty="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hMerge="1">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zh-CN" altLang="en-US" sz="1100" kern="1200" dirty="0">
                        <a:solidFill>
                          <a:schemeClr val="tx1"/>
                        </a:solidFill>
                        <a:effectLst/>
                        <a:latin typeface="Arial" panose="020B0604020202020204" pitchFamily="34" charset="0"/>
                        <a:ea typeface="+mn-ea"/>
                        <a:cs typeface="+mn-cs"/>
                      </a:endParaRPr>
                    </a:p>
                  </a:txBody>
                  <a:tcPr marL="68580" marR="68580" marT="0" marB="0"/>
                </a:tc>
                <a:tc hMerge="1">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zh-CN" altLang="en-US" sz="1100" kern="1200" dirty="0">
                        <a:solidFill>
                          <a:schemeClr val="tx1"/>
                        </a:solidFill>
                        <a:effectLst/>
                        <a:latin typeface="Arial" panose="020B0604020202020204" pitchFamily="34" charset="0"/>
                        <a:ea typeface="+mn-ea"/>
                        <a:cs typeface="+mn-cs"/>
                      </a:endParaRPr>
                    </a:p>
                  </a:txBody>
                  <a:tcPr marL="68580" marR="68580" marT="0" marB="0"/>
                </a:tc>
                <a:tc hMerge="1">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zh-CN" altLang="en-US" sz="1100" kern="1200" dirty="0">
                        <a:solidFill>
                          <a:schemeClr val="tx1"/>
                        </a:solidFill>
                        <a:effectLst/>
                        <a:latin typeface="Arial" panose="020B0604020202020204" pitchFamily="34" charset="0"/>
                        <a:ea typeface="+mn-ea"/>
                        <a:cs typeface="+mn-cs"/>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26918156"/>
                  </a:ext>
                </a:extLst>
              </a:tr>
            </a:tbl>
          </a:graphicData>
        </a:graphic>
      </p:graphicFrame>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4F5D6D-967C-40F7-90AF-B020224B28CE}"/>
              </a:ext>
            </a:extLst>
          </p:cNvPr>
          <p:cNvSpPr>
            <a:spLocks noGrp="1"/>
          </p:cNvSpPr>
          <p:nvPr>
            <p:ph type="title"/>
          </p:nvPr>
        </p:nvSpPr>
        <p:spPr/>
        <p:txBody>
          <a:bodyPr/>
          <a:lstStyle/>
          <a:p>
            <a:r>
              <a:rPr lang="en-US" altLang="zh-CN" dirty="0"/>
              <a:t>Background</a:t>
            </a:r>
            <a:endParaRPr lang="zh-CN" altLang="en-US" dirty="0"/>
          </a:p>
        </p:txBody>
      </p:sp>
      <p:sp>
        <p:nvSpPr>
          <p:cNvPr id="3" name="内容占位符 2">
            <a:extLst>
              <a:ext uri="{FF2B5EF4-FFF2-40B4-BE49-F238E27FC236}">
                <a16:creationId xmlns:a16="http://schemas.microsoft.com/office/drawing/2014/main" id="{A8F486E6-4143-48A6-A989-CEC7F796997F}"/>
              </a:ext>
            </a:extLst>
          </p:cNvPr>
          <p:cNvSpPr>
            <a:spLocks noGrp="1"/>
          </p:cNvSpPr>
          <p:nvPr>
            <p:ph idx="1"/>
          </p:nvPr>
        </p:nvSpPr>
        <p:spPr>
          <a:xfrm>
            <a:off x="437745" y="1806169"/>
            <a:ext cx="10992255" cy="4686705"/>
          </a:xfrm>
        </p:spPr>
        <p:txBody>
          <a:bodyPr/>
          <a:lstStyle/>
          <a:p>
            <a:r>
              <a:rPr lang="en-GB" altLang="zh-CN" sz="1600" dirty="0"/>
              <a:t>C3-230783 from CT3 would like to kindly ask SA2:</a:t>
            </a:r>
          </a:p>
          <a:p>
            <a:pPr lvl="1"/>
            <a:r>
              <a:rPr lang="en-US" altLang="zh-CN" sz="1400" dirty="0"/>
              <a:t>Whether SA2 is planning to merge these two APIs into a single one?</a:t>
            </a:r>
          </a:p>
          <a:p>
            <a:pPr lvl="1"/>
            <a:r>
              <a:rPr lang="en-US" altLang="zh-CN" sz="1400" dirty="0"/>
              <a:t>What is the common part and/or difference between the </a:t>
            </a:r>
            <a:r>
              <a:rPr lang="en-US" altLang="zh-CN" sz="1400" dirty="0" err="1"/>
              <a:t>Nnef_AFRequestForQoS</a:t>
            </a:r>
            <a:r>
              <a:rPr lang="en-US" altLang="zh-CN" sz="1400" dirty="0"/>
              <a:t> service API and the </a:t>
            </a:r>
            <a:r>
              <a:rPr lang="en-US" altLang="zh-CN" sz="1400" dirty="0" err="1"/>
              <a:t>Nnef_MultiMemberAFsessionWithQoS</a:t>
            </a:r>
            <a:r>
              <a:rPr lang="en-US" altLang="zh-CN" sz="1400" dirty="0"/>
              <a:t> service API?</a:t>
            </a:r>
          </a:p>
          <a:p>
            <a:r>
              <a:rPr lang="en-GB" altLang="zh-CN" sz="1600" dirty="0"/>
              <a:t>In SA2#154AH, GMEC defines a new dedicated NEF service API, i.e. </a:t>
            </a:r>
            <a:r>
              <a:rPr lang="en-GB" altLang="zh-CN" sz="1600" dirty="0" err="1"/>
              <a:t>Nnef_AFRequestForQoS</a:t>
            </a:r>
            <a:r>
              <a:rPr lang="en-GB" altLang="zh-CN" sz="1600" dirty="0"/>
              <a:t>, to support the provisioning of traffic characteristics and the monitoring of performance characteristics for a UE or a group of UEs</a:t>
            </a:r>
          </a:p>
          <a:p>
            <a:pPr lvl="1"/>
            <a:r>
              <a:rPr lang="en-US" altLang="zh-CN" sz="1400" dirty="0"/>
              <a:t>Introduction of a </a:t>
            </a:r>
            <a:r>
              <a:rPr lang="en-GB" altLang="zh-CN" sz="1400" dirty="0"/>
              <a:t>new dedicated NEF service API is a result from analysis </a:t>
            </a:r>
            <a:r>
              <a:rPr lang="en-US" altLang="zh-CN" sz="1400" dirty="0"/>
              <a:t>of whether to use new NEF service or extend existing NEF service,</a:t>
            </a:r>
            <a:r>
              <a:rPr lang="zh-CN" altLang="en-US" sz="1400" dirty="0"/>
              <a:t> </a:t>
            </a:r>
            <a:r>
              <a:rPr lang="en-US" altLang="zh-CN" sz="1400" dirty="0"/>
              <a:t>the</a:t>
            </a:r>
            <a:r>
              <a:rPr lang="zh-CN" altLang="en-US" sz="1400" dirty="0"/>
              <a:t> </a:t>
            </a:r>
            <a:r>
              <a:rPr lang="en-US" altLang="zh-CN" sz="1400" dirty="0"/>
              <a:t>analysis lasts for </a:t>
            </a:r>
            <a:r>
              <a:rPr lang="en-GB" altLang="zh-CN" sz="1400" dirty="0"/>
              <a:t>several meetings.</a:t>
            </a:r>
            <a:endParaRPr lang="en-US" altLang="zh-CN" sz="1400" dirty="0"/>
          </a:p>
          <a:p>
            <a:endParaRPr lang="en-GB" altLang="zh-CN" sz="1600" dirty="0"/>
          </a:p>
          <a:p>
            <a:r>
              <a:rPr lang="en-GB" altLang="zh-CN" sz="1600" dirty="0"/>
              <a:t>In SA2#155, AIMLsys defines Nnef_MultiMemberAFsessionWithQoS service</a:t>
            </a:r>
          </a:p>
          <a:p>
            <a:pPr lvl="1"/>
            <a:r>
              <a:rPr lang="en-US" altLang="zh-CN" sz="1200" dirty="0"/>
              <a:t>Originally, </a:t>
            </a:r>
            <a:r>
              <a:rPr lang="en-GB" altLang="zh-CN" sz="1200" dirty="0" err="1"/>
              <a:t>Nnef_MultiMemberAFsessionWithQoS</a:t>
            </a:r>
            <a:r>
              <a:rPr lang="en-US" altLang="zh-CN" sz="1200" dirty="0"/>
              <a:t> targets for the Group ID, but change the target to a list of UE addresses</a:t>
            </a:r>
          </a:p>
          <a:p>
            <a:endParaRPr lang="en-GB" altLang="zh-CN" sz="1600" b="1" dirty="0"/>
          </a:p>
          <a:p>
            <a:r>
              <a:rPr lang="en-GB" altLang="zh-CN" sz="1600" b="1" dirty="0"/>
              <a:t>Observation: </a:t>
            </a:r>
            <a:r>
              <a:rPr lang="en-US" altLang="zh-CN" sz="1600" b="1" dirty="0"/>
              <a:t>Adoption of new NEF service was preferred by GMEC group over </a:t>
            </a:r>
            <a:r>
              <a:rPr lang="en-GB" altLang="zh-CN" sz="1600" b="1" dirty="0"/>
              <a:t>extending </a:t>
            </a:r>
            <a:r>
              <a:rPr lang="en-US" altLang="zh-CN" sz="1600" b="1" dirty="0"/>
              <a:t>the existing NEF service, and GMEC as well as CT3 doesn’t express any technical concerns to use the separate NEF API </a:t>
            </a:r>
            <a:endParaRPr lang="en-GB" altLang="zh-CN" sz="1600" b="1" dirty="0"/>
          </a:p>
          <a:p>
            <a:endParaRPr lang="zh-CN" altLang="zh-CN" sz="1600" dirty="0"/>
          </a:p>
        </p:txBody>
      </p:sp>
    </p:spTree>
    <p:extLst>
      <p:ext uri="{BB962C8B-B14F-4D97-AF65-F5344CB8AC3E}">
        <p14:creationId xmlns:p14="http://schemas.microsoft.com/office/powerpoint/2010/main" val="125445356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C89A6B-DB96-4FD8-B190-61A953E349CE}"/>
              </a:ext>
            </a:extLst>
          </p:cNvPr>
          <p:cNvSpPr>
            <a:spLocks noGrp="1"/>
          </p:cNvSpPr>
          <p:nvPr>
            <p:ph type="title"/>
          </p:nvPr>
        </p:nvSpPr>
        <p:spPr/>
        <p:txBody>
          <a:bodyPr/>
          <a:lstStyle/>
          <a:p>
            <a:r>
              <a:rPr lang="en-US" altLang="zh-CN" dirty="0"/>
              <a:t>Situation</a:t>
            </a:r>
            <a:endParaRPr lang="zh-CN" altLang="en-US" dirty="0"/>
          </a:p>
        </p:txBody>
      </p:sp>
      <p:sp>
        <p:nvSpPr>
          <p:cNvPr id="3" name="内容占位符 2">
            <a:extLst>
              <a:ext uri="{FF2B5EF4-FFF2-40B4-BE49-F238E27FC236}">
                <a16:creationId xmlns:a16="http://schemas.microsoft.com/office/drawing/2014/main" id="{BEEFDBFF-DE5E-4BE5-863C-C9B7E054CE7D}"/>
              </a:ext>
            </a:extLst>
          </p:cNvPr>
          <p:cNvSpPr>
            <a:spLocks noGrp="1"/>
          </p:cNvSpPr>
          <p:nvPr>
            <p:ph idx="1"/>
          </p:nvPr>
        </p:nvSpPr>
        <p:spPr>
          <a:xfrm>
            <a:off x="466929" y="1826876"/>
            <a:ext cx="10886871" cy="4525798"/>
          </a:xfrm>
        </p:spPr>
        <p:txBody>
          <a:bodyPr/>
          <a:lstStyle/>
          <a:p>
            <a:r>
              <a:rPr lang="en-US" altLang="zh-CN" sz="2000" dirty="0"/>
              <a:t>Certain similarity in functionality and commonality of some parameters but only wrt. the control over the QoS and the QoS monitoring for a service flow of an individual UE‘s PDU Session</a:t>
            </a:r>
          </a:p>
          <a:p>
            <a:r>
              <a:rPr lang="en-US" altLang="zh-CN" sz="2000" dirty="0"/>
              <a:t>Considerable differences in functionality and related control parameters (</a:t>
            </a:r>
            <a:r>
              <a:rPr lang="en-US" altLang="zh-CN" sz="2000" b="1" u="sng" dirty="0"/>
              <a:t>see also Annex for details</a:t>
            </a:r>
            <a:r>
              <a:rPr lang="en-US" altLang="zh-CN" sz="2000" dirty="0"/>
              <a:t>):</a:t>
            </a:r>
          </a:p>
          <a:p>
            <a:pPr lvl="1"/>
            <a:r>
              <a:rPr lang="en-US" altLang="zh-CN" sz="1800" dirty="0"/>
              <a:t>Existing API (</a:t>
            </a:r>
            <a:r>
              <a:rPr lang="en-US" altLang="zh-CN" sz="1800" dirty="0" err="1"/>
              <a:t>AFSessionWithQoS</a:t>
            </a:r>
            <a:r>
              <a:rPr lang="en-US" altLang="zh-CN" sz="1800" dirty="0"/>
              <a:t>) with Rel18 enhancements: </a:t>
            </a:r>
          </a:p>
          <a:p>
            <a:pPr lvl="2"/>
            <a:r>
              <a:rPr lang="en-US" altLang="zh-CN" sz="1400" dirty="0"/>
              <a:t>single UE address</a:t>
            </a:r>
          </a:p>
          <a:p>
            <a:pPr lvl="2"/>
            <a:r>
              <a:rPr lang="en-US" altLang="zh-CN" sz="1400" dirty="0"/>
              <a:t>TSC related parameters</a:t>
            </a:r>
          </a:p>
          <a:p>
            <a:pPr lvl="2"/>
            <a:r>
              <a:rPr lang="en-US" altLang="zh-CN" sz="1400" dirty="0"/>
              <a:t>XRM related parameters, XRM multiple service flow concept</a:t>
            </a:r>
          </a:p>
          <a:p>
            <a:pPr lvl="1"/>
            <a:r>
              <a:rPr lang="en-US" altLang="zh-CN" sz="1800" dirty="0"/>
              <a:t>GMEC API (</a:t>
            </a:r>
            <a:r>
              <a:rPr lang="en-GB" altLang="zh-CN" sz="1800" dirty="0" err="1"/>
              <a:t>MultiMemberAFSessionWithQoS</a:t>
            </a:r>
            <a:r>
              <a:rPr lang="en-GB" altLang="zh-CN" sz="1800" dirty="0"/>
              <a:t>)</a:t>
            </a:r>
            <a:r>
              <a:rPr lang="en-US" altLang="zh-CN" sz="1800" dirty="0"/>
              <a:t>: </a:t>
            </a:r>
          </a:p>
          <a:p>
            <a:pPr lvl="2"/>
            <a:r>
              <a:rPr lang="de-DE" altLang="zh-CN" sz="1400" dirty="0"/>
              <a:t>Group ID</a:t>
            </a:r>
            <a:endParaRPr lang="en-US" altLang="zh-CN" sz="1400" dirty="0"/>
          </a:p>
          <a:p>
            <a:pPr lvl="2"/>
            <a:r>
              <a:rPr lang="en-US" altLang="zh-CN" sz="1400" dirty="0"/>
              <a:t>Maximum Group Data Rate monitoring/enforcement, Temporal invalidity conditions</a:t>
            </a:r>
          </a:p>
          <a:p>
            <a:pPr lvl="1"/>
            <a:r>
              <a:rPr lang="en-US" altLang="zh-CN" sz="1800" dirty="0"/>
              <a:t>AIML API (</a:t>
            </a:r>
            <a:r>
              <a:rPr lang="en-GB" altLang="zh-CN" sz="1800" dirty="0" err="1"/>
              <a:t>AFRequestForQoS</a:t>
            </a:r>
            <a:r>
              <a:rPr lang="en-US" altLang="zh-CN" sz="1800" dirty="0"/>
              <a:t>): </a:t>
            </a:r>
          </a:p>
          <a:p>
            <a:pPr lvl="2"/>
            <a:r>
              <a:rPr lang="en-US" altLang="zh-CN" sz="1400" dirty="0"/>
              <a:t>list of UE addresses</a:t>
            </a:r>
          </a:p>
          <a:p>
            <a:pPr lvl="2"/>
            <a:r>
              <a:rPr lang="en-US" altLang="zh-CN" sz="1400" dirty="0"/>
              <a:t>Maximum Consolidated Data Rate monitoring (with separate list of UE addresses) </a:t>
            </a:r>
          </a:p>
          <a:p>
            <a:r>
              <a:rPr lang="en-US" altLang="zh-CN" sz="2000" dirty="0"/>
              <a:t>Different procedures are necessary anyway</a:t>
            </a:r>
            <a:endParaRPr lang="en-GB" altLang="zh-CN" sz="2000" b="1" dirty="0"/>
          </a:p>
          <a:p>
            <a:r>
              <a:rPr lang="en-GB" altLang="zh-CN" sz="2000" b="1" dirty="0"/>
              <a:t>Observation: While some parameters are used in all APIs, many/most parameters are API specific</a:t>
            </a:r>
            <a:endParaRPr lang="en-GB" altLang="zh-CN" sz="1800" dirty="0"/>
          </a:p>
          <a:p>
            <a:pPr lvl="1"/>
            <a:endParaRPr lang="en-US" altLang="zh-CN" sz="1800" dirty="0"/>
          </a:p>
        </p:txBody>
      </p:sp>
    </p:spTree>
    <p:extLst>
      <p:ext uri="{BB962C8B-B14F-4D97-AF65-F5344CB8AC3E}">
        <p14:creationId xmlns:p14="http://schemas.microsoft.com/office/powerpoint/2010/main" val="177339406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C89A6B-DB96-4FD8-B190-61A953E349CE}"/>
              </a:ext>
            </a:extLst>
          </p:cNvPr>
          <p:cNvSpPr>
            <a:spLocks noGrp="1"/>
          </p:cNvSpPr>
          <p:nvPr>
            <p:ph type="title"/>
          </p:nvPr>
        </p:nvSpPr>
        <p:spPr/>
        <p:txBody>
          <a:bodyPr/>
          <a:lstStyle/>
          <a:p>
            <a:r>
              <a:rPr lang="en-US" altLang="zh-CN" dirty="0"/>
              <a:t>Common API vs Separate API</a:t>
            </a:r>
            <a:endParaRPr lang="zh-CN" altLang="en-US" dirty="0"/>
          </a:p>
        </p:txBody>
      </p:sp>
      <p:sp>
        <p:nvSpPr>
          <p:cNvPr id="3" name="内容占位符 2">
            <a:extLst>
              <a:ext uri="{FF2B5EF4-FFF2-40B4-BE49-F238E27FC236}">
                <a16:creationId xmlns:a16="http://schemas.microsoft.com/office/drawing/2014/main" id="{BEEFDBFF-DE5E-4BE5-863C-C9B7E054CE7D}"/>
              </a:ext>
            </a:extLst>
          </p:cNvPr>
          <p:cNvSpPr>
            <a:spLocks noGrp="1"/>
          </p:cNvSpPr>
          <p:nvPr>
            <p:ph idx="1"/>
          </p:nvPr>
        </p:nvSpPr>
        <p:spPr>
          <a:xfrm>
            <a:off x="466929" y="1826876"/>
            <a:ext cx="11042766" cy="4525798"/>
          </a:xfrm>
        </p:spPr>
        <p:txBody>
          <a:bodyPr/>
          <a:lstStyle/>
          <a:p>
            <a:r>
              <a:rPr lang="en-US" altLang="zh-CN" sz="2000" dirty="0"/>
              <a:t>Pros for common API:</a:t>
            </a:r>
          </a:p>
          <a:p>
            <a:pPr lvl="1"/>
            <a:r>
              <a:rPr lang="en-US" altLang="zh-CN" sz="1800" dirty="0"/>
              <a:t>Re-use of specification and implementation related to those parameters that are common to all APIs</a:t>
            </a:r>
          </a:p>
          <a:p>
            <a:r>
              <a:rPr lang="en-US" altLang="zh-CN" sz="2000" dirty="0"/>
              <a:t>Cons for common API:</a:t>
            </a:r>
          </a:p>
          <a:p>
            <a:pPr lvl="1"/>
            <a:r>
              <a:rPr lang="en-US" altLang="zh-CN" sz="1800" dirty="0"/>
              <a:t>Parameter profiling required (i.e. the specification of which parameters can be provided together and in which scenario)</a:t>
            </a:r>
          </a:p>
          <a:p>
            <a:pPr lvl="1"/>
            <a:r>
              <a:rPr lang="en-US" altLang="zh-CN" sz="1800" dirty="0"/>
              <a:t>Criteria have to be defined for the NEF to determine which procedure to execute</a:t>
            </a:r>
          </a:p>
          <a:p>
            <a:pPr lvl="2"/>
            <a:r>
              <a:rPr lang="en-US" altLang="zh-CN" sz="1400" dirty="0"/>
              <a:t>Perhaps individual UE address, group ID, list of UE addresses</a:t>
            </a:r>
          </a:p>
          <a:p>
            <a:pPr lvl="1"/>
            <a:r>
              <a:rPr lang="en-US" altLang="zh-CN" sz="1800" dirty="0"/>
              <a:t>Finding an appropriate NEF which supports the required procedure/features becomes more complicated</a:t>
            </a:r>
          </a:p>
          <a:p>
            <a:pPr lvl="1"/>
            <a:r>
              <a:rPr lang="en-US" altLang="zh-CN" sz="1800" dirty="0"/>
              <a:t>The future evolution of the API becomes more complicated</a:t>
            </a:r>
          </a:p>
          <a:p>
            <a:pPr lvl="2"/>
            <a:r>
              <a:rPr lang="en-US" altLang="zh-CN" sz="1400" dirty="0"/>
              <a:t>More scenario specific functionality and parameters are likely to be added</a:t>
            </a:r>
          </a:p>
          <a:p>
            <a:pPr lvl="2"/>
            <a:r>
              <a:rPr lang="de-DE" altLang="zh-CN" sz="1400" dirty="0"/>
              <a:t>P</a:t>
            </a:r>
            <a:r>
              <a:rPr lang="en-US" altLang="zh-CN" sz="1400" dirty="0" err="1"/>
              <a:t>arameters</a:t>
            </a:r>
            <a:r>
              <a:rPr lang="en-US" altLang="zh-CN" sz="1400" dirty="0"/>
              <a:t> could be used differently depending on the scenario/procedure</a:t>
            </a:r>
          </a:p>
          <a:p>
            <a:r>
              <a:rPr lang="en-GB" altLang="zh-CN" sz="2000" b="1" dirty="0"/>
              <a:t>Conclusion: There are certain risks and problems for a common API and the potential simplification on the service level is just shifting the complexity to the parameter level</a:t>
            </a:r>
          </a:p>
          <a:p>
            <a:r>
              <a:rPr lang="en-US" altLang="zh-CN" sz="2000" b="1" dirty="0">
                <a:solidFill>
                  <a:srgbClr val="FF0000"/>
                </a:solidFill>
              </a:rPr>
              <a:t>Proposal:</a:t>
            </a:r>
            <a:r>
              <a:rPr lang="zh-CN" altLang="en-US" sz="2000" b="1" dirty="0">
                <a:solidFill>
                  <a:srgbClr val="FF0000"/>
                </a:solidFill>
              </a:rPr>
              <a:t> </a:t>
            </a:r>
            <a:r>
              <a:rPr lang="en-US" altLang="zh-CN" sz="2000" dirty="0"/>
              <a:t>Keep </a:t>
            </a:r>
            <a:r>
              <a:rPr lang="en-US" altLang="zh-CN" sz="2000" dirty="0" err="1"/>
              <a:t>AFSessionWithQoS</a:t>
            </a:r>
            <a:r>
              <a:rPr lang="en-US" altLang="zh-CN" sz="2000" dirty="0"/>
              <a:t>, </a:t>
            </a:r>
            <a:r>
              <a:rPr lang="en-US" altLang="zh-CN" sz="2000" dirty="0" err="1"/>
              <a:t>MultiMemberAFSessionWithQoS</a:t>
            </a:r>
            <a:r>
              <a:rPr lang="en-US" altLang="zh-CN" sz="2000" dirty="0"/>
              <a:t> and </a:t>
            </a:r>
            <a:r>
              <a:rPr lang="en-US" altLang="zh-CN" sz="2000" dirty="0" err="1"/>
              <a:t>AFRequestForQoS</a:t>
            </a:r>
            <a:r>
              <a:rPr lang="en-US" altLang="zh-CN" sz="2000" dirty="0"/>
              <a:t> separate. </a:t>
            </a:r>
          </a:p>
          <a:p>
            <a:endParaRPr lang="en-GB" altLang="zh-CN" sz="1800" dirty="0"/>
          </a:p>
          <a:p>
            <a:pPr lvl="1"/>
            <a:endParaRPr lang="en-US" altLang="zh-CN" sz="1800" dirty="0"/>
          </a:p>
        </p:txBody>
      </p:sp>
    </p:spTree>
    <p:extLst>
      <p:ext uri="{BB962C8B-B14F-4D97-AF65-F5344CB8AC3E}">
        <p14:creationId xmlns:p14="http://schemas.microsoft.com/office/powerpoint/2010/main" val="346798194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7FECAD-A7A5-42E5-AB34-24038CBAD6E3}"/>
              </a:ext>
            </a:extLst>
          </p:cNvPr>
          <p:cNvSpPr>
            <a:spLocks noGrp="1"/>
          </p:cNvSpPr>
          <p:nvPr>
            <p:ph type="title"/>
          </p:nvPr>
        </p:nvSpPr>
        <p:spPr>
          <a:xfrm>
            <a:off x="1156982" y="314791"/>
            <a:ext cx="9044031" cy="1325563"/>
          </a:xfrm>
        </p:spPr>
        <p:txBody>
          <a:bodyPr/>
          <a:lstStyle/>
          <a:p>
            <a:r>
              <a:rPr lang="en-US" altLang="zh-CN" sz="4000" dirty="0"/>
              <a:t>A possibility to Optimize</a:t>
            </a:r>
            <a:r>
              <a:rPr lang="en-GB" altLang="zh-CN" sz="4000" dirty="0"/>
              <a:t> </a:t>
            </a:r>
            <a:r>
              <a:rPr lang="en-GB" altLang="zh-CN" sz="4000" dirty="0" err="1"/>
              <a:t>AFRequestForQoS</a:t>
            </a:r>
            <a:endParaRPr lang="zh-CN" altLang="en-US" sz="4000" dirty="0"/>
          </a:p>
        </p:txBody>
      </p:sp>
      <p:sp>
        <p:nvSpPr>
          <p:cNvPr id="3" name="内容占位符 2">
            <a:extLst>
              <a:ext uri="{FF2B5EF4-FFF2-40B4-BE49-F238E27FC236}">
                <a16:creationId xmlns:a16="http://schemas.microsoft.com/office/drawing/2014/main" id="{6B40B679-84D9-46EE-8DF3-9F5369349068}"/>
              </a:ext>
            </a:extLst>
          </p:cNvPr>
          <p:cNvSpPr>
            <a:spLocks noGrp="1"/>
          </p:cNvSpPr>
          <p:nvPr>
            <p:ph idx="1"/>
          </p:nvPr>
        </p:nvSpPr>
        <p:spPr/>
        <p:txBody>
          <a:bodyPr/>
          <a:lstStyle/>
          <a:p>
            <a:r>
              <a:rPr lang="en-US" altLang="zh-CN" sz="2000" b="1" dirty="0">
                <a:solidFill>
                  <a:srgbClr val="FF0000"/>
                </a:solidFill>
              </a:rPr>
              <a:t>Other Proposal: </a:t>
            </a:r>
            <a:r>
              <a:rPr lang="en-US" altLang="zh-CN" sz="2000" dirty="0"/>
              <a:t>Simplify the GMEC procedure</a:t>
            </a:r>
            <a:endParaRPr lang="en-US" altLang="zh-CN" sz="2000" b="1" dirty="0">
              <a:solidFill>
                <a:srgbClr val="FF0000"/>
              </a:solidFill>
            </a:endParaRPr>
          </a:p>
          <a:p>
            <a:r>
              <a:rPr lang="en-US" altLang="zh-CN" sz="2000" b="1" dirty="0">
                <a:solidFill>
                  <a:srgbClr val="FF0000"/>
                </a:solidFill>
              </a:rPr>
              <a:t>Alternative A</a:t>
            </a:r>
            <a:r>
              <a:rPr lang="en-US" altLang="zh-CN" sz="2000" b="1" dirty="0"/>
              <a:t>, </a:t>
            </a:r>
            <a:r>
              <a:rPr lang="de-DE" altLang="zh-CN" sz="2000" dirty="0"/>
              <a:t>Use only UDM+UDR as NF for coordination of group context/state:</a:t>
            </a:r>
            <a:endParaRPr lang="en-US" altLang="zh-CN" sz="2000" dirty="0"/>
          </a:p>
          <a:p>
            <a:pPr lvl="1"/>
            <a:r>
              <a:rPr lang="en-US" altLang="zh-CN" sz="1800" b="1" dirty="0"/>
              <a:t>1) </a:t>
            </a:r>
            <a:r>
              <a:rPr lang="en-US" altLang="zh-CN" sz="1800" dirty="0"/>
              <a:t>Extend the </a:t>
            </a:r>
            <a:r>
              <a:rPr lang="en-US" altLang="zh-CN" sz="1800" b="1" dirty="0"/>
              <a:t>PP service to support GMEC needs</a:t>
            </a:r>
            <a:r>
              <a:rPr lang="en-US" altLang="zh-CN" sz="1800" dirty="0"/>
              <a:t>, considering the QoS provisioning is not so frequent, QoS provisioning can be stored as part of subscription data, see solution 2 in 23.700-74.  Or</a:t>
            </a:r>
            <a:r>
              <a:rPr lang="en-US" altLang="zh-CN" sz="1800" b="1" dirty="0"/>
              <a:t> 2) </a:t>
            </a:r>
            <a:r>
              <a:rPr lang="en-US" altLang="zh-CN" sz="1800" dirty="0"/>
              <a:t>Extend the </a:t>
            </a:r>
            <a:r>
              <a:rPr lang="en-US" altLang="zh-CN" sz="1800" b="1" dirty="0"/>
              <a:t>SP service to support GMEC needs</a:t>
            </a:r>
            <a:r>
              <a:rPr lang="en-US" altLang="zh-CN" sz="1800" dirty="0"/>
              <a:t>, i.e. 5GC receive GMEC specific parameters and store it in the 5GC for the 5GC to enforce, see S2-2301193/ S2-2301194 at SA2#154AH</a:t>
            </a:r>
          </a:p>
          <a:p>
            <a:pPr lvl="1"/>
            <a:r>
              <a:rPr lang="en-US" altLang="zh-CN" sz="1800" dirty="0" err="1"/>
              <a:t>AFRequestForQoS</a:t>
            </a:r>
            <a:r>
              <a:rPr lang="en-US" altLang="zh-CN" sz="1800" dirty="0"/>
              <a:t> would then not be needed as separate service/API anymore</a:t>
            </a:r>
          </a:p>
          <a:p>
            <a:r>
              <a:rPr lang="en-US" altLang="zh-CN" sz="2000" b="1" dirty="0">
                <a:solidFill>
                  <a:srgbClr val="FF0000"/>
                </a:solidFill>
              </a:rPr>
              <a:t>Alternative B</a:t>
            </a:r>
            <a:r>
              <a:rPr lang="en-US" altLang="zh-CN" sz="2000" b="1" dirty="0"/>
              <a:t>, </a:t>
            </a:r>
            <a:r>
              <a:rPr lang="de-DE" altLang="zh-CN" sz="2000" dirty="0"/>
              <a:t>Use only NEF as NF for coordination of group context/state:</a:t>
            </a:r>
            <a:endParaRPr lang="en-US" altLang="zh-CN" sz="2000" dirty="0"/>
          </a:p>
          <a:p>
            <a:pPr lvl="1"/>
            <a:r>
              <a:rPr lang="en-US" altLang="zh-CN" sz="1800" dirty="0"/>
              <a:t>1) Keep the current </a:t>
            </a:r>
            <a:r>
              <a:rPr lang="en-US" altLang="zh-CN" sz="1800" dirty="0" err="1"/>
              <a:t>AFRequestForQoS</a:t>
            </a:r>
            <a:r>
              <a:rPr lang="en-US" altLang="zh-CN" sz="1800" dirty="0"/>
              <a:t> NEF Service. 2) Move group context handling from TSCTSF/UDR to NEF, NEF resolves group members, subscribes for UE connectivity and interacts with PCF(s) in the same way as defined for the </a:t>
            </a:r>
            <a:r>
              <a:rPr lang="en-US" altLang="zh-CN" sz="1800" dirty="0" err="1"/>
              <a:t>MultiMemberAFSessionWithQoS</a:t>
            </a:r>
            <a:r>
              <a:rPr lang="en-US" altLang="zh-CN" sz="1800" dirty="0"/>
              <a:t> procedure.</a:t>
            </a:r>
          </a:p>
          <a:p>
            <a:pPr lvl="1"/>
            <a:endParaRPr lang="en-US" altLang="zh-CN" sz="1800" dirty="0"/>
          </a:p>
          <a:p>
            <a:pPr lvl="1"/>
            <a:endParaRPr lang="en-US" altLang="zh-CN" sz="1800" dirty="0"/>
          </a:p>
          <a:p>
            <a:pPr lvl="1"/>
            <a:endParaRPr lang="en-US" altLang="zh-CN" sz="1800" dirty="0"/>
          </a:p>
          <a:p>
            <a:endParaRPr lang="en-GB" altLang="zh-CN" sz="2000" dirty="0"/>
          </a:p>
          <a:p>
            <a:endParaRPr lang="zh-CN" altLang="en-US" sz="2400" dirty="0"/>
          </a:p>
        </p:txBody>
      </p:sp>
    </p:spTree>
    <p:extLst>
      <p:ext uri="{BB962C8B-B14F-4D97-AF65-F5344CB8AC3E}">
        <p14:creationId xmlns:p14="http://schemas.microsoft.com/office/powerpoint/2010/main" val="191854982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727006-FA21-4A6E-A19D-1C1F5CF88A5E}"/>
              </a:ext>
            </a:extLst>
          </p:cNvPr>
          <p:cNvSpPr>
            <a:spLocks noGrp="1"/>
          </p:cNvSpPr>
          <p:nvPr>
            <p:ph type="title"/>
          </p:nvPr>
        </p:nvSpPr>
        <p:spPr>
          <a:xfrm>
            <a:off x="989210" y="313538"/>
            <a:ext cx="8841931" cy="1325563"/>
          </a:xfrm>
        </p:spPr>
        <p:txBody>
          <a:bodyPr/>
          <a:lstStyle/>
          <a:p>
            <a:r>
              <a:rPr lang="en-US" altLang="zh-CN" sz="4000" dirty="0"/>
              <a:t>Simplification for GMEC Procedures (Alternative A)</a:t>
            </a:r>
            <a:endParaRPr lang="zh-CN" altLang="en-US" sz="4000" dirty="0"/>
          </a:p>
        </p:txBody>
      </p:sp>
      <p:sp>
        <p:nvSpPr>
          <p:cNvPr id="156" name="矩形 155">
            <a:extLst>
              <a:ext uri="{FF2B5EF4-FFF2-40B4-BE49-F238E27FC236}">
                <a16:creationId xmlns:a16="http://schemas.microsoft.com/office/drawing/2014/main" id="{D3F89FC6-80A2-4D27-9C35-A9D2FFFFDD8A}"/>
              </a:ext>
            </a:extLst>
          </p:cNvPr>
          <p:cNvSpPr/>
          <p:nvPr/>
        </p:nvSpPr>
        <p:spPr>
          <a:xfrm>
            <a:off x="1009291" y="1716055"/>
            <a:ext cx="2172390" cy="369332"/>
          </a:xfrm>
          <a:prstGeom prst="rect">
            <a:avLst/>
          </a:prstGeom>
        </p:spPr>
        <p:txBody>
          <a:bodyPr wrap="none">
            <a:spAutoFit/>
          </a:bodyPr>
          <a:lstStyle/>
          <a:p>
            <a:r>
              <a:rPr lang="de-DE" altLang="zh-CN" dirty="0"/>
              <a:t>Current procedures</a:t>
            </a:r>
            <a:endParaRPr lang="zh-CN" altLang="en-US" dirty="0"/>
          </a:p>
        </p:txBody>
      </p:sp>
      <p:grpSp>
        <p:nvGrpSpPr>
          <p:cNvPr id="3" name="Group 2">
            <a:extLst>
              <a:ext uri="{FF2B5EF4-FFF2-40B4-BE49-F238E27FC236}">
                <a16:creationId xmlns:a16="http://schemas.microsoft.com/office/drawing/2014/main" id="{B52D2CB3-2817-4EE2-90A0-9D5EA703B816}"/>
              </a:ext>
            </a:extLst>
          </p:cNvPr>
          <p:cNvGrpSpPr/>
          <p:nvPr/>
        </p:nvGrpSpPr>
        <p:grpSpPr>
          <a:xfrm>
            <a:off x="6621458" y="1726290"/>
            <a:ext cx="4401612" cy="4551171"/>
            <a:chOff x="7333725" y="1726290"/>
            <a:chExt cx="4401612" cy="4551171"/>
          </a:xfrm>
        </p:grpSpPr>
        <p:sp>
          <p:nvSpPr>
            <p:cNvPr id="111" name="文本框 128">
              <a:extLst>
                <a:ext uri="{FF2B5EF4-FFF2-40B4-BE49-F238E27FC236}">
                  <a16:creationId xmlns:a16="http://schemas.microsoft.com/office/drawing/2014/main" id="{D72A0F25-BDDA-40C9-B0B7-E73EF7B117BC}"/>
                </a:ext>
              </a:extLst>
            </p:cNvPr>
            <p:cNvSpPr txBox="1"/>
            <p:nvPr/>
          </p:nvSpPr>
          <p:spPr>
            <a:xfrm>
              <a:off x="10697750" y="3198935"/>
              <a:ext cx="1037587" cy="430887"/>
            </a:xfrm>
            <a:prstGeom prst="rect">
              <a:avLst/>
            </a:prstGeom>
            <a:noFill/>
          </p:spPr>
          <p:txBody>
            <a:bodyPr wrap="square" rtlCol="0">
              <a:spAutoFit/>
            </a:bodyPr>
            <a:lstStyle/>
            <a:p>
              <a:r>
                <a:rPr lang="en-US" altLang="zh-CN" sz="1100" dirty="0"/>
                <a:t>Notification</a:t>
              </a:r>
            </a:p>
            <a:p>
              <a:r>
                <a:rPr lang="de-DE" altLang="zh-CN" sz="1100" dirty="0"/>
                <a:t>p</a:t>
              </a:r>
              <a:r>
                <a:rPr lang="en-US" altLang="zh-CN" sz="1100" dirty="0" err="1"/>
                <a:t>er</a:t>
              </a:r>
              <a:r>
                <a:rPr lang="en-US" altLang="zh-CN" sz="1100" dirty="0"/>
                <a:t> PCF</a:t>
              </a:r>
              <a:endParaRPr lang="zh-CN" altLang="en-US" sz="1100" dirty="0"/>
            </a:p>
          </p:txBody>
        </p:sp>
        <p:sp>
          <p:nvSpPr>
            <p:cNvPr id="112" name="文本框 128">
              <a:extLst>
                <a:ext uri="{FF2B5EF4-FFF2-40B4-BE49-F238E27FC236}">
                  <a16:creationId xmlns:a16="http://schemas.microsoft.com/office/drawing/2014/main" id="{0A61EE83-6221-40BF-A1F9-D453B889E827}"/>
                </a:ext>
              </a:extLst>
            </p:cNvPr>
            <p:cNvSpPr txBox="1"/>
            <p:nvPr/>
          </p:nvSpPr>
          <p:spPr>
            <a:xfrm>
              <a:off x="9247228" y="3407336"/>
              <a:ext cx="1037587" cy="430887"/>
            </a:xfrm>
            <a:prstGeom prst="rect">
              <a:avLst/>
            </a:prstGeom>
            <a:noFill/>
          </p:spPr>
          <p:txBody>
            <a:bodyPr wrap="square" rtlCol="0">
              <a:spAutoFit/>
            </a:bodyPr>
            <a:lstStyle/>
            <a:p>
              <a:r>
                <a:rPr lang="de-DE" altLang="zh-CN" sz="1100" dirty="0"/>
                <a:t>Retrieval of group data</a:t>
              </a:r>
              <a:endParaRPr lang="zh-CN" altLang="en-US" sz="1100" dirty="0"/>
            </a:p>
          </p:txBody>
        </p:sp>
        <p:sp>
          <p:nvSpPr>
            <p:cNvPr id="113" name="文本框 128">
              <a:extLst>
                <a:ext uri="{FF2B5EF4-FFF2-40B4-BE49-F238E27FC236}">
                  <a16:creationId xmlns:a16="http://schemas.microsoft.com/office/drawing/2014/main" id="{2E44123A-817A-403C-9054-A488A339CDEE}"/>
                </a:ext>
              </a:extLst>
            </p:cNvPr>
            <p:cNvSpPr txBox="1"/>
            <p:nvPr/>
          </p:nvSpPr>
          <p:spPr>
            <a:xfrm>
              <a:off x="7898551" y="3225754"/>
              <a:ext cx="1037587" cy="430887"/>
            </a:xfrm>
            <a:prstGeom prst="rect">
              <a:avLst/>
            </a:prstGeom>
            <a:noFill/>
          </p:spPr>
          <p:txBody>
            <a:bodyPr wrap="square" rtlCol="0">
              <a:spAutoFit/>
            </a:bodyPr>
            <a:lstStyle/>
            <a:p>
              <a:r>
                <a:rPr lang="en-US" altLang="zh-CN" sz="1100" dirty="0"/>
                <a:t>Notification</a:t>
              </a:r>
            </a:p>
            <a:p>
              <a:r>
                <a:rPr lang="de-DE" altLang="zh-CN" sz="1100" dirty="0"/>
                <a:t>p</a:t>
              </a:r>
              <a:r>
                <a:rPr lang="en-US" altLang="zh-CN" sz="1100" dirty="0" err="1"/>
                <a:t>er</a:t>
              </a:r>
              <a:r>
                <a:rPr lang="en-US" altLang="zh-CN" sz="1100" dirty="0"/>
                <a:t> TSCTSF</a:t>
              </a:r>
              <a:endParaRPr lang="zh-CN" altLang="en-US" sz="1100" dirty="0"/>
            </a:p>
          </p:txBody>
        </p:sp>
        <p:sp>
          <p:nvSpPr>
            <p:cNvPr id="4" name="矩形 3">
              <a:extLst>
                <a:ext uri="{FF2B5EF4-FFF2-40B4-BE49-F238E27FC236}">
                  <a16:creationId xmlns:a16="http://schemas.microsoft.com/office/drawing/2014/main" id="{72B773BC-485A-4BD0-A2FA-90429E9EBF07}"/>
                </a:ext>
              </a:extLst>
            </p:cNvPr>
            <p:cNvSpPr/>
            <p:nvPr/>
          </p:nvSpPr>
          <p:spPr>
            <a:xfrm>
              <a:off x="9308537" y="2447107"/>
              <a:ext cx="864103" cy="300286"/>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dirty="0"/>
                <a:t>NEF</a:t>
              </a:r>
              <a:endParaRPr lang="zh-CN" altLang="en-US" dirty="0"/>
            </a:p>
          </p:txBody>
        </p:sp>
        <p:sp>
          <p:nvSpPr>
            <p:cNvPr id="5" name="矩形 4">
              <a:extLst>
                <a:ext uri="{FF2B5EF4-FFF2-40B4-BE49-F238E27FC236}">
                  <a16:creationId xmlns:a16="http://schemas.microsoft.com/office/drawing/2014/main" id="{E8506470-AC44-4F3F-B404-3C71865711BE}"/>
                </a:ext>
              </a:extLst>
            </p:cNvPr>
            <p:cNvSpPr/>
            <p:nvPr/>
          </p:nvSpPr>
          <p:spPr>
            <a:xfrm>
              <a:off x="9308537" y="3090305"/>
              <a:ext cx="864103" cy="300286"/>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sz="1200" dirty="0"/>
                <a:t>UDM/UDR</a:t>
              </a:r>
              <a:endParaRPr lang="zh-CN" altLang="en-US" sz="1200" dirty="0"/>
            </a:p>
          </p:txBody>
        </p:sp>
        <p:sp>
          <p:nvSpPr>
            <p:cNvPr id="6" name="矩形 5">
              <a:extLst>
                <a:ext uri="{FF2B5EF4-FFF2-40B4-BE49-F238E27FC236}">
                  <a16:creationId xmlns:a16="http://schemas.microsoft.com/office/drawing/2014/main" id="{4CC2B31F-1C72-4E9A-9D27-3A1E88508794}"/>
                </a:ext>
              </a:extLst>
            </p:cNvPr>
            <p:cNvSpPr/>
            <p:nvPr/>
          </p:nvSpPr>
          <p:spPr>
            <a:xfrm>
              <a:off x="8050684" y="4468029"/>
              <a:ext cx="3462540" cy="300286"/>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dirty="0"/>
                <a:t>SMF</a:t>
              </a:r>
              <a:endParaRPr lang="zh-CN" altLang="en-US" dirty="0"/>
            </a:p>
          </p:txBody>
        </p:sp>
        <p:sp>
          <p:nvSpPr>
            <p:cNvPr id="8" name="矩形 7">
              <a:extLst>
                <a:ext uri="{FF2B5EF4-FFF2-40B4-BE49-F238E27FC236}">
                  <a16:creationId xmlns:a16="http://schemas.microsoft.com/office/drawing/2014/main" id="{449E0EC9-DA2B-4A15-820C-6E6347ABB65B}"/>
                </a:ext>
              </a:extLst>
            </p:cNvPr>
            <p:cNvSpPr/>
            <p:nvPr/>
          </p:nvSpPr>
          <p:spPr>
            <a:xfrm>
              <a:off x="8050684" y="3800048"/>
              <a:ext cx="864103" cy="300286"/>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dirty="0"/>
                <a:t>TSCTSF</a:t>
              </a:r>
              <a:endParaRPr lang="zh-CN" altLang="en-US" dirty="0"/>
            </a:p>
          </p:txBody>
        </p:sp>
        <p:sp>
          <p:nvSpPr>
            <p:cNvPr id="9" name="矩形 8">
              <a:extLst>
                <a:ext uri="{FF2B5EF4-FFF2-40B4-BE49-F238E27FC236}">
                  <a16:creationId xmlns:a16="http://schemas.microsoft.com/office/drawing/2014/main" id="{2664B6AE-1726-4B55-86A2-1BECD39A83E5}"/>
                </a:ext>
              </a:extLst>
            </p:cNvPr>
            <p:cNvSpPr/>
            <p:nvPr/>
          </p:nvSpPr>
          <p:spPr>
            <a:xfrm>
              <a:off x="10070912" y="3792011"/>
              <a:ext cx="1439248" cy="300286"/>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dirty="0"/>
                <a:t>PCF</a:t>
              </a:r>
              <a:endParaRPr lang="zh-CN" altLang="en-US" dirty="0"/>
            </a:p>
          </p:txBody>
        </p:sp>
        <p:sp>
          <p:nvSpPr>
            <p:cNvPr id="10" name="矩形 9">
              <a:extLst>
                <a:ext uri="{FF2B5EF4-FFF2-40B4-BE49-F238E27FC236}">
                  <a16:creationId xmlns:a16="http://schemas.microsoft.com/office/drawing/2014/main" id="{AFAE1084-F11E-492C-96CF-44D431D1C064}"/>
                </a:ext>
              </a:extLst>
            </p:cNvPr>
            <p:cNvSpPr/>
            <p:nvPr/>
          </p:nvSpPr>
          <p:spPr>
            <a:xfrm>
              <a:off x="8050684" y="5152990"/>
              <a:ext cx="3462540" cy="300286"/>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dirty="0"/>
                <a:t>RAN</a:t>
              </a:r>
              <a:endParaRPr lang="zh-CN" altLang="en-US" dirty="0"/>
            </a:p>
          </p:txBody>
        </p:sp>
        <p:sp>
          <p:nvSpPr>
            <p:cNvPr id="11" name="矩形 10">
              <a:extLst>
                <a:ext uri="{FF2B5EF4-FFF2-40B4-BE49-F238E27FC236}">
                  <a16:creationId xmlns:a16="http://schemas.microsoft.com/office/drawing/2014/main" id="{59EB98E1-0ACD-4114-B088-503EFA52F1DD}"/>
                </a:ext>
              </a:extLst>
            </p:cNvPr>
            <p:cNvSpPr/>
            <p:nvPr/>
          </p:nvSpPr>
          <p:spPr>
            <a:xfrm>
              <a:off x="8436772" y="5707747"/>
              <a:ext cx="356978" cy="300286"/>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1200" dirty="0"/>
                <a:t>UE</a:t>
              </a:r>
              <a:endParaRPr lang="zh-CN" altLang="en-US" sz="1200" dirty="0"/>
            </a:p>
          </p:txBody>
        </p:sp>
        <p:sp>
          <p:nvSpPr>
            <p:cNvPr id="12" name="矩形 11">
              <a:extLst>
                <a:ext uri="{FF2B5EF4-FFF2-40B4-BE49-F238E27FC236}">
                  <a16:creationId xmlns:a16="http://schemas.microsoft.com/office/drawing/2014/main" id="{FEE1133D-5EBB-4459-B448-F2703B5E79F5}"/>
                </a:ext>
              </a:extLst>
            </p:cNvPr>
            <p:cNvSpPr/>
            <p:nvPr/>
          </p:nvSpPr>
          <p:spPr>
            <a:xfrm>
              <a:off x="9668579" y="5707747"/>
              <a:ext cx="356978" cy="300286"/>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1200" dirty="0"/>
                <a:t>UE</a:t>
              </a:r>
              <a:endParaRPr lang="zh-CN" altLang="en-US" sz="1200" dirty="0"/>
            </a:p>
          </p:txBody>
        </p:sp>
        <p:sp>
          <p:nvSpPr>
            <p:cNvPr id="13" name="矩形 12">
              <a:extLst>
                <a:ext uri="{FF2B5EF4-FFF2-40B4-BE49-F238E27FC236}">
                  <a16:creationId xmlns:a16="http://schemas.microsoft.com/office/drawing/2014/main" id="{2AB2B92A-CF4C-47C2-A151-BC66594455FF}"/>
                </a:ext>
              </a:extLst>
            </p:cNvPr>
            <p:cNvSpPr/>
            <p:nvPr/>
          </p:nvSpPr>
          <p:spPr>
            <a:xfrm>
              <a:off x="9004340" y="5946753"/>
              <a:ext cx="356978" cy="300286"/>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altLang="zh-CN" sz="1200" dirty="0"/>
                <a:t>UE</a:t>
              </a:r>
              <a:endParaRPr lang="zh-CN" altLang="en-US" sz="1200" dirty="0"/>
            </a:p>
          </p:txBody>
        </p:sp>
        <p:cxnSp>
          <p:nvCxnSpPr>
            <p:cNvPr id="16" name="直接连接符 15">
              <a:extLst>
                <a:ext uri="{FF2B5EF4-FFF2-40B4-BE49-F238E27FC236}">
                  <a16:creationId xmlns:a16="http://schemas.microsoft.com/office/drawing/2014/main" id="{9D81FA3E-9686-4D7D-8A3B-A13D71290617}"/>
                </a:ext>
              </a:extLst>
            </p:cNvPr>
            <p:cNvCxnSpPr>
              <a:endCxn id="4" idx="0"/>
            </p:cNvCxnSpPr>
            <p:nvPr/>
          </p:nvCxnSpPr>
          <p:spPr>
            <a:xfrm>
              <a:off x="9740588" y="2145138"/>
              <a:ext cx="0" cy="301969"/>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7FF5D50-8CC3-4119-83A7-AD14D4523044}"/>
                </a:ext>
              </a:extLst>
            </p:cNvPr>
            <p:cNvCxnSpPr>
              <a:cxnSpLocks/>
              <a:endCxn id="5" idx="0"/>
            </p:cNvCxnSpPr>
            <p:nvPr/>
          </p:nvCxnSpPr>
          <p:spPr>
            <a:xfrm>
              <a:off x="9740588" y="2748010"/>
              <a:ext cx="0" cy="342295"/>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B51B2612-B6EC-49D1-A209-4BB0F223AA20}"/>
                </a:ext>
              </a:extLst>
            </p:cNvPr>
            <p:cNvSpPr/>
            <p:nvPr/>
          </p:nvSpPr>
          <p:spPr>
            <a:xfrm>
              <a:off x="10236147" y="5952307"/>
              <a:ext cx="356978" cy="300286"/>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altLang="zh-CN" sz="1200" dirty="0"/>
                <a:t>UE</a:t>
              </a:r>
              <a:endParaRPr lang="zh-CN" altLang="en-US" sz="1200" dirty="0"/>
            </a:p>
          </p:txBody>
        </p:sp>
        <p:cxnSp>
          <p:nvCxnSpPr>
            <p:cNvPr id="24" name="直接连接符 23">
              <a:extLst>
                <a:ext uri="{FF2B5EF4-FFF2-40B4-BE49-F238E27FC236}">
                  <a16:creationId xmlns:a16="http://schemas.microsoft.com/office/drawing/2014/main" id="{BE38200C-B08B-4AC7-97B9-52492BAA20D3}"/>
                </a:ext>
              </a:extLst>
            </p:cNvPr>
            <p:cNvCxnSpPr>
              <a:cxnSpLocks/>
            </p:cNvCxnSpPr>
            <p:nvPr/>
          </p:nvCxnSpPr>
          <p:spPr>
            <a:xfrm flipH="1">
              <a:off x="8544401" y="3303058"/>
              <a:ext cx="628925" cy="432081"/>
            </a:xfrm>
            <a:prstGeom prst="line">
              <a:avLst/>
            </a:prstGeom>
            <a:ln>
              <a:prstDash val="dash"/>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27" name="直接连接符 26">
              <a:extLst>
                <a:ext uri="{FF2B5EF4-FFF2-40B4-BE49-F238E27FC236}">
                  <a16:creationId xmlns:a16="http://schemas.microsoft.com/office/drawing/2014/main" id="{36E43D9E-4E53-4D77-AEA9-95A8E348B534}"/>
                </a:ext>
              </a:extLst>
            </p:cNvPr>
            <p:cNvCxnSpPr>
              <a:cxnSpLocks/>
            </p:cNvCxnSpPr>
            <p:nvPr/>
          </p:nvCxnSpPr>
          <p:spPr>
            <a:xfrm>
              <a:off x="10262270" y="3295026"/>
              <a:ext cx="562276" cy="407829"/>
            </a:xfrm>
            <a:prstGeom prst="line">
              <a:avLst/>
            </a:prstGeom>
            <a:ln>
              <a:prstDash val="dash"/>
              <a:headEnd type="none" w="med" len="med"/>
              <a:tailEnd type="triangle" w="med" len="med"/>
            </a:ln>
          </p:spPr>
          <p:style>
            <a:lnRef idx="1">
              <a:schemeClr val="accent6"/>
            </a:lnRef>
            <a:fillRef idx="0">
              <a:schemeClr val="accent6"/>
            </a:fillRef>
            <a:effectRef idx="0">
              <a:schemeClr val="accent6"/>
            </a:effectRef>
            <a:fontRef idx="minor">
              <a:schemeClr val="tx1"/>
            </a:fontRef>
          </p:style>
        </p:cxnSp>
        <p:sp>
          <p:nvSpPr>
            <p:cNvPr id="34" name="矩形 33">
              <a:extLst>
                <a:ext uri="{FF2B5EF4-FFF2-40B4-BE49-F238E27FC236}">
                  <a16:creationId xmlns:a16="http://schemas.microsoft.com/office/drawing/2014/main" id="{CA5384EA-5843-49BF-A746-3C6E9D3335D5}"/>
                </a:ext>
              </a:extLst>
            </p:cNvPr>
            <p:cNvSpPr/>
            <p:nvPr/>
          </p:nvSpPr>
          <p:spPr>
            <a:xfrm>
              <a:off x="10764231" y="5707748"/>
              <a:ext cx="356978" cy="300286"/>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1200" dirty="0"/>
                <a:t>UE</a:t>
              </a:r>
              <a:endParaRPr lang="zh-CN" altLang="en-US" sz="1200" dirty="0"/>
            </a:p>
          </p:txBody>
        </p:sp>
        <p:cxnSp>
          <p:nvCxnSpPr>
            <p:cNvPr id="47" name="直接连接符 46">
              <a:extLst>
                <a:ext uri="{FF2B5EF4-FFF2-40B4-BE49-F238E27FC236}">
                  <a16:creationId xmlns:a16="http://schemas.microsoft.com/office/drawing/2014/main" id="{3BB0B356-42B7-4982-8E03-73052997344B}"/>
                </a:ext>
              </a:extLst>
            </p:cNvPr>
            <p:cNvCxnSpPr>
              <a:cxnSpLocks/>
            </p:cNvCxnSpPr>
            <p:nvPr/>
          </p:nvCxnSpPr>
          <p:spPr>
            <a:xfrm>
              <a:off x="10324137" y="4100335"/>
              <a:ext cx="0" cy="395831"/>
            </a:xfrm>
            <a:prstGeom prst="line">
              <a:avLst/>
            </a:prstGeom>
            <a:ln>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48" name="直接连接符 47">
              <a:extLst>
                <a:ext uri="{FF2B5EF4-FFF2-40B4-BE49-F238E27FC236}">
                  <a16:creationId xmlns:a16="http://schemas.microsoft.com/office/drawing/2014/main" id="{6B1E2717-1E0D-4B08-9515-B3D86513E92F}"/>
                </a:ext>
              </a:extLst>
            </p:cNvPr>
            <p:cNvCxnSpPr>
              <a:cxnSpLocks/>
            </p:cNvCxnSpPr>
            <p:nvPr/>
          </p:nvCxnSpPr>
          <p:spPr>
            <a:xfrm>
              <a:off x="10825129" y="4100335"/>
              <a:ext cx="0" cy="395831"/>
            </a:xfrm>
            <a:prstGeom prst="line">
              <a:avLst/>
            </a:prstGeom>
            <a:ln>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49" name="直接连接符 48">
              <a:extLst>
                <a:ext uri="{FF2B5EF4-FFF2-40B4-BE49-F238E27FC236}">
                  <a16:creationId xmlns:a16="http://schemas.microsoft.com/office/drawing/2014/main" id="{AA66C48D-0AE8-4451-9981-31DBE8EB3C8B}"/>
                </a:ext>
              </a:extLst>
            </p:cNvPr>
            <p:cNvCxnSpPr>
              <a:cxnSpLocks/>
            </p:cNvCxnSpPr>
            <p:nvPr/>
          </p:nvCxnSpPr>
          <p:spPr>
            <a:xfrm>
              <a:off x="11282076" y="4100335"/>
              <a:ext cx="0" cy="395831"/>
            </a:xfrm>
            <a:prstGeom prst="line">
              <a:avLst/>
            </a:prstGeom>
            <a:ln>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53" name="直接连接符 52">
              <a:extLst>
                <a:ext uri="{FF2B5EF4-FFF2-40B4-BE49-F238E27FC236}">
                  <a16:creationId xmlns:a16="http://schemas.microsoft.com/office/drawing/2014/main" id="{291AB2AC-95C0-431B-8D23-4E9566BFA1A5}"/>
                </a:ext>
              </a:extLst>
            </p:cNvPr>
            <p:cNvCxnSpPr>
              <a:cxnSpLocks/>
            </p:cNvCxnSpPr>
            <p:nvPr/>
          </p:nvCxnSpPr>
          <p:spPr>
            <a:xfrm>
              <a:off x="10324137" y="4757160"/>
              <a:ext cx="0" cy="395831"/>
            </a:xfrm>
            <a:prstGeom prst="line">
              <a:avLst/>
            </a:prstGeom>
            <a:ln>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54" name="直接连接符 53">
              <a:extLst>
                <a:ext uri="{FF2B5EF4-FFF2-40B4-BE49-F238E27FC236}">
                  <a16:creationId xmlns:a16="http://schemas.microsoft.com/office/drawing/2014/main" id="{48034118-C12C-4EFE-8E41-9CDC824C2866}"/>
                </a:ext>
              </a:extLst>
            </p:cNvPr>
            <p:cNvCxnSpPr>
              <a:cxnSpLocks/>
            </p:cNvCxnSpPr>
            <p:nvPr/>
          </p:nvCxnSpPr>
          <p:spPr>
            <a:xfrm>
              <a:off x="10825129" y="4757160"/>
              <a:ext cx="0" cy="395831"/>
            </a:xfrm>
            <a:prstGeom prst="line">
              <a:avLst/>
            </a:prstGeom>
            <a:ln>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55" name="直接连接符 54">
              <a:extLst>
                <a:ext uri="{FF2B5EF4-FFF2-40B4-BE49-F238E27FC236}">
                  <a16:creationId xmlns:a16="http://schemas.microsoft.com/office/drawing/2014/main" id="{3B151583-CF16-4F48-B59A-02915E9F23A8}"/>
                </a:ext>
              </a:extLst>
            </p:cNvPr>
            <p:cNvCxnSpPr>
              <a:cxnSpLocks/>
            </p:cNvCxnSpPr>
            <p:nvPr/>
          </p:nvCxnSpPr>
          <p:spPr>
            <a:xfrm>
              <a:off x="11282076" y="4757160"/>
              <a:ext cx="0" cy="395831"/>
            </a:xfrm>
            <a:prstGeom prst="line">
              <a:avLst/>
            </a:prstGeom>
            <a:ln>
              <a:headEnd type="none" w="med" len="med"/>
              <a:tailEnd type="triangle" w="med" len="med"/>
            </a:ln>
          </p:spPr>
          <p:style>
            <a:lnRef idx="1">
              <a:schemeClr val="accent6"/>
            </a:lnRef>
            <a:fillRef idx="0">
              <a:schemeClr val="accent6"/>
            </a:fillRef>
            <a:effectRef idx="0">
              <a:schemeClr val="accent6"/>
            </a:effectRef>
            <a:fontRef idx="minor">
              <a:schemeClr val="tx1"/>
            </a:fontRef>
          </p:style>
        </p:cxnSp>
        <p:sp>
          <p:nvSpPr>
            <p:cNvPr id="56" name="文本框 55">
              <a:extLst>
                <a:ext uri="{FF2B5EF4-FFF2-40B4-BE49-F238E27FC236}">
                  <a16:creationId xmlns:a16="http://schemas.microsoft.com/office/drawing/2014/main" id="{488A5B1B-A39B-4FB9-9B42-CA08E16F20E0}"/>
                </a:ext>
              </a:extLst>
            </p:cNvPr>
            <p:cNvSpPr txBox="1"/>
            <p:nvPr/>
          </p:nvSpPr>
          <p:spPr>
            <a:xfrm>
              <a:off x="8176585" y="2137541"/>
              <a:ext cx="1569660" cy="261610"/>
            </a:xfrm>
            <a:prstGeom prst="rect">
              <a:avLst/>
            </a:prstGeom>
            <a:noFill/>
          </p:spPr>
          <p:txBody>
            <a:bodyPr wrap="none" rtlCol="0">
              <a:spAutoFit/>
            </a:bodyPr>
            <a:lstStyle/>
            <a:p>
              <a:r>
                <a:rPr lang="en-US" altLang="zh-CN" sz="1100" b="1" dirty="0">
                  <a:solidFill>
                    <a:srgbClr val="FF0000"/>
                  </a:solidFill>
                </a:rPr>
                <a:t>PP</a:t>
              </a:r>
              <a:r>
                <a:rPr lang="en-US" altLang="zh-CN" sz="1100" dirty="0"/>
                <a:t> Request for Group</a:t>
              </a:r>
              <a:endParaRPr lang="zh-CN" altLang="en-US" sz="1100" dirty="0"/>
            </a:p>
          </p:txBody>
        </p:sp>
        <p:sp>
          <p:nvSpPr>
            <p:cNvPr id="57" name="文本框 56">
              <a:extLst>
                <a:ext uri="{FF2B5EF4-FFF2-40B4-BE49-F238E27FC236}">
                  <a16:creationId xmlns:a16="http://schemas.microsoft.com/office/drawing/2014/main" id="{ADCAC39F-97C8-4B81-82B7-CAD926911451}"/>
                </a:ext>
              </a:extLst>
            </p:cNvPr>
            <p:cNvSpPr txBox="1"/>
            <p:nvPr/>
          </p:nvSpPr>
          <p:spPr>
            <a:xfrm>
              <a:off x="8219510" y="2775843"/>
              <a:ext cx="1569660" cy="261610"/>
            </a:xfrm>
            <a:prstGeom prst="rect">
              <a:avLst/>
            </a:prstGeom>
            <a:noFill/>
          </p:spPr>
          <p:txBody>
            <a:bodyPr wrap="none" rtlCol="0">
              <a:spAutoFit/>
            </a:bodyPr>
            <a:lstStyle/>
            <a:p>
              <a:r>
                <a:rPr lang="en-US" altLang="zh-CN" sz="1100" b="1" dirty="0">
                  <a:solidFill>
                    <a:srgbClr val="FF0000"/>
                  </a:solidFill>
                </a:rPr>
                <a:t>PP</a:t>
              </a:r>
              <a:r>
                <a:rPr lang="en-US" altLang="zh-CN" sz="1100" dirty="0"/>
                <a:t> Request for Group</a:t>
              </a:r>
              <a:endParaRPr lang="zh-CN" altLang="en-US" sz="1100" dirty="0"/>
            </a:p>
          </p:txBody>
        </p:sp>
        <p:sp>
          <p:nvSpPr>
            <p:cNvPr id="58" name="文本框 57">
              <a:extLst>
                <a:ext uri="{FF2B5EF4-FFF2-40B4-BE49-F238E27FC236}">
                  <a16:creationId xmlns:a16="http://schemas.microsoft.com/office/drawing/2014/main" id="{FFF2E9E0-001F-4993-8FBA-78E317726771}"/>
                </a:ext>
              </a:extLst>
            </p:cNvPr>
            <p:cNvSpPr txBox="1"/>
            <p:nvPr/>
          </p:nvSpPr>
          <p:spPr>
            <a:xfrm>
              <a:off x="9840727" y="2854351"/>
              <a:ext cx="184731" cy="261610"/>
            </a:xfrm>
            <a:prstGeom prst="rect">
              <a:avLst/>
            </a:prstGeom>
            <a:noFill/>
          </p:spPr>
          <p:txBody>
            <a:bodyPr wrap="none" rtlCol="0">
              <a:spAutoFit/>
            </a:bodyPr>
            <a:lstStyle/>
            <a:p>
              <a:endParaRPr lang="zh-CN" altLang="en-US" sz="1100" dirty="0"/>
            </a:p>
          </p:txBody>
        </p:sp>
        <p:grpSp>
          <p:nvGrpSpPr>
            <p:cNvPr id="66" name="组合 65">
              <a:extLst>
                <a:ext uri="{FF2B5EF4-FFF2-40B4-BE49-F238E27FC236}">
                  <a16:creationId xmlns:a16="http://schemas.microsoft.com/office/drawing/2014/main" id="{5A8A4AD0-EF42-45FD-B396-A14B2A4B8E53}"/>
                </a:ext>
              </a:extLst>
            </p:cNvPr>
            <p:cNvGrpSpPr/>
            <p:nvPr/>
          </p:nvGrpSpPr>
          <p:grpSpPr>
            <a:xfrm>
              <a:off x="8960142" y="3863591"/>
              <a:ext cx="1065415" cy="227495"/>
              <a:chOff x="1392034" y="3617228"/>
              <a:chExt cx="1758906" cy="243197"/>
            </a:xfrm>
          </p:grpSpPr>
          <p:cxnSp>
            <p:nvCxnSpPr>
              <p:cNvPr id="46" name="直接连接符 45">
                <a:extLst>
                  <a:ext uri="{FF2B5EF4-FFF2-40B4-BE49-F238E27FC236}">
                    <a16:creationId xmlns:a16="http://schemas.microsoft.com/office/drawing/2014/main" id="{DDA6CC1B-9978-4DBE-B780-237D796BAC23}"/>
                  </a:ext>
                </a:extLst>
              </p:cNvPr>
              <p:cNvCxnSpPr>
                <a:cxnSpLocks/>
              </p:cNvCxnSpPr>
              <p:nvPr/>
            </p:nvCxnSpPr>
            <p:spPr>
              <a:xfrm>
                <a:off x="1392034" y="3617228"/>
                <a:ext cx="1758906" cy="0"/>
              </a:xfrm>
              <a:prstGeom prst="line">
                <a:avLst/>
              </a:prstGeom>
              <a:ln>
                <a:prstDash val="dash"/>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62" name="直接连接符 61">
                <a:extLst>
                  <a:ext uri="{FF2B5EF4-FFF2-40B4-BE49-F238E27FC236}">
                    <a16:creationId xmlns:a16="http://schemas.microsoft.com/office/drawing/2014/main" id="{8E292F62-4974-46AB-BEA9-176088B71ED5}"/>
                  </a:ext>
                </a:extLst>
              </p:cNvPr>
              <p:cNvCxnSpPr>
                <a:cxnSpLocks/>
              </p:cNvCxnSpPr>
              <p:nvPr/>
            </p:nvCxnSpPr>
            <p:spPr>
              <a:xfrm>
                <a:off x="1392034" y="3738990"/>
                <a:ext cx="1758906" cy="0"/>
              </a:xfrm>
              <a:prstGeom prst="line">
                <a:avLst/>
              </a:prstGeom>
              <a:ln>
                <a:prstDash val="dash"/>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63" name="直接连接符 62">
                <a:extLst>
                  <a:ext uri="{FF2B5EF4-FFF2-40B4-BE49-F238E27FC236}">
                    <a16:creationId xmlns:a16="http://schemas.microsoft.com/office/drawing/2014/main" id="{98F9517E-03E2-4833-9733-DAB33B35FDED}"/>
                  </a:ext>
                </a:extLst>
              </p:cNvPr>
              <p:cNvCxnSpPr>
                <a:cxnSpLocks/>
              </p:cNvCxnSpPr>
              <p:nvPr/>
            </p:nvCxnSpPr>
            <p:spPr>
              <a:xfrm>
                <a:off x="1392034" y="3860425"/>
                <a:ext cx="1758906" cy="0"/>
              </a:xfrm>
              <a:prstGeom prst="line">
                <a:avLst/>
              </a:prstGeom>
              <a:ln>
                <a:prstDash val="dash"/>
                <a:headEnd type="none" w="med" len="med"/>
                <a:tailEnd type="triangle" w="med" len="med"/>
              </a:ln>
            </p:spPr>
            <p:style>
              <a:lnRef idx="1">
                <a:schemeClr val="accent6"/>
              </a:lnRef>
              <a:fillRef idx="0">
                <a:schemeClr val="accent6"/>
              </a:fillRef>
              <a:effectRef idx="0">
                <a:schemeClr val="accent6"/>
              </a:effectRef>
              <a:fontRef idx="minor">
                <a:schemeClr val="tx1"/>
              </a:fontRef>
            </p:style>
          </p:cxnSp>
        </p:grpSp>
        <p:sp>
          <p:nvSpPr>
            <p:cNvPr id="64" name="文本框 63">
              <a:extLst>
                <a:ext uri="{FF2B5EF4-FFF2-40B4-BE49-F238E27FC236}">
                  <a16:creationId xmlns:a16="http://schemas.microsoft.com/office/drawing/2014/main" id="{5D0C81F5-4EA8-4904-BB11-A717F679B7E9}"/>
                </a:ext>
              </a:extLst>
            </p:cNvPr>
            <p:cNvSpPr txBox="1"/>
            <p:nvPr/>
          </p:nvSpPr>
          <p:spPr>
            <a:xfrm>
              <a:off x="7947092" y="4131991"/>
              <a:ext cx="1071287" cy="244719"/>
            </a:xfrm>
            <a:prstGeom prst="rect">
              <a:avLst/>
            </a:prstGeom>
            <a:noFill/>
          </p:spPr>
          <p:txBody>
            <a:bodyPr wrap="none" rtlCol="0">
              <a:spAutoFit/>
            </a:bodyPr>
            <a:lstStyle/>
            <a:p>
              <a:r>
                <a:rPr lang="en-US" altLang="zh-CN" sz="1100" dirty="0"/>
                <a:t>Pre-processing</a:t>
              </a:r>
              <a:endParaRPr lang="zh-CN" altLang="en-US" sz="1100" dirty="0"/>
            </a:p>
          </p:txBody>
        </p:sp>
        <p:sp>
          <p:nvSpPr>
            <p:cNvPr id="67" name="任意多边形: 形状 66">
              <a:extLst>
                <a:ext uri="{FF2B5EF4-FFF2-40B4-BE49-F238E27FC236}">
                  <a16:creationId xmlns:a16="http://schemas.microsoft.com/office/drawing/2014/main" id="{01E49B40-CF52-4F66-BBB8-615CD699B871}"/>
                </a:ext>
              </a:extLst>
            </p:cNvPr>
            <p:cNvSpPr/>
            <p:nvPr/>
          </p:nvSpPr>
          <p:spPr>
            <a:xfrm>
              <a:off x="10392398" y="4072959"/>
              <a:ext cx="136847" cy="1084277"/>
            </a:xfrm>
            <a:custGeom>
              <a:avLst/>
              <a:gdLst>
                <a:gd name="connsiteX0" fmla="*/ 0 w 252995"/>
                <a:gd name="connsiteY0" fmla="*/ 1332690 h 1332690"/>
                <a:gd name="connsiteX1" fmla="*/ 252919 w 252995"/>
                <a:gd name="connsiteY1" fmla="*/ 651753 h 1332690"/>
                <a:gd name="connsiteX2" fmla="*/ 29183 w 252995"/>
                <a:gd name="connsiteY2" fmla="*/ 0 h 1332690"/>
                <a:gd name="connsiteX3" fmla="*/ 29183 w 252995"/>
                <a:gd name="connsiteY3" fmla="*/ 0 h 1332690"/>
              </a:gdLst>
              <a:ahLst/>
              <a:cxnLst>
                <a:cxn ang="0">
                  <a:pos x="connsiteX0" y="connsiteY0"/>
                </a:cxn>
                <a:cxn ang="0">
                  <a:pos x="connsiteX1" y="connsiteY1"/>
                </a:cxn>
                <a:cxn ang="0">
                  <a:pos x="connsiteX2" y="connsiteY2"/>
                </a:cxn>
                <a:cxn ang="0">
                  <a:pos x="connsiteX3" y="connsiteY3"/>
                </a:cxn>
              </a:cxnLst>
              <a:rect l="l" t="t" r="r" b="b"/>
              <a:pathLst>
                <a:path w="252995" h="1332690">
                  <a:moveTo>
                    <a:pt x="0" y="1332690"/>
                  </a:moveTo>
                  <a:cubicBezTo>
                    <a:pt x="124027" y="1103279"/>
                    <a:pt x="248055" y="873868"/>
                    <a:pt x="252919" y="651753"/>
                  </a:cubicBezTo>
                  <a:cubicBezTo>
                    <a:pt x="257783" y="429638"/>
                    <a:pt x="29183" y="0"/>
                    <a:pt x="29183" y="0"/>
                  </a:cubicBezTo>
                  <a:lnTo>
                    <a:pt x="29183" y="0"/>
                  </a:lnTo>
                </a:path>
              </a:pathLst>
            </a:custGeom>
            <a:ln>
              <a:headEnd type="none" w="med" len="med"/>
              <a:tailEnd type="arrow"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68" name="任意多边形: 形状 67">
              <a:extLst>
                <a:ext uri="{FF2B5EF4-FFF2-40B4-BE49-F238E27FC236}">
                  <a16:creationId xmlns:a16="http://schemas.microsoft.com/office/drawing/2014/main" id="{8017E652-1886-4367-88CE-CD1524A95C2A}"/>
                </a:ext>
              </a:extLst>
            </p:cNvPr>
            <p:cNvSpPr/>
            <p:nvPr/>
          </p:nvSpPr>
          <p:spPr>
            <a:xfrm>
              <a:off x="10906030" y="4082634"/>
              <a:ext cx="130778" cy="1084277"/>
            </a:xfrm>
            <a:custGeom>
              <a:avLst/>
              <a:gdLst>
                <a:gd name="connsiteX0" fmla="*/ 0 w 252995"/>
                <a:gd name="connsiteY0" fmla="*/ 1332690 h 1332690"/>
                <a:gd name="connsiteX1" fmla="*/ 252919 w 252995"/>
                <a:gd name="connsiteY1" fmla="*/ 651753 h 1332690"/>
                <a:gd name="connsiteX2" fmla="*/ 29183 w 252995"/>
                <a:gd name="connsiteY2" fmla="*/ 0 h 1332690"/>
                <a:gd name="connsiteX3" fmla="*/ 29183 w 252995"/>
                <a:gd name="connsiteY3" fmla="*/ 0 h 1332690"/>
              </a:gdLst>
              <a:ahLst/>
              <a:cxnLst>
                <a:cxn ang="0">
                  <a:pos x="connsiteX0" y="connsiteY0"/>
                </a:cxn>
                <a:cxn ang="0">
                  <a:pos x="connsiteX1" y="connsiteY1"/>
                </a:cxn>
                <a:cxn ang="0">
                  <a:pos x="connsiteX2" y="connsiteY2"/>
                </a:cxn>
                <a:cxn ang="0">
                  <a:pos x="connsiteX3" y="connsiteY3"/>
                </a:cxn>
              </a:cxnLst>
              <a:rect l="l" t="t" r="r" b="b"/>
              <a:pathLst>
                <a:path w="252995" h="1332690">
                  <a:moveTo>
                    <a:pt x="0" y="1332690"/>
                  </a:moveTo>
                  <a:cubicBezTo>
                    <a:pt x="124027" y="1103279"/>
                    <a:pt x="248055" y="873868"/>
                    <a:pt x="252919" y="651753"/>
                  </a:cubicBezTo>
                  <a:cubicBezTo>
                    <a:pt x="257783" y="429638"/>
                    <a:pt x="29183" y="0"/>
                    <a:pt x="29183" y="0"/>
                  </a:cubicBezTo>
                  <a:lnTo>
                    <a:pt x="29183" y="0"/>
                  </a:lnTo>
                </a:path>
              </a:pathLst>
            </a:custGeom>
            <a:ln>
              <a:headEnd type="none" w="med" len="med"/>
              <a:tailEnd type="arrow"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69" name="任意多边形: 形状 68">
              <a:extLst>
                <a:ext uri="{FF2B5EF4-FFF2-40B4-BE49-F238E27FC236}">
                  <a16:creationId xmlns:a16="http://schemas.microsoft.com/office/drawing/2014/main" id="{234FEC21-5CF0-4948-A567-46FAB10C1B33}"/>
                </a:ext>
              </a:extLst>
            </p:cNvPr>
            <p:cNvSpPr/>
            <p:nvPr/>
          </p:nvSpPr>
          <p:spPr>
            <a:xfrm>
              <a:off x="11360954" y="4102434"/>
              <a:ext cx="130777" cy="1041158"/>
            </a:xfrm>
            <a:custGeom>
              <a:avLst/>
              <a:gdLst>
                <a:gd name="connsiteX0" fmla="*/ 0 w 252995"/>
                <a:gd name="connsiteY0" fmla="*/ 1332690 h 1332690"/>
                <a:gd name="connsiteX1" fmla="*/ 252919 w 252995"/>
                <a:gd name="connsiteY1" fmla="*/ 651753 h 1332690"/>
                <a:gd name="connsiteX2" fmla="*/ 29183 w 252995"/>
                <a:gd name="connsiteY2" fmla="*/ 0 h 1332690"/>
                <a:gd name="connsiteX3" fmla="*/ 29183 w 252995"/>
                <a:gd name="connsiteY3" fmla="*/ 0 h 1332690"/>
              </a:gdLst>
              <a:ahLst/>
              <a:cxnLst>
                <a:cxn ang="0">
                  <a:pos x="connsiteX0" y="connsiteY0"/>
                </a:cxn>
                <a:cxn ang="0">
                  <a:pos x="connsiteX1" y="connsiteY1"/>
                </a:cxn>
                <a:cxn ang="0">
                  <a:pos x="connsiteX2" y="connsiteY2"/>
                </a:cxn>
                <a:cxn ang="0">
                  <a:pos x="connsiteX3" y="connsiteY3"/>
                </a:cxn>
              </a:cxnLst>
              <a:rect l="l" t="t" r="r" b="b"/>
              <a:pathLst>
                <a:path w="252995" h="1332690">
                  <a:moveTo>
                    <a:pt x="0" y="1332690"/>
                  </a:moveTo>
                  <a:cubicBezTo>
                    <a:pt x="124027" y="1103279"/>
                    <a:pt x="248055" y="873868"/>
                    <a:pt x="252919" y="651753"/>
                  </a:cubicBezTo>
                  <a:cubicBezTo>
                    <a:pt x="257783" y="429638"/>
                    <a:pt x="29183" y="0"/>
                    <a:pt x="29183" y="0"/>
                  </a:cubicBezTo>
                  <a:lnTo>
                    <a:pt x="29183" y="0"/>
                  </a:lnTo>
                </a:path>
              </a:pathLst>
            </a:custGeom>
            <a:ln>
              <a:headEnd type="none" w="med" len="med"/>
              <a:tailEnd type="arrow"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id="{19B8FCC0-DC56-494E-A913-FF21B9968189}"/>
                </a:ext>
              </a:extLst>
            </p:cNvPr>
            <p:cNvSpPr/>
            <p:nvPr/>
          </p:nvSpPr>
          <p:spPr>
            <a:xfrm rot="19849719" flipH="1">
              <a:off x="10154622" y="3412544"/>
              <a:ext cx="83202" cy="434235"/>
            </a:xfrm>
            <a:custGeom>
              <a:avLst/>
              <a:gdLst>
                <a:gd name="connsiteX0" fmla="*/ 0 w 252995"/>
                <a:gd name="connsiteY0" fmla="*/ 1332690 h 1332690"/>
                <a:gd name="connsiteX1" fmla="*/ 252919 w 252995"/>
                <a:gd name="connsiteY1" fmla="*/ 651753 h 1332690"/>
                <a:gd name="connsiteX2" fmla="*/ 29183 w 252995"/>
                <a:gd name="connsiteY2" fmla="*/ 0 h 1332690"/>
                <a:gd name="connsiteX3" fmla="*/ 29183 w 252995"/>
                <a:gd name="connsiteY3" fmla="*/ 0 h 1332690"/>
              </a:gdLst>
              <a:ahLst/>
              <a:cxnLst>
                <a:cxn ang="0">
                  <a:pos x="connsiteX0" y="connsiteY0"/>
                </a:cxn>
                <a:cxn ang="0">
                  <a:pos x="connsiteX1" y="connsiteY1"/>
                </a:cxn>
                <a:cxn ang="0">
                  <a:pos x="connsiteX2" y="connsiteY2"/>
                </a:cxn>
                <a:cxn ang="0">
                  <a:pos x="connsiteX3" y="connsiteY3"/>
                </a:cxn>
              </a:cxnLst>
              <a:rect l="l" t="t" r="r" b="b"/>
              <a:pathLst>
                <a:path w="252995" h="1332690">
                  <a:moveTo>
                    <a:pt x="0" y="1332690"/>
                  </a:moveTo>
                  <a:cubicBezTo>
                    <a:pt x="124027" y="1103279"/>
                    <a:pt x="248055" y="873868"/>
                    <a:pt x="252919" y="651753"/>
                  </a:cubicBezTo>
                  <a:cubicBezTo>
                    <a:pt x="257783" y="429638"/>
                    <a:pt x="29183" y="0"/>
                    <a:pt x="29183" y="0"/>
                  </a:cubicBezTo>
                  <a:lnTo>
                    <a:pt x="29183" y="0"/>
                  </a:lnTo>
                </a:path>
              </a:pathLst>
            </a:custGeom>
            <a:ln>
              <a:headEnd type="none" w="med" len="med"/>
              <a:tailEnd type="arrow"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id="{F8F1F004-8787-4CEA-887A-0F43F003D1D3}"/>
                </a:ext>
              </a:extLst>
            </p:cNvPr>
            <p:cNvSpPr/>
            <p:nvPr/>
          </p:nvSpPr>
          <p:spPr>
            <a:xfrm rot="8816375" flipH="1">
              <a:off x="10353464" y="3373106"/>
              <a:ext cx="83202" cy="434235"/>
            </a:xfrm>
            <a:custGeom>
              <a:avLst/>
              <a:gdLst>
                <a:gd name="connsiteX0" fmla="*/ 0 w 252995"/>
                <a:gd name="connsiteY0" fmla="*/ 1332690 h 1332690"/>
                <a:gd name="connsiteX1" fmla="*/ 252919 w 252995"/>
                <a:gd name="connsiteY1" fmla="*/ 651753 h 1332690"/>
                <a:gd name="connsiteX2" fmla="*/ 29183 w 252995"/>
                <a:gd name="connsiteY2" fmla="*/ 0 h 1332690"/>
                <a:gd name="connsiteX3" fmla="*/ 29183 w 252995"/>
                <a:gd name="connsiteY3" fmla="*/ 0 h 1332690"/>
              </a:gdLst>
              <a:ahLst/>
              <a:cxnLst>
                <a:cxn ang="0">
                  <a:pos x="connsiteX0" y="connsiteY0"/>
                </a:cxn>
                <a:cxn ang="0">
                  <a:pos x="connsiteX1" y="connsiteY1"/>
                </a:cxn>
                <a:cxn ang="0">
                  <a:pos x="connsiteX2" y="connsiteY2"/>
                </a:cxn>
                <a:cxn ang="0">
                  <a:pos x="connsiteX3" y="connsiteY3"/>
                </a:cxn>
              </a:cxnLst>
              <a:rect l="l" t="t" r="r" b="b"/>
              <a:pathLst>
                <a:path w="252995" h="1332690">
                  <a:moveTo>
                    <a:pt x="0" y="1332690"/>
                  </a:moveTo>
                  <a:cubicBezTo>
                    <a:pt x="124027" y="1103279"/>
                    <a:pt x="248055" y="873868"/>
                    <a:pt x="252919" y="651753"/>
                  </a:cubicBezTo>
                  <a:cubicBezTo>
                    <a:pt x="257783" y="429638"/>
                    <a:pt x="29183" y="0"/>
                    <a:pt x="29183" y="0"/>
                  </a:cubicBezTo>
                  <a:lnTo>
                    <a:pt x="29183" y="0"/>
                  </a:lnTo>
                </a:path>
              </a:pathLst>
            </a:custGeom>
            <a:ln>
              <a:headEnd type="none" w="med" len="med"/>
              <a:tailEnd type="arrow"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117" name="任意多边形: 形状 69">
              <a:extLst>
                <a:ext uri="{FF2B5EF4-FFF2-40B4-BE49-F238E27FC236}">
                  <a16:creationId xmlns:a16="http://schemas.microsoft.com/office/drawing/2014/main" id="{6FE27043-1405-4A60-B373-453A0566A62D}"/>
                </a:ext>
              </a:extLst>
            </p:cNvPr>
            <p:cNvSpPr/>
            <p:nvPr/>
          </p:nvSpPr>
          <p:spPr>
            <a:xfrm rot="2608384" flipH="1">
              <a:off x="8966335" y="3363367"/>
              <a:ext cx="83202" cy="434235"/>
            </a:xfrm>
            <a:custGeom>
              <a:avLst/>
              <a:gdLst>
                <a:gd name="connsiteX0" fmla="*/ 0 w 252995"/>
                <a:gd name="connsiteY0" fmla="*/ 1332690 h 1332690"/>
                <a:gd name="connsiteX1" fmla="*/ 252919 w 252995"/>
                <a:gd name="connsiteY1" fmla="*/ 651753 h 1332690"/>
                <a:gd name="connsiteX2" fmla="*/ 29183 w 252995"/>
                <a:gd name="connsiteY2" fmla="*/ 0 h 1332690"/>
                <a:gd name="connsiteX3" fmla="*/ 29183 w 252995"/>
                <a:gd name="connsiteY3" fmla="*/ 0 h 1332690"/>
              </a:gdLst>
              <a:ahLst/>
              <a:cxnLst>
                <a:cxn ang="0">
                  <a:pos x="connsiteX0" y="connsiteY0"/>
                </a:cxn>
                <a:cxn ang="0">
                  <a:pos x="connsiteX1" y="connsiteY1"/>
                </a:cxn>
                <a:cxn ang="0">
                  <a:pos x="connsiteX2" y="connsiteY2"/>
                </a:cxn>
                <a:cxn ang="0">
                  <a:pos x="connsiteX3" y="connsiteY3"/>
                </a:cxn>
              </a:cxnLst>
              <a:rect l="l" t="t" r="r" b="b"/>
              <a:pathLst>
                <a:path w="252995" h="1332690">
                  <a:moveTo>
                    <a:pt x="0" y="1332690"/>
                  </a:moveTo>
                  <a:cubicBezTo>
                    <a:pt x="124027" y="1103279"/>
                    <a:pt x="248055" y="873868"/>
                    <a:pt x="252919" y="651753"/>
                  </a:cubicBezTo>
                  <a:cubicBezTo>
                    <a:pt x="257783" y="429638"/>
                    <a:pt x="29183" y="0"/>
                    <a:pt x="29183" y="0"/>
                  </a:cubicBezTo>
                  <a:lnTo>
                    <a:pt x="29183" y="0"/>
                  </a:lnTo>
                </a:path>
              </a:pathLst>
            </a:custGeom>
            <a:ln>
              <a:headEnd type="none" w="med" len="med"/>
              <a:tailEnd type="arrow"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118" name="任意多边形: 形状 71">
              <a:extLst>
                <a:ext uri="{FF2B5EF4-FFF2-40B4-BE49-F238E27FC236}">
                  <a16:creationId xmlns:a16="http://schemas.microsoft.com/office/drawing/2014/main" id="{A7BB0843-1F0D-478F-9835-9156393DCCA6}"/>
                </a:ext>
              </a:extLst>
            </p:cNvPr>
            <p:cNvSpPr/>
            <p:nvPr/>
          </p:nvSpPr>
          <p:spPr>
            <a:xfrm rot="13187564" flipH="1">
              <a:off x="9061480" y="3427626"/>
              <a:ext cx="83202" cy="434235"/>
            </a:xfrm>
            <a:custGeom>
              <a:avLst/>
              <a:gdLst>
                <a:gd name="connsiteX0" fmla="*/ 0 w 252995"/>
                <a:gd name="connsiteY0" fmla="*/ 1332690 h 1332690"/>
                <a:gd name="connsiteX1" fmla="*/ 252919 w 252995"/>
                <a:gd name="connsiteY1" fmla="*/ 651753 h 1332690"/>
                <a:gd name="connsiteX2" fmla="*/ 29183 w 252995"/>
                <a:gd name="connsiteY2" fmla="*/ 0 h 1332690"/>
                <a:gd name="connsiteX3" fmla="*/ 29183 w 252995"/>
                <a:gd name="connsiteY3" fmla="*/ 0 h 1332690"/>
              </a:gdLst>
              <a:ahLst/>
              <a:cxnLst>
                <a:cxn ang="0">
                  <a:pos x="connsiteX0" y="connsiteY0"/>
                </a:cxn>
                <a:cxn ang="0">
                  <a:pos x="connsiteX1" y="connsiteY1"/>
                </a:cxn>
                <a:cxn ang="0">
                  <a:pos x="connsiteX2" y="connsiteY2"/>
                </a:cxn>
                <a:cxn ang="0">
                  <a:pos x="connsiteX3" y="connsiteY3"/>
                </a:cxn>
              </a:cxnLst>
              <a:rect l="l" t="t" r="r" b="b"/>
              <a:pathLst>
                <a:path w="252995" h="1332690">
                  <a:moveTo>
                    <a:pt x="0" y="1332690"/>
                  </a:moveTo>
                  <a:cubicBezTo>
                    <a:pt x="124027" y="1103279"/>
                    <a:pt x="248055" y="873868"/>
                    <a:pt x="252919" y="651753"/>
                  </a:cubicBezTo>
                  <a:cubicBezTo>
                    <a:pt x="257783" y="429638"/>
                    <a:pt x="29183" y="0"/>
                    <a:pt x="29183" y="0"/>
                  </a:cubicBezTo>
                  <a:lnTo>
                    <a:pt x="29183" y="0"/>
                  </a:lnTo>
                </a:path>
              </a:pathLst>
            </a:custGeom>
            <a:ln>
              <a:headEnd type="none" w="med" len="med"/>
              <a:tailEnd type="arrow"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cxnSp>
          <p:nvCxnSpPr>
            <p:cNvPr id="149" name="直接连接符 148">
              <a:extLst>
                <a:ext uri="{FF2B5EF4-FFF2-40B4-BE49-F238E27FC236}">
                  <a16:creationId xmlns:a16="http://schemas.microsoft.com/office/drawing/2014/main" id="{8176D112-C7DE-4E35-B028-FC24A9CC6BB0}"/>
                </a:ext>
              </a:extLst>
            </p:cNvPr>
            <p:cNvCxnSpPr>
              <a:cxnSpLocks/>
            </p:cNvCxnSpPr>
            <p:nvPr/>
          </p:nvCxnSpPr>
          <p:spPr>
            <a:xfrm>
              <a:off x="7559949" y="5951205"/>
              <a:ext cx="68729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50" name="直接连接符 149">
              <a:extLst>
                <a:ext uri="{FF2B5EF4-FFF2-40B4-BE49-F238E27FC236}">
                  <a16:creationId xmlns:a16="http://schemas.microsoft.com/office/drawing/2014/main" id="{A8AEEDE4-D3A2-4304-9E48-83BFA70D24C5}"/>
                </a:ext>
              </a:extLst>
            </p:cNvPr>
            <p:cNvCxnSpPr/>
            <p:nvPr/>
          </p:nvCxnSpPr>
          <p:spPr>
            <a:xfrm>
              <a:off x="7608588" y="6271812"/>
              <a:ext cx="687296" cy="0"/>
            </a:xfrm>
            <a:prstGeom prst="line">
              <a:avLst/>
            </a:prstGeom>
          </p:spPr>
          <p:style>
            <a:lnRef idx="1">
              <a:schemeClr val="accent1"/>
            </a:lnRef>
            <a:fillRef idx="0">
              <a:schemeClr val="accent1"/>
            </a:fillRef>
            <a:effectRef idx="0">
              <a:schemeClr val="accent1"/>
            </a:effectRef>
            <a:fontRef idx="minor">
              <a:schemeClr val="tx1"/>
            </a:fontRef>
          </p:style>
        </p:cxnSp>
        <p:sp>
          <p:nvSpPr>
            <p:cNvPr id="151" name="文本框 150">
              <a:extLst>
                <a:ext uri="{FF2B5EF4-FFF2-40B4-BE49-F238E27FC236}">
                  <a16:creationId xmlns:a16="http://schemas.microsoft.com/office/drawing/2014/main" id="{64078C32-042A-4C32-B4BF-46EBBF523D90}"/>
                </a:ext>
              </a:extLst>
            </p:cNvPr>
            <p:cNvSpPr txBox="1"/>
            <p:nvPr/>
          </p:nvSpPr>
          <p:spPr>
            <a:xfrm>
              <a:off x="7333725" y="5704263"/>
              <a:ext cx="1109158" cy="244719"/>
            </a:xfrm>
            <a:prstGeom prst="rect">
              <a:avLst/>
            </a:prstGeom>
            <a:noFill/>
          </p:spPr>
          <p:txBody>
            <a:bodyPr wrap="none" rtlCol="0">
              <a:spAutoFit/>
            </a:bodyPr>
            <a:lstStyle/>
            <a:p>
              <a:r>
                <a:rPr lang="en-US" altLang="zh-CN" sz="1100" dirty="0">
                  <a:solidFill>
                    <a:srgbClr val="00B050"/>
                  </a:solidFill>
                </a:rPr>
                <a:t>Connected UEs</a:t>
              </a:r>
              <a:endParaRPr lang="zh-CN" altLang="en-US" sz="1100" dirty="0">
                <a:solidFill>
                  <a:srgbClr val="00B050"/>
                </a:solidFill>
              </a:endParaRPr>
            </a:p>
          </p:txBody>
        </p:sp>
        <p:sp>
          <p:nvSpPr>
            <p:cNvPr id="152" name="文本框 151">
              <a:extLst>
                <a:ext uri="{FF2B5EF4-FFF2-40B4-BE49-F238E27FC236}">
                  <a16:creationId xmlns:a16="http://schemas.microsoft.com/office/drawing/2014/main" id="{E7004D4E-F9BA-4754-AB98-FC5706CFCB41}"/>
                </a:ext>
              </a:extLst>
            </p:cNvPr>
            <p:cNvSpPr txBox="1"/>
            <p:nvPr/>
          </p:nvSpPr>
          <p:spPr>
            <a:xfrm>
              <a:off x="7436806" y="6032742"/>
              <a:ext cx="1324264" cy="244719"/>
            </a:xfrm>
            <a:prstGeom prst="rect">
              <a:avLst/>
            </a:prstGeom>
            <a:noFill/>
          </p:spPr>
          <p:txBody>
            <a:bodyPr wrap="none" rtlCol="0">
              <a:spAutoFit/>
            </a:bodyPr>
            <a:lstStyle/>
            <a:p>
              <a:r>
                <a:rPr lang="en-US" altLang="zh-CN" sz="1100" dirty="0">
                  <a:solidFill>
                    <a:srgbClr val="0070C0"/>
                  </a:solidFill>
                </a:rPr>
                <a:t>Un-Connected UEs</a:t>
              </a:r>
              <a:endParaRPr lang="zh-CN" altLang="en-US" sz="1100" dirty="0">
                <a:solidFill>
                  <a:srgbClr val="0070C0"/>
                </a:solidFill>
              </a:endParaRPr>
            </a:p>
          </p:txBody>
        </p:sp>
        <p:sp>
          <p:nvSpPr>
            <p:cNvPr id="157" name="矩形 156">
              <a:extLst>
                <a:ext uri="{FF2B5EF4-FFF2-40B4-BE49-F238E27FC236}">
                  <a16:creationId xmlns:a16="http://schemas.microsoft.com/office/drawing/2014/main" id="{06B5F21B-C831-4C8F-81EF-F8ADA79C0A5E}"/>
                </a:ext>
              </a:extLst>
            </p:cNvPr>
            <p:cNvSpPr/>
            <p:nvPr/>
          </p:nvSpPr>
          <p:spPr>
            <a:xfrm>
              <a:off x="7972054" y="1726290"/>
              <a:ext cx="3166251" cy="369332"/>
            </a:xfrm>
            <a:prstGeom prst="rect">
              <a:avLst/>
            </a:prstGeom>
          </p:spPr>
          <p:txBody>
            <a:bodyPr wrap="none">
              <a:spAutoFit/>
            </a:bodyPr>
            <a:lstStyle/>
            <a:p>
              <a:r>
                <a:rPr lang="de-DE" altLang="zh-CN" dirty="0"/>
                <a:t>UDM+UDR based Procedure</a:t>
              </a:r>
              <a:endParaRPr lang="zh-CN" altLang="en-US" dirty="0"/>
            </a:p>
          </p:txBody>
        </p:sp>
      </p:grpSp>
      <p:sp>
        <p:nvSpPr>
          <p:cNvPr id="158" name="文本框 157">
            <a:extLst>
              <a:ext uri="{FF2B5EF4-FFF2-40B4-BE49-F238E27FC236}">
                <a16:creationId xmlns:a16="http://schemas.microsoft.com/office/drawing/2014/main" id="{AEC31392-5363-4B8B-92E8-6925BF8EB93B}"/>
              </a:ext>
            </a:extLst>
          </p:cNvPr>
          <p:cNvSpPr txBox="1"/>
          <p:nvPr/>
        </p:nvSpPr>
        <p:spPr>
          <a:xfrm>
            <a:off x="10937611" y="3474542"/>
            <a:ext cx="1347635" cy="769441"/>
          </a:xfrm>
          <a:prstGeom prst="rect">
            <a:avLst/>
          </a:prstGeom>
          <a:noFill/>
        </p:spPr>
        <p:txBody>
          <a:bodyPr wrap="square" rtlCol="0">
            <a:spAutoFit/>
          </a:bodyPr>
          <a:lstStyle/>
          <a:p>
            <a:r>
              <a:rPr lang="en-US" altLang="zh-CN" sz="1100" b="1" dirty="0"/>
              <a:t>Optionally, move Pre-processing to NEF to avoid TSCTSF in Path</a:t>
            </a:r>
            <a:endParaRPr lang="zh-CN" altLang="en-US" sz="1100" b="1" dirty="0"/>
          </a:p>
        </p:txBody>
      </p:sp>
      <p:grpSp>
        <p:nvGrpSpPr>
          <p:cNvPr id="7" name="Group 6">
            <a:extLst>
              <a:ext uri="{FF2B5EF4-FFF2-40B4-BE49-F238E27FC236}">
                <a16:creationId xmlns:a16="http://schemas.microsoft.com/office/drawing/2014/main" id="{B281A9E4-4C89-4196-8375-53222619EE37}"/>
              </a:ext>
            </a:extLst>
          </p:cNvPr>
          <p:cNvGrpSpPr/>
          <p:nvPr/>
        </p:nvGrpSpPr>
        <p:grpSpPr>
          <a:xfrm>
            <a:off x="1493517" y="2123110"/>
            <a:ext cx="5335588" cy="4250706"/>
            <a:chOff x="1493517" y="2123110"/>
            <a:chExt cx="5335588" cy="4250706"/>
          </a:xfrm>
        </p:grpSpPr>
        <p:sp>
          <p:nvSpPr>
            <p:cNvPr id="76" name="矩形 75">
              <a:extLst>
                <a:ext uri="{FF2B5EF4-FFF2-40B4-BE49-F238E27FC236}">
                  <a16:creationId xmlns:a16="http://schemas.microsoft.com/office/drawing/2014/main" id="{79F1AF26-FAD6-4AFF-9BA4-4EE794CEF401}"/>
                </a:ext>
              </a:extLst>
            </p:cNvPr>
            <p:cNvSpPr/>
            <p:nvPr/>
          </p:nvSpPr>
          <p:spPr>
            <a:xfrm>
              <a:off x="3654556" y="2524104"/>
              <a:ext cx="844555" cy="29874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dirty="0"/>
                <a:t>NEF</a:t>
              </a:r>
              <a:endParaRPr lang="zh-CN" altLang="en-US" dirty="0"/>
            </a:p>
          </p:txBody>
        </p:sp>
        <p:sp>
          <p:nvSpPr>
            <p:cNvPr id="77" name="矩形 76">
              <a:extLst>
                <a:ext uri="{FF2B5EF4-FFF2-40B4-BE49-F238E27FC236}">
                  <a16:creationId xmlns:a16="http://schemas.microsoft.com/office/drawing/2014/main" id="{44D2157B-3F56-48D2-8715-02A04EC96A31}"/>
                </a:ext>
              </a:extLst>
            </p:cNvPr>
            <p:cNvSpPr/>
            <p:nvPr/>
          </p:nvSpPr>
          <p:spPr>
            <a:xfrm>
              <a:off x="4422605" y="3092786"/>
              <a:ext cx="1383770" cy="29874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sz="1200" dirty="0"/>
                <a:t>UDR</a:t>
              </a:r>
              <a:endParaRPr lang="zh-CN" altLang="en-US" sz="1200" dirty="0"/>
            </a:p>
          </p:txBody>
        </p:sp>
        <p:sp>
          <p:nvSpPr>
            <p:cNvPr id="78" name="矩形 77">
              <a:extLst>
                <a:ext uri="{FF2B5EF4-FFF2-40B4-BE49-F238E27FC236}">
                  <a16:creationId xmlns:a16="http://schemas.microsoft.com/office/drawing/2014/main" id="{410B34BA-2F5E-49B5-A151-FD5AEA01318A}"/>
                </a:ext>
              </a:extLst>
            </p:cNvPr>
            <p:cNvSpPr/>
            <p:nvPr/>
          </p:nvSpPr>
          <p:spPr>
            <a:xfrm>
              <a:off x="2425159" y="4534623"/>
              <a:ext cx="3384211" cy="29874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dirty="0"/>
                <a:t>SMF</a:t>
              </a:r>
              <a:endParaRPr lang="zh-CN" altLang="en-US" dirty="0"/>
            </a:p>
          </p:txBody>
        </p:sp>
        <p:sp>
          <p:nvSpPr>
            <p:cNvPr id="79" name="矩形 78">
              <a:extLst>
                <a:ext uri="{FF2B5EF4-FFF2-40B4-BE49-F238E27FC236}">
                  <a16:creationId xmlns:a16="http://schemas.microsoft.com/office/drawing/2014/main" id="{EC3B2B32-DB5A-4BE7-AB82-B51741F348CA}"/>
                </a:ext>
              </a:extLst>
            </p:cNvPr>
            <p:cNvSpPr/>
            <p:nvPr/>
          </p:nvSpPr>
          <p:spPr>
            <a:xfrm>
              <a:off x="2425159" y="3870081"/>
              <a:ext cx="844555" cy="29874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dirty="0"/>
                <a:t>TSCTSF</a:t>
              </a:r>
              <a:endParaRPr lang="zh-CN" altLang="en-US" dirty="0"/>
            </a:p>
          </p:txBody>
        </p:sp>
        <p:sp>
          <p:nvSpPr>
            <p:cNvPr id="80" name="矩形 79">
              <a:extLst>
                <a:ext uri="{FF2B5EF4-FFF2-40B4-BE49-F238E27FC236}">
                  <a16:creationId xmlns:a16="http://schemas.microsoft.com/office/drawing/2014/main" id="{F392F156-D817-4EA0-8789-038ED171343B}"/>
                </a:ext>
              </a:extLst>
            </p:cNvPr>
            <p:cNvSpPr/>
            <p:nvPr/>
          </p:nvSpPr>
          <p:spPr>
            <a:xfrm>
              <a:off x="4399685" y="3862085"/>
              <a:ext cx="1406690" cy="29874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dirty="0"/>
                <a:t>PCF</a:t>
              </a:r>
              <a:endParaRPr lang="zh-CN" altLang="en-US" dirty="0"/>
            </a:p>
          </p:txBody>
        </p:sp>
        <p:sp>
          <p:nvSpPr>
            <p:cNvPr id="81" name="矩形 80">
              <a:extLst>
                <a:ext uri="{FF2B5EF4-FFF2-40B4-BE49-F238E27FC236}">
                  <a16:creationId xmlns:a16="http://schemas.microsoft.com/office/drawing/2014/main" id="{F117E56E-98CD-4116-AD04-A41AECE429B3}"/>
                </a:ext>
              </a:extLst>
            </p:cNvPr>
            <p:cNvSpPr/>
            <p:nvPr/>
          </p:nvSpPr>
          <p:spPr>
            <a:xfrm>
              <a:off x="2425159" y="5216058"/>
              <a:ext cx="3384211" cy="29874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dirty="0"/>
                <a:t>RAN</a:t>
              </a:r>
              <a:endParaRPr lang="zh-CN" altLang="en-US" dirty="0"/>
            </a:p>
          </p:txBody>
        </p:sp>
        <p:sp>
          <p:nvSpPr>
            <p:cNvPr id="82" name="矩形 81">
              <a:extLst>
                <a:ext uri="{FF2B5EF4-FFF2-40B4-BE49-F238E27FC236}">
                  <a16:creationId xmlns:a16="http://schemas.microsoft.com/office/drawing/2014/main" id="{BD37EE34-F932-479D-991A-4B23C976D353}"/>
                </a:ext>
              </a:extLst>
            </p:cNvPr>
            <p:cNvSpPr/>
            <p:nvPr/>
          </p:nvSpPr>
          <p:spPr>
            <a:xfrm>
              <a:off x="2802512" y="5767959"/>
              <a:ext cx="348903" cy="298740"/>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1100" dirty="0"/>
                <a:t>UE</a:t>
              </a:r>
              <a:endParaRPr lang="zh-CN" altLang="en-US" sz="1100" dirty="0"/>
            </a:p>
          </p:txBody>
        </p:sp>
        <p:sp>
          <p:nvSpPr>
            <p:cNvPr id="83" name="矩形 82">
              <a:extLst>
                <a:ext uri="{FF2B5EF4-FFF2-40B4-BE49-F238E27FC236}">
                  <a16:creationId xmlns:a16="http://schemas.microsoft.com/office/drawing/2014/main" id="{19734BE5-6009-4832-93E2-96C3D3CFB288}"/>
                </a:ext>
              </a:extLst>
            </p:cNvPr>
            <p:cNvSpPr/>
            <p:nvPr/>
          </p:nvSpPr>
          <p:spPr>
            <a:xfrm>
              <a:off x="4006454" y="5767959"/>
              <a:ext cx="348903" cy="298740"/>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1100" dirty="0"/>
                <a:t>UE</a:t>
              </a:r>
              <a:endParaRPr lang="zh-CN" altLang="en-US" sz="1100" dirty="0"/>
            </a:p>
          </p:txBody>
        </p:sp>
        <p:sp>
          <p:nvSpPr>
            <p:cNvPr id="84" name="矩形 83">
              <a:extLst>
                <a:ext uri="{FF2B5EF4-FFF2-40B4-BE49-F238E27FC236}">
                  <a16:creationId xmlns:a16="http://schemas.microsoft.com/office/drawing/2014/main" id="{A3218731-E96A-41EE-8CE1-B2949193656F}"/>
                </a:ext>
              </a:extLst>
            </p:cNvPr>
            <p:cNvSpPr/>
            <p:nvPr/>
          </p:nvSpPr>
          <p:spPr>
            <a:xfrm>
              <a:off x="3357241" y="6005734"/>
              <a:ext cx="348903" cy="29874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altLang="zh-CN" sz="1100" dirty="0"/>
                <a:t>UE</a:t>
              </a:r>
              <a:endParaRPr lang="zh-CN" altLang="en-US" sz="1100" dirty="0"/>
            </a:p>
          </p:txBody>
        </p:sp>
        <p:cxnSp>
          <p:nvCxnSpPr>
            <p:cNvPr id="85" name="直接连接符 84">
              <a:extLst>
                <a:ext uri="{FF2B5EF4-FFF2-40B4-BE49-F238E27FC236}">
                  <a16:creationId xmlns:a16="http://schemas.microsoft.com/office/drawing/2014/main" id="{D34EBA1B-405A-4474-AD69-4E9F274C70C7}"/>
                </a:ext>
              </a:extLst>
            </p:cNvPr>
            <p:cNvCxnSpPr>
              <a:endCxn id="76" idx="0"/>
            </p:cNvCxnSpPr>
            <p:nvPr/>
          </p:nvCxnSpPr>
          <p:spPr>
            <a:xfrm>
              <a:off x="4076834" y="2223689"/>
              <a:ext cx="0" cy="300415"/>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E9A54019-9D4D-4C81-AC64-7CB51A895BFE}"/>
                </a:ext>
              </a:extLst>
            </p:cNvPr>
            <p:cNvCxnSpPr>
              <a:cxnSpLocks/>
            </p:cNvCxnSpPr>
            <p:nvPr/>
          </p:nvCxnSpPr>
          <p:spPr>
            <a:xfrm flipH="1">
              <a:off x="2796234" y="2691271"/>
              <a:ext cx="785913" cy="1088343"/>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7" name="矩形 86">
              <a:extLst>
                <a:ext uri="{FF2B5EF4-FFF2-40B4-BE49-F238E27FC236}">
                  <a16:creationId xmlns:a16="http://schemas.microsoft.com/office/drawing/2014/main" id="{3DADBCFF-68D5-4C8E-921F-BA5B3EE7DA51}"/>
                </a:ext>
              </a:extLst>
            </p:cNvPr>
            <p:cNvSpPr/>
            <p:nvPr/>
          </p:nvSpPr>
          <p:spPr>
            <a:xfrm>
              <a:off x="4561182" y="6011259"/>
              <a:ext cx="348903" cy="29874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altLang="zh-CN" sz="1100" dirty="0"/>
                <a:t>UE</a:t>
              </a:r>
              <a:endParaRPr lang="zh-CN" altLang="en-US" sz="1100" dirty="0"/>
            </a:p>
          </p:txBody>
        </p:sp>
        <p:cxnSp>
          <p:nvCxnSpPr>
            <p:cNvPr id="91" name="直接连接符 90">
              <a:extLst>
                <a:ext uri="{FF2B5EF4-FFF2-40B4-BE49-F238E27FC236}">
                  <a16:creationId xmlns:a16="http://schemas.microsoft.com/office/drawing/2014/main" id="{2BC7C872-3105-4F54-927A-EAE686C93BB3}"/>
                </a:ext>
              </a:extLst>
            </p:cNvPr>
            <p:cNvCxnSpPr>
              <a:cxnSpLocks/>
            </p:cNvCxnSpPr>
            <p:nvPr/>
          </p:nvCxnSpPr>
          <p:spPr>
            <a:xfrm>
              <a:off x="5157838" y="3390391"/>
              <a:ext cx="907" cy="471694"/>
            </a:xfrm>
            <a:prstGeom prst="line">
              <a:avLst/>
            </a:prstGeom>
            <a:ln>
              <a:prstDash val="dash"/>
              <a:headEnd type="none" w="med" len="med"/>
              <a:tailEnd type="triangle" w="med" len="med"/>
            </a:ln>
          </p:spPr>
          <p:style>
            <a:lnRef idx="1">
              <a:schemeClr val="accent6"/>
            </a:lnRef>
            <a:fillRef idx="0">
              <a:schemeClr val="accent6"/>
            </a:fillRef>
            <a:effectRef idx="0">
              <a:schemeClr val="accent6"/>
            </a:effectRef>
            <a:fontRef idx="minor">
              <a:schemeClr val="tx1"/>
            </a:fontRef>
          </p:style>
        </p:cxnSp>
        <p:sp>
          <p:nvSpPr>
            <p:cNvPr id="92" name="矩形 91">
              <a:extLst>
                <a:ext uri="{FF2B5EF4-FFF2-40B4-BE49-F238E27FC236}">
                  <a16:creationId xmlns:a16="http://schemas.microsoft.com/office/drawing/2014/main" id="{D21FC3C4-136A-4368-A406-250A72D0CFD4}"/>
                </a:ext>
              </a:extLst>
            </p:cNvPr>
            <p:cNvSpPr/>
            <p:nvPr/>
          </p:nvSpPr>
          <p:spPr>
            <a:xfrm>
              <a:off x="5077320" y="5767960"/>
              <a:ext cx="348903" cy="298740"/>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1100" dirty="0"/>
                <a:t>UE</a:t>
              </a:r>
              <a:endParaRPr lang="zh-CN" altLang="en-US" sz="1100" dirty="0"/>
            </a:p>
          </p:txBody>
        </p:sp>
        <p:cxnSp>
          <p:nvCxnSpPr>
            <p:cNvPr id="95" name="直接连接符 94">
              <a:extLst>
                <a:ext uri="{FF2B5EF4-FFF2-40B4-BE49-F238E27FC236}">
                  <a16:creationId xmlns:a16="http://schemas.microsoft.com/office/drawing/2014/main" id="{FB577502-ED48-4BA9-AEF3-8550F0D6480E}"/>
                </a:ext>
              </a:extLst>
            </p:cNvPr>
            <p:cNvCxnSpPr>
              <a:cxnSpLocks/>
            </p:cNvCxnSpPr>
            <p:nvPr/>
          </p:nvCxnSpPr>
          <p:spPr>
            <a:xfrm>
              <a:off x="4647181" y="4168821"/>
              <a:ext cx="0" cy="393793"/>
            </a:xfrm>
            <a:prstGeom prst="line">
              <a:avLst/>
            </a:prstGeom>
            <a:ln>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96" name="直接连接符 95">
              <a:extLst>
                <a:ext uri="{FF2B5EF4-FFF2-40B4-BE49-F238E27FC236}">
                  <a16:creationId xmlns:a16="http://schemas.microsoft.com/office/drawing/2014/main" id="{BE100546-7D27-4C69-9DA5-B467C59A43AA}"/>
                </a:ext>
              </a:extLst>
            </p:cNvPr>
            <p:cNvCxnSpPr>
              <a:cxnSpLocks/>
            </p:cNvCxnSpPr>
            <p:nvPr/>
          </p:nvCxnSpPr>
          <p:spPr>
            <a:xfrm>
              <a:off x="5136840" y="4168821"/>
              <a:ext cx="0" cy="393793"/>
            </a:xfrm>
            <a:prstGeom prst="line">
              <a:avLst/>
            </a:prstGeom>
            <a:ln>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97" name="直接连接符 96">
              <a:extLst>
                <a:ext uri="{FF2B5EF4-FFF2-40B4-BE49-F238E27FC236}">
                  <a16:creationId xmlns:a16="http://schemas.microsoft.com/office/drawing/2014/main" id="{3B2AA412-D7AA-4B15-8DEC-C2D22FC5C795}"/>
                </a:ext>
              </a:extLst>
            </p:cNvPr>
            <p:cNvCxnSpPr>
              <a:cxnSpLocks/>
            </p:cNvCxnSpPr>
            <p:nvPr/>
          </p:nvCxnSpPr>
          <p:spPr>
            <a:xfrm>
              <a:off x="5583450" y="4168821"/>
              <a:ext cx="0" cy="393793"/>
            </a:xfrm>
            <a:prstGeom prst="line">
              <a:avLst/>
            </a:prstGeom>
            <a:ln>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98" name="直接连接符 97">
              <a:extLst>
                <a:ext uri="{FF2B5EF4-FFF2-40B4-BE49-F238E27FC236}">
                  <a16:creationId xmlns:a16="http://schemas.microsoft.com/office/drawing/2014/main" id="{A439A515-49A5-48A8-B23A-979F53C45318}"/>
                </a:ext>
              </a:extLst>
            </p:cNvPr>
            <p:cNvCxnSpPr>
              <a:cxnSpLocks/>
            </p:cNvCxnSpPr>
            <p:nvPr/>
          </p:nvCxnSpPr>
          <p:spPr>
            <a:xfrm>
              <a:off x="4647181" y="4822265"/>
              <a:ext cx="0" cy="393793"/>
            </a:xfrm>
            <a:prstGeom prst="line">
              <a:avLst/>
            </a:prstGeom>
            <a:ln>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99" name="直接连接符 98">
              <a:extLst>
                <a:ext uri="{FF2B5EF4-FFF2-40B4-BE49-F238E27FC236}">
                  <a16:creationId xmlns:a16="http://schemas.microsoft.com/office/drawing/2014/main" id="{F80BAEF0-732C-48D4-AFB3-362B127BDC0D}"/>
                </a:ext>
              </a:extLst>
            </p:cNvPr>
            <p:cNvCxnSpPr>
              <a:cxnSpLocks/>
            </p:cNvCxnSpPr>
            <p:nvPr/>
          </p:nvCxnSpPr>
          <p:spPr>
            <a:xfrm>
              <a:off x="5136840" y="4822265"/>
              <a:ext cx="0" cy="393793"/>
            </a:xfrm>
            <a:prstGeom prst="line">
              <a:avLst/>
            </a:prstGeom>
            <a:ln>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100" name="直接连接符 99">
              <a:extLst>
                <a:ext uri="{FF2B5EF4-FFF2-40B4-BE49-F238E27FC236}">
                  <a16:creationId xmlns:a16="http://schemas.microsoft.com/office/drawing/2014/main" id="{CC096995-E355-4184-BE02-16AB00C20BB2}"/>
                </a:ext>
              </a:extLst>
            </p:cNvPr>
            <p:cNvCxnSpPr>
              <a:cxnSpLocks/>
            </p:cNvCxnSpPr>
            <p:nvPr/>
          </p:nvCxnSpPr>
          <p:spPr>
            <a:xfrm>
              <a:off x="5583450" y="4822265"/>
              <a:ext cx="0" cy="393793"/>
            </a:xfrm>
            <a:prstGeom prst="line">
              <a:avLst/>
            </a:prstGeom>
            <a:ln>
              <a:headEnd type="none" w="med" len="med"/>
              <a:tailEnd type="triangle" w="med" len="med"/>
            </a:ln>
          </p:spPr>
          <p:style>
            <a:lnRef idx="1">
              <a:schemeClr val="accent6"/>
            </a:lnRef>
            <a:fillRef idx="0">
              <a:schemeClr val="accent6"/>
            </a:fillRef>
            <a:effectRef idx="0">
              <a:schemeClr val="accent6"/>
            </a:effectRef>
            <a:fontRef idx="minor">
              <a:schemeClr val="tx1"/>
            </a:fontRef>
          </p:style>
        </p:cxnSp>
        <p:sp>
          <p:nvSpPr>
            <p:cNvPr id="101" name="文本框 100">
              <a:extLst>
                <a:ext uri="{FF2B5EF4-FFF2-40B4-BE49-F238E27FC236}">
                  <a16:creationId xmlns:a16="http://schemas.microsoft.com/office/drawing/2014/main" id="{F1649E56-7F32-4C85-9586-9F4AAC4069CB}"/>
                </a:ext>
              </a:extLst>
            </p:cNvPr>
            <p:cNvSpPr txBox="1"/>
            <p:nvPr/>
          </p:nvSpPr>
          <p:spPr>
            <a:xfrm>
              <a:off x="2651188" y="2123110"/>
              <a:ext cx="1466076" cy="430887"/>
            </a:xfrm>
            <a:prstGeom prst="rect">
              <a:avLst/>
            </a:prstGeom>
            <a:noFill/>
          </p:spPr>
          <p:txBody>
            <a:bodyPr wrap="square" rtlCol="0">
              <a:spAutoFit/>
            </a:bodyPr>
            <a:lstStyle/>
            <a:p>
              <a:r>
                <a:rPr lang="en-GB" altLang="zh-CN" sz="1100" dirty="0"/>
                <a:t>AFRequestForQoS Request</a:t>
              </a:r>
              <a:r>
                <a:rPr lang="en-US" altLang="zh-CN" sz="1100" dirty="0"/>
                <a:t> for Group</a:t>
              </a:r>
              <a:endParaRPr lang="zh-CN" altLang="en-US" sz="1100" dirty="0"/>
            </a:p>
          </p:txBody>
        </p:sp>
        <p:sp>
          <p:nvSpPr>
            <p:cNvPr id="102" name="文本框 101">
              <a:extLst>
                <a:ext uri="{FF2B5EF4-FFF2-40B4-BE49-F238E27FC236}">
                  <a16:creationId xmlns:a16="http://schemas.microsoft.com/office/drawing/2014/main" id="{D30E24C5-E15F-4583-99FB-5261B9AD6C9B}"/>
                </a:ext>
              </a:extLst>
            </p:cNvPr>
            <p:cNvSpPr txBox="1"/>
            <p:nvPr/>
          </p:nvSpPr>
          <p:spPr>
            <a:xfrm>
              <a:off x="2255511" y="2902246"/>
              <a:ext cx="844555" cy="400991"/>
            </a:xfrm>
            <a:prstGeom prst="rect">
              <a:avLst/>
            </a:prstGeom>
            <a:noFill/>
          </p:spPr>
          <p:txBody>
            <a:bodyPr wrap="square" rtlCol="0">
              <a:spAutoFit/>
            </a:bodyPr>
            <a:lstStyle/>
            <a:p>
              <a:r>
                <a:rPr lang="en-US" altLang="zh-CN" sz="1100" dirty="0"/>
                <a:t>a) Request for Group</a:t>
              </a:r>
              <a:endParaRPr lang="zh-CN" altLang="en-US" sz="1100" dirty="0"/>
            </a:p>
          </p:txBody>
        </p:sp>
        <p:sp>
          <p:nvSpPr>
            <p:cNvPr id="104" name="文本框 103">
              <a:extLst>
                <a:ext uri="{FF2B5EF4-FFF2-40B4-BE49-F238E27FC236}">
                  <a16:creationId xmlns:a16="http://schemas.microsoft.com/office/drawing/2014/main" id="{AFF1E4F7-FA32-4992-BE50-6CE3FB6E1A69}"/>
                </a:ext>
              </a:extLst>
            </p:cNvPr>
            <p:cNvSpPr txBox="1"/>
            <p:nvPr/>
          </p:nvSpPr>
          <p:spPr>
            <a:xfrm>
              <a:off x="5827320" y="4153763"/>
              <a:ext cx="1001785" cy="400991"/>
            </a:xfrm>
            <a:prstGeom prst="rect">
              <a:avLst/>
            </a:prstGeom>
            <a:noFill/>
          </p:spPr>
          <p:txBody>
            <a:bodyPr wrap="square" rtlCol="0">
              <a:spAutoFit/>
            </a:bodyPr>
            <a:lstStyle/>
            <a:p>
              <a:r>
                <a:rPr lang="en-US" altLang="zh-CN" sz="1100" dirty="0"/>
                <a:t>Request per member</a:t>
              </a:r>
              <a:endParaRPr lang="zh-CN" altLang="en-US" sz="1100" dirty="0"/>
            </a:p>
          </p:txBody>
        </p:sp>
        <p:sp>
          <p:nvSpPr>
            <p:cNvPr id="105" name="文本框 104">
              <a:extLst>
                <a:ext uri="{FF2B5EF4-FFF2-40B4-BE49-F238E27FC236}">
                  <a16:creationId xmlns:a16="http://schemas.microsoft.com/office/drawing/2014/main" id="{061C0C6F-ECCB-4C2E-8496-6A2C40C790B7}"/>
                </a:ext>
              </a:extLst>
            </p:cNvPr>
            <p:cNvSpPr txBox="1"/>
            <p:nvPr/>
          </p:nvSpPr>
          <p:spPr>
            <a:xfrm>
              <a:off x="3355898" y="4163023"/>
              <a:ext cx="1001785" cy="400991"/>
            </a:xfrm>
            <a:prstGeom prst="rect">
              <a:avLst/>
            </a:prstGeom>
            <a:noFill/>
          </p:spPr>
          <p:txBody>
            <a:bodyPr wrap="square" rtlCol="0">
              <a:spAutoFit/>
            </a:bodyPr>
            <a:lstStyle/>
            <a:p>
              <a:r>
                <a:rPr lang="en-US" altLang="zh-CN" sz="1100" dirty="0"/>
                <a:t>Request per member</a:t>
              </a:r>
              <a:endParaRPr lang="zh-CN" altLang="en-US" sz="1100" dirty="0"/>
            </a:p>
          </p:txBody>
        </p:sp>
        <p:grpSp>
          <p:nvGrpSpPr>
            <p:cNvPr id="106" name="组合 105">
              <a:extLst>
                <a:ext uri="{FF2B5EF4-FFF2-40B4-BE49-F238E27FC236}">
                  <a16:creationId xmlns:a16="http://schemas.microsoft.com/office/drawing/2014/main" id="{803A4DE6-4A3E-4374-B4E8-6369D1B659D1}"/>
                </a:ext>
              </a:extLst>
            </p:cNvPr>
            <p:cNvGrpSpPr/>
            <p:nvPr/>
          </p:nvGrpSpPr>
          <p:grpSpPr>
            <a:xfrm>
              <a:off x="3314043" y="3933296"/>
              <a:ext cx="1041313" cy="226323"/>
              <a:chOff x="1392034" y="3617228"/>
              <a:chExt cx="1758906" cy="243197"/>
            </a:xfrm>
          </p:grpSpPr>
          <p:cxnSp>
            <p:nvCxnSpPr>
              <p:cNvPr id="114" name="直接连接符 113">
                <a:extLst>
                  <a:ext uri="{FF2B5EF4-FFF2-40B4-BE49-F238E27FC236}">
                    <a16:creationId xmlns:a16="http://schemas.microsoft.com/office/drawing/2014/main" id="{B711BF8C-A762-4242-BEEB-BFD9DD6BF4CF}"/>
                  </a:ext>
                </a:extLst>
              </p:cNvPr>
              <p:cNvCxnSpPr>
                <a:cxnSpLocks/>
              </p:cNvCxnSpPr>
              <p:nvPr/>
            </p:nvCxnSpPr>
            <p:spPr>
              <a:xfrm>
                <a:off x="1392034" y="3617228"/>
                <a:ext cx="1758906" cy="0"/>
              </a:xfrm>
              <a:prstGeom prst="line">
                <a:avLst/>
              </a:prstGeom>
              <a:ln>
                <a:prstDash val="dash"/>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115" name="直接连接符 114">
                <a:extLst>
                  <a:ext uri="{FF2B5EF4-FFF2-40B4-BE49-F238E27FC236}">
                    <a16:creationId xmlns:a16="http://schemas.microsoft.com/office/drawing/2014/main" id="{D0FC0B56-A7B7-4DA6-9497-E4800EA86A0E}"/>
                  </a:ext>
                </a:extLst>
              </p:cNvPr>
              <p:cNvCxnSpPr>
                <a:cxnSpLocks/>
              </p:cNvCxnSpPr>
              <p:nvPr/>
            </p:nvCxnSpPr>
            <p:spPr>
              <a:xfrm>
                <a:off x="1392034" y="3738990"/>
                <a:ext cx="1758906" cy="0"/>
              </a:xfrm>
              <a:prstGeom prst="line">
                <a:avLst/>
              </a:prstGeom>
              <a:ln>
                <a:prstDash val="dash"/>
                <a:headEnd type="none" w="med" len="med"/>
                <a:tailEnd type="triangle" w="med" len="med"/>
              </a:ln>
            </p:spPr>
            <p:style>
              <a:lnRef idx="1">
                <a:schemeClr val="accent6"/>
              </a:lnRef>
              <a:fillRef idx="0">
                <a:schemeClr val="accent6"/>
              </a:fillRef>
              <a:effectRef idx="0">
                <a:schemeClr val="accent6"/>
              </a:effectRef>
              <a:fontRef idx="minor">
                <a:schemeClr val="tx1"/>
              </a:fontRef>
            </p:style>
          </p:cxnSp>
          <p:cxnSp>
            <p:nvCxnSpPr>
              <p:cNvPr id="116" name="直接连接符 115">
                <a:extLst>
                  <a:ext uri="{FF2B5EF4-FFF2-40B4-BE49-F238E27FC236}">
                    <a16:creationId xmlns:a16="http://schemas.microsoft.com/office/drawing/2014/main" id="{761D34FE-93E7-4E4F-BE18-AFAB1A87711A}"/>
                  </a:ext>
                </a:extLst>
              </p:cNvPr>
              <p:cNvCxnSpPr>
                <a:cxnSpLocks/>
              </p:cNvCxnSpPr>
              <p:nvPr/>
            </p:nvCxnSpPr>
            <p:spPr>
              <a:xfrm>
                <a:off x="1392034" y="3860425"/>
                <a:ext cx="1758906" cy="0"/>
              </a:xfrm>
              <a:prstGeom prst="line">
                <a:avLst/>
              </a:prstGeom>
              <a:ln>
                <a:prstDash val="dash"/>
                <a:headEnd type="none" w="med" len="med"/>
                <a:tailEnd type="triangle" w="med" len="med"/>
              </a:ln>
            </p:spPr>
            <p:style>
              <a:lnRef idx="1">
                <a:schemeClr val="accent6"/>
              </a:lnRef>
              <a:fillRef idx="0">
                <a:schemeClr val="accent6"/>
              </a:fillRef>
              <a:effectRef idx="0">
                <a:schemeClr val="accent6"/>
              </a:effectRef>
              <a:fontRef idx="minor">
                <a:schemeClr val="tx1"/>
              </a:fontRef>
            </p:style>
          </p:cxnSp>
        </p:grpSp>
        <p:sp>
          <p:nvSpPr>
            <p:cNvPr id="107" name="文本框 106">
              <a:extLst>
                <a:ext uri="{FF2B5EF4-FFF2-40B4-BE49-F238E27FC236}">
                  <a16:creationId xmlns:a16="http://schemas.microsoft.com/office/drawing/2014/main" id="{4389E38C-CFBF-4A69-85DE-86EA26BB0C28}"/>
                </a:ext>
              </a:extLst>
            </p:cNvPr>
            <p:cNvSpPr txBox="1"/>
            <p:nvPr/>
          </p:nvSpPr>
          <p:spPr>
            <a:xfrm>
              <a:off x="1868630" y="4165222"/>
              <a:ext cx="1307631" cy="400991"/>
            </a:xfrm>
            <a:prstGeom prst="rect">
              <a:avLst/>
            </a:prstGeom>
            <a:noFill/>
          </p:spPr>
          <p:txBody>
            <a:bodyPr wrap="none" rtlCol="0">
              <a:spAutoFit/>
            </a:bodyPr>
            <a:lstStyle/>
            <a:p>
              <a:r>
                <a:rPr lang="en-US" altLang="zh-CN" sz="1100" dirty="0"/>
                <a:t>Group Coordination</a:t>
              </a:r>
              <a:endParaRPr lang="zh-CN" altLang="en-US" sz="1100" dirty="0"/>
            </a:p>
            <a:p>
              <a:r>
                <a:rPr lang="en-US" altLang="zh-CN" sz="1100" dirty="0"/>
                <a:t>&amp;Pre-processing</a:t>
              </a:r>
              <a:endParaRPr lang="zh-CN" altLang="en-US" sz="1100" dirty="0"/>
            </a:p>
          </p:txBody>
        </p:sp>
        <p:sp>
          <p:nvSpPr>
            <p:cNvPr id="108" name="任意多边形: 形状 107">
              <a:extLst>
                <a:ext uri="{FF2B5EF4-FFF2-40B4-BE49-F238E27FC236}">
                  <a16:creationId xmlns:a16="http://schemas.microsoft.com/office/drawing/2014/main" id="{83D61478-A365-48B3-89CC-AF7135F30AE3}"/>
                </a:ext>
              </a:extLst>
            </p:cNvPr>
            <p:cNvSpPr/>
            <p:nvPr/>
          </p:nvSpPr>
          <p:spPr>
            <a:xfrm>
              <a:off x="4713899" y="4141587"/>
              <a:ext cx="133751" cy="1078695"/>
            </a:xfrm>
            <a:custGeom>
              <a:avLst/>
              <a:gdLst>
                <a:gd name="connsiteX0" fmla="*/ 0 w 252995"/>
                <a:gd name="connsiteY0" fmla="*/ 1332690 h 1332690"/>
                <a:gd name="connsiteX1" fmla="*/ 252919 w 252995"/>
                <a:gd name="connsiteY1" fmla="*/ 651753 h 1332690"/>
                <a:gd name="connsiteX2" fmla="*/ 29183 w 252995"/>
                <a:gd name="connsiteY2" fmla="*/ 0 h 1332690"/>
                <a:gd name="connsiteX3" fmla="*/ 29183 w 252995"/>
                <a:gd name="connsiteY3" fmla="*/ 0 h 1332690"/>
              </a:gdLst>
              <a:ahLst/>
              <a:cxnLst>
                <a:cxn ang="0">
                  <a:pos x="connsiteX0" y="connsiteY0"/>
                </a:cxn>
                <a:cxn ang="0">
                  <a:pos x="connsiteX1" y="connsiteY1"/>
                </a:cxn>
                <a:cxn ang="0">
                  <a:pos x="connsiteX2" y="connsiteY2"/>
                </a:cxn>
                <a:cxn ang="0">
                  <a:pos x="connsiteX3" y="connsiteY3"/>
                </a:cxn>
              </a:cxnLst>
              <a:rect l="l" t="t" r="r" b="b"/>
              <a:pathLst>
                <a:path w="252995" h="1332690">
                  <a:moveTo>
                    <a:pt x="0" y="1332690"/>
                  </a:moveTo>
                  <a:cubicBezTo>
                    <a:pt x="124027" y="1103279"/>
                    <a:pt x="248055" y="873868"/>
                    <a:pt x="252919" y="651753"/>
                  </a:cubicBezTo>
                  <a:cubicBezTo>
                    <a:pt x="257783" y="429638"/>
                    <a:pt x="29183" y="0"/>
                    <a:pt x="29183" y="0"/>
                  </a:cubicBezTo>
                  <a:lnTo>
                    <a:pt x="29183" y="0"/>
                  </a:lnTo>
                </a:path>
              </a:pathLst>
            </a:custGeom>
            <a:ln>
              <a:headEnd type="none" w="med" len="med"/>
              <a:tailEnd type="arrow"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109" name="任意多边形: 形状 108">
              <a:extLst>
                <a:ext uri="{FF2B5EF4-FFF2-40B4-BE49-F238E27FC236}">
                  <a16:creationId xmlns:a16="http://schemas.microsoft.com/office/drawing/2014/main" id="{FBE18B24-FD0C-460D-9D11-3A8541B260D3}"/>
                </a:ext>
              </a:extLst>
            </p:cNvPr>
            <p:cNvSpPr/>
            <p:nvPr/>
          </p:nvSpPr>
          <p:spPr>
            <a:xfrm>
              <a:off x="5215911" y="4151211"/>
              <a:ext cx="127819" cy="1078695"/>
            </a:xfrm>
            <a:custGeom>
              <a:avLst/>
              <a:gdLst>
                <a:gd name="connsiteX0" fmla="*/ 0 w 252995"/>
                <a:gd name="connsiteY0" fmla="*/ 1332690 h 1332690"/>
                <a:gd name="connsiteX1" fmla="*/ 252919 w 252995"/>
                <a:gd name="connsiteY1" fmla="*/ 651753 h 1332690"/>
                <a:gd name="connsiteX2" fmla="*/ 29183 w 252995"/>
                <a:gd name="connsiteY2" fmla="*/ 0 h 1332690"/>
                <a:gd name="connsiteX3" fmla="*/ 29183 w 252995"/>
                <a:gd name="connsiteY3" fmla="*/ 0 h 1332690"/>
              </a:gdLst>
              <a:ahLst/>
              <a:cxnLst>
                <a:cxn ang="0">
                  <a:pos x="connsiteX0" y="connsiteY0"/>
                </a:cxn>
                <a:cxn ang="0">
                  <a:pos x="connsiteX1" y="connsiteY1"/>
                </a:cxn>
                <a:cxn ang="0">
                  <a:pos x="connsiteX2" y="connsiteY2"/>
                </a:cxn>
                <a:cxn ang="0">
                  <a:pos x="connsiteX3" y="connsiteY3"/>
                </a:cxn>
              </a:cxnLst>
              <a:rect l="l" t="t" r="r" b="b"/>
              <a:pathLst>
                <a:path w="252995" h="1332690">
                  <a:moveTo>
                    <a:pt x="0" y="1332690"/>
                  </a:moveTo>
                  <a:cubicBezTo>
                    <a:pt x="124027" y="1103279"/>
                    <a:pt x="248055" y="873868"/>
                    <a:pt x="252919" y="651753"/>
                  </a:cubicBezTo>
                  <a:cubicBezTo>
                    <a:pt x="257783" y="429638"/>
                    <a:pt x="29183" y="0"/>
                    <a:pt x="29183" y="0"/>
                  </a:cubicBezTo>
                  <a:lnTo>
                    <a:pt x="29183" y="0"/>
                  </a:lnTo>
                </a:path>
              </a:pathLst>
            </a:custGeom>
            <a:ln>
              <a:headEnd type="none" w="med" len="med"/>
              <a:tailEnd type="arrow"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110" name="任意多边形: 形状 109">
              <a:extLst>
                <a:ext uri="{FF2B5EF4-FFF2-40B4-BE49-F238E27FC236}">
                  <a16:creationId xmlns:a16="http://schemas.microsoft.com/office/drawing/2014/main" id="{EFDE2CCD-42C7-43C0-AE19-DB8DF918DA42}"/>
                </a:ext>
              </a:extLst>
            </p:cNvPr>
            <p:cNvSpPr/>
            <p:nvPr/>
          </p:nvSpPr>
          <p:spPr>
            <a:xfrm>
              <a:off x="5660544" y="4170909"/>
              <a:ext cx="127818" cy="1035798"/>
            </a:xfrm>
            <a:custGeom>
              <a:avLst/>
              <a:gdLst>
                <a:gd name="connsiteX0" fmla="*/ 0 w 252995"/>
                <a:gd name="connsiteY0" fmla="*/ 1332690 h 1332690"/>
                <a:gd name="connsiteX1" fmla="*/ 252919 w 252995"/>
                <a:gd name="connsiteY1" fmla="*/ 651753 h 1332690"/>
                <a:gd name="connsiteX2" fmla="*/ 29183 w 252995"/>
                <a:gd name="connsiteY2" fmla="*/ 0 h 1332690"/>
                <a:gd name="connsiteX3" fmla="*/ 29183 w 252995"/>
                <a:gd name="connsiteY3" fmla="*/ 0 h 1332690"/>
              </a:gdLst>
              <a:ahLst/>
              <a:cxnLst>
                <a:cxn ang="0">
                  <a:pos x="connsiteX0" y="connsiteY0"/>
                </a:cxn>
                <a:cxn ang="0">
                  <a:pos x="connsiteX1" y="connsiteY1"/>
                </a:cxn>
                <a:cxn ang="0">
                  <a:pos x="connsiteX2" y="connsiteY2"/>
                </a:cxn>
                <a:cxn ang="0">
                  <a:pos x="connsiteX3" y="connsiteY3"/>
                </a:cxn>
              </a:cxnLst>
              <a:rect l="l" t="t" r="r" b="b"/>
              <a:pathLst>
                <a:path w="252995" h="1332690">
                  <a:moveTo>
                    <a:pt x="0" y="1332690"/>
                  </a:moveTo>
                  <a:cubicBezTo>
                    <a:pt x="124027" y="1103279"/>
                    <a:pt x="248055" y="873868"/>
                    <a:pt x="252919" y="651753"/>
                  </a:cubicBezTo>
                  <a:cubicBezTo>
                    <a:pt x="257783" y="429638"/>
                    <a:pt x="29183" y="0"/>
                    <a:pt x="29183" y="0"/>
                  </a:cubicBezTo>
                  <a:lnTo>
                    <a:pt x="29183" y="0"/>
                  </a:lnTo>
                </a:path>
              </a:pathLst>
            </a:custGeom>
            <a:ln>
              <a:headEnd type="none" w="med" len="med"/>
              <a:tailEnd type="arrow"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cxnSp>
          <p:nvCxnSpPr>
            <p:cNvPr id="119" name="直接连接符 118">
              <a:extLst>
                <a:ext uri="{FF2B5EF4-FFF2-40B4-BE49-F238E27FC236}">
                  <a16:creationId xmlns:a16="http://schemas.microsoft.com/office/drawing/2014/main" id="{47073AA4-76C9-45C5-A545-F23C2AB5F68B}"/>
                </a:ext>
              </a:extLst>
            </p:cNvPr>
            <p:cNvCxnSpPr>
              <a:cxnSpLocks/>
            </p:cNvCxnSpPr>
            <p:nvPr/>
          </p:nvCxnSpPr>
          <p:spPr>
            <a:xfrm>
              <a:off x="4576853" y="2691271"/>
              <a:ext cx="526176" cy="388177"/>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8" name="文本框 127">
              <a:extLst>
                <a:ext uri="{FF2B5EF4-FFF2-40B4-BE49-F238E27FC236}">
                  <a16:creationId xmlns:a16="http://schemas.microsoft.com/office/drawing/2014/main" id="{472598A7-4C75-4653-927B-3B5C33F94EAB}"/>
                </a:ext>
              </a:extLst>
            </p:cNvPr>
            <p:cNvSpPr txBox="1"/>
            <p:nvPr/>
          </p:nvSpPr>
          <p:spPr>
            <a:xfrm>
              <a:off x="5060231" y="2625686"/>
              <a:ext cx="930151" cy="400991"/>
            </a:xfrm>
            <a:prstGeom prst="rect">
              <a:avLst/>
            </a:prstGeom>
            <a:noFill/>
          </p:spPr>
          <p:txBody>
            <a:bodyPr wrap="square" rtlCol="0">
              <a:spAutoFit/>
            </a:bodyPr>
            <a:lstStyle/>
            <a:p>
              <a:r>
                <a:rPr lang="en-US" altLang="zh-CN" sz="1100" dirty="0"/>
                <a:t>b) Request for Group</a:t>
              </a:r>
              <a:endParaRPr lang="zh-CN" altLang="en-US" sz="1100" dirty="0"/>
            </a:p>
          </p:txBody>
        </p:sp>
        <p:sp>
          <p:nvSpPr>
            <p:cNvPr id="129" name="文本框 128">
              <a:extLst>
                <a:ext uri="{FF2B5EF4-FFF2-40B4-BE49-F238E27FC236}">
                  <a16:creationId xmlns:a16="http://schemas.microsoft.com/office/drawing/2014/main" id="{722E5721-4D37-42E9-8EA2-C04C291A441F}"/>
                </a:ext>
              </a:extLst>
            </p:cNvPr>
            <p:cNvSpPr txBox="1"/>
            <p:nvPr/>
          </p:nvSpPr>
          <p:spPr>
            <a:xfrm>
              <a:off x="5275467" y="3427262"/>
              <a:ext cx="1037587" cy="430887"/>
            </a:xfrm>
            <a:prstGeom prst="rect">
              <a:avLst/>
            </a:prstGeom>
            <a:noFill/>
          </p:spPr>
          <p:txBody>
            <a:bodyPr wrap="square" rtlCol="0">
              <a:spAutoFit/>
            </a:bodyPr>
            <a:lstStyle/>
            <a:p>
              <a:r>
                <a:rPr lang="en-US" altLang="zh-CN" sz="1100" dirty="0"/>
                <a:t>Notification</a:t>
              </a:r>
            </a:p>
            <a:p>
              <a:r>
                <a:rPr lang="de-DE" altLang="zh-CN" sz="1100" dirty="0"/>
                <a:t>p</a:t>
              </a:r>
              <a:r>
                <a:rPr lang="en-US" altLang="zh-CN" sz="1100" dirty="0" err="1"/>
                <a:t>er</a:t>
              </a:r>
              <a:r>
                <a:rPr lang="en-US" altLang="zh-CN" sz="1100" dirty="0"/>
                <a:t> PCF</a:t>
              </a:r>
              <a:endParaRPr lang="zh-CN" altLang="en-US" sz="1100" dirty="0"/>
            </a:p>
          </p:txBody>
        </p:sp>
        <p:cxnSp>
          <p:nvCxnSpPr>
            <p:cNvPr id="144" name="直接连接符 143">
              <a:extLst>
                <a:ext uri="{FF2B5EF4-FFF2-40B4-BE49-F238E27FC236}">
                  <a16:creationId xmlns:a16="http://schemas.microsoft.com/office/drawing/2014/main" id="{9EB84FBE-1EA3-432C-B080-D5B4EFF277BA}"/>
                </a:ext>
              </a:extLst>
            </p:cNvPr>
            <p:cNvCxnSpPr>
              <a:cxnSpLocks/>
            </p:cNvCxnSpPr>
            <p:nvPr/>
          </p:nvCxnSpPr>
          <p:spPr>
            <a:xfrm>
              <a:off x="2195888" y="6021434"/>
              <a:ext cx="671748"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45" name="直接连接符 144">
              <a:extLst>
                <a:ext uri="{FF2B5EF4-FFF2-40B4-BE49-F238E27FC236}">
                  <a16:creationId xmlns:a16="http://schemas.microsoft.com/office/drawing/2014/main" id="{5191D8BF-7B67-4FA3-8039-39F7423708AF}"/>
                </a:ext>
              </a:extLst>
            </p:cNvPr>
            <p:cNvCxnSpPr/>
            <p:nvPr/>
          </p:nvCxnSpPr>
          <p:spPr>
            <a:xfrm>
              <a:off x="2195888" y="6340390"/>
              <a:ext cx="671748" cy="0"/>
            </a:xfrm>
            <a:prstGeom prst="line">
              <a:avLst/>
            </a:prstGeom>
          </p:spPr>
          <p:style>
            <a:lnRef idx="1">
              <a:schemeClr val="accent1"/>
            </a:lnRef>
            <a:fillRef idx="0">
              <a:schemeClr val="accent1"/>
            </a:fillRef>
            <a:effectRef idx="0">
              <a:schemeClr val="accent1"/>
            </a:effectRef>
            <a:fontRef idx="minor">
              <a:schemeClr val="tx1"/>
            </a:fontRef>
          </p:style>
        </p:cxnSp>
        <p:sp>
          <p:nvSpPr>
            <p:cNvPr id="146" name="文本框 145">
              <a:extLst>
                <a:ext uri="{FF2B5EF4-FFF2-40B4-BE49-F238E27FC236}">
                  <a16:creationId xmlns:a16="http://schemas.microsoft.com/office/drawing/2014/main" id="{D292C598-A141-482B-B42D-DC33C6D41F70}"/>
                </a:ext>
              </a:extLst>
            </p:cNvPr>
            <p:cNvSpPr txBox="1"/>
            <p:nvPr/>
          </p:nvSpPr>
          <p:spPr>
            <a:xfrm>
              <a:off x="1493517" y="5775763"/>
              <a:ext cx="1084067" cy="243459"/>
            </a:xfrm>
            <a:prstGeom prst="rect">
              <a:avLst/>
            </a:prstGeom>
            <a:noFill/>
          </p:spPr>
          <p:txBody>
            <a:bodyPr wrap="none" rtlCol="0">
              <a:spAutoFit/>
            </a:bodyPr>
            <a:lstStyle/>
            <a:p>
              <a:r>
                <a:rPr lang="en-US" altLang="zh-CN" sz="1100" dirty="0">
                  <a:solidFill>
                    <a:srgbClr val="00B050"/>
                  </a:solidFill>
                </a:rPr>
                <a:t>Connected UEs</a:t>
              </a:r>
              <a:endParaRPr lang="zh-CN" altLang="en-US" sz="1100" dirty="0">
                <a:solidFill>
                  <a:srgbClr val="00B050"/>
                </a:solidFill>
              </a:endParaRPr>
            </a:p>
          </p:txBody>
        </p:sp>
        <p:sp>
          <p:nvSpPr>
            <p:cNvPr id="147" name="文本框 146">
              <a:extLst>
                <a:ext uri="{FF2B5EF4-FFF2-40B4-BE49-F238E27FC236}">
                  <a16:creationId xmlns:a16="http://schemas.microsoft.com/office/drawing/2014/main" id="{F9049CF7-8037-4C96-8CDD-C84C19A0B19B}"/>
                </a:ext>
              </a:extLst>
            </p:cNvPr>
            <p:cNvSpPr txBox="1"/>
            <p:nvPr/>
          </p:nvSpPr>
          <p:spPr>
            <a:xfrm>
              <a:off x="1508464" y="6130357"/>
              <a:ext cx="1294307" cy="243459"/>
            </a:xfrm>
            <a:prstGeom prst="rect">
              <a:avLst/>
            </a:prstGeom>
            <a:noFill/>
          </p:spPr>
          <p:txBody>
            <a:bodyPr wrap="none" rtlCol="0">
              <a:spAutoFit/>
            </a:bodyPr>
            <a:lstStyle/>
            <a:p>
              <a:r>
                <a:rPr lang="en-US" altLang="zh-CN" sz="1100" dirty="0">
                  <a:solidFill>
                    <a:srgbClr val="0070C0"/>
                  </a:solidFill>
                </a:rPr>
                <a:t>Un-Connected UEs</a:t>
              </a:r>
              <a:endParaRPr lang="zh-CN" altLang="en-US" sz="1100" dirty="0">
                <a:solidFill>
                  <a:srgbClr val="0070C0"/>
                </a:solidFill>
              </a:endParaRPr>
            </a:p>
          </p:txBody>
        </p:sp>
        <p:sp>
          <p:nvSpPr>
            <p:cNvPr id="159" name="任意多边形: 形状 158">
              <a:extLst>
                <a:ext uri="{FF2B5EF4-FFF2-40B4-BE49-F238E27FC236}">
                  <a16:creationId xmlns:a16="http://schemas.microsoft.com/office/drawing/2014/main" id="{8111BA11-3187-447A-98C7-48E9A21A2C78}"/>
                </a:ext>
              </a:extLst>
            </p:cNvPr>
            <p:cNvSpPr/>
            <p:nvPr/>
          </p:nvSpPr>
          <p:spPr>
            <a:xfrm rot="16200000">
              <a:off x="3748753" y="3223593"/>
              <a:ext cx="133751" cy="1078695"/>
            </a:xfrm>
            <a:custGeom>
              <a:avLst/>
              <a:gdLst>
                <a:gd name="connsiteX0" fmla="*/ 0 w 252995"/>
                <a:gd name="connsiteY0" fmla="*/ 1332690 h 1332690"/>
                <a:gd name="connsiteX1" fmla="*/ 252919 w 252995"/>
                <a:gd name="connsiteY1" fmla="*/ 651753 h 1332690"/>
                <a:gd name="connsiteX2" fmla="*/ 29183 w 252995"/>
                <a:gd name="connsiteY2" fmla="*/ 0 h 1332690"/>
                <a:gd name="connsiteX3" fmla="*/ 29183 w 252995"/>
                <a:gd name="connsiteY3" fmla="*/ 0 h 1332690"/>
              </a:gdLst>
              <a:ahLst/>
              <a:cxnLst>
                <a:cxn ang="0">
                  <a:pos x="connsiteX0" y="connsiteY0"/>
                </a:cxn>
                <a:cxn ang="0">
                  <a:pos x="connsiteX1" y="connsiteY1"/>
                </a:cxn>
                <a:cxn ang="0">
                  <a:pos x="connsiteX2" y="connsiteY2"/>
                </a:cxn>
                <a:cxn ang="0">
                  <a:pos x="connsiteX3" y="connsiteY3"/>
                </a:cxn>
              </a:cxnLst>
              <a:rect l="l" t="t" r="r" b="b"/>
              <a:pathLst>
                <a:path w="252995" h="1332690">
                  <a:moveTo>
                    <a:pt x="0" y="1332690"/>
                  </a:moveTo>
                  <a:cubicBezTo>
                    <a:pt x="124027" y="1103279"/>
                    <a:pt x="248055" y="873868"/>
                    <a:pt x="252919" y="651753"/>
                  </a:cubicBezTo>
                  <a:cubicBezTo>
                    <a:pt x="257783" y="429638"/>
                    <a:pt x="29183" y="0"/>
                    <a:pt x="29183" y="0"/>
                  </a:cubicBezTo>
                  <a:lnTo>
                    <a:pt x="29183" y="0"/>
                  </a:lnTo>
                </a:path>
              </a:pathLst>
            </a:custGeom>
            <a:ln>
              <a:prstDash val="dash"/>
              <a:headEnd type="none" w="med" len="med"/>
              <a:tailEnd type="arrow"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160" name="任意多边形: 形状 159">
              <a:extLst>
                <a:ext uri="{FF2B5EF4-FFF2-40B4-BE49-F238E27FC236}">
                  <a16:creationId xmlns:a16="http://schemas.microsoft.com/office/drawing/2014/main" id="{9758F44E-3508-406A-B562-40223D731E5B}"/>
                </a:ext>
              </a:extLst>
            </p:cNvPr>
            <p:cNvSpPr/>
            <p:nvPr/>
          </p:nvSpPr>
          <p:spPr>
            <a:xfrm rot="16200000">
              <a:off x="3803822" y="3123810"/>
              <a:ext cx="133751" cy="1078695"/>
            </a:xfrm>
            <a:custGeom>
              <a:avLst/>
              <a:gdLst>
                <a:gd name="connsiteX0" fmla="*/ 0 w 252995"/>
                <a:gd name="connsiteY0" fmla="*/ 1332690 h 1332690"/>
                <a:gd name="connsiteX1" fmla="*/ 252919 w 252995"/>
                <a:gd name="connsiteY1" fmla="*/ 651753 h 1332690"/>
                <a:gd name="connsiteX2" fmla="*/ 29183 w 252995"/>
                <a:gd name="connsiteY2" fmla="*/ 0 h 1332690"/>
                <a:gd name="connsiteX3" fmla="*/ 29183 w 252995"/>
                <a:gd name="connsiteY3" fmla="*/ 0 h 1332690"/>
              </a:gdLst>
              <a:ahLst/>
              <a:cxnLst>
                <a:cxn ang="0">
                  <a:pos x="connsiteX0" y="connsiteY0"/>
                </a:cxn>
                <a:cxn ang="0">
                  <a:pos x="connsiteX1" y="connsiteY1"/>
                </a:cxn>
                <a:cxn ang="0">
                  <a:pos x="connsiteX2" y="connsiteY2"/>
                </a:cxn>
                <a:cxn ang="0">
                  <a:pos x="connsiteX3" y="connsiteY3"/>
                </a:cxn>
              </a:cxnLst>
              <a:rect l="l" t="t" r="r" b="b"/>
              <a:pathLst>
                <a:path w="252995" h="1332690">
                  <a:moveTo>
                    <a:pt x="0" y="1332690"/>
                  </a:moveTo>
                  <a:cubicBezTo>
                    <a:pt x="124027" y="1103279"/>
                    <a:pt x="248055" y="873868"/>
                    <a:pt x="252919" y="651753"/>
                  </a:cubicBezTo>
                  <a:cubicBezTo>
                    <a:pt x="257783" y="429638"/>
                    <a:pt x="29183" y="0"/>
                    <a:pt x="29183" y="0"/>
                  </a:cubicBezTo>
                  <a:lnTo>
                    <a:pt x="29183" y="0"/>
                  </a:lnTo>
                </a:path>
              </a:pathLst>
            </a:custGeom>
            <a:ln>
              <a:prstDash val="dash"/>
              <a:headEnd type="none" w="med" len="med"/>
              <a:tailEnd type="arrow"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161" name="任意多边形: 形状 160">
              <a:extLst>
                <a:ext uri="{FF2B5EF4-FFF2-40B4-BE49-F238E27FC236}">
                  <a16:creationId xmlns:a16="http://schemas.microsoft.com/office/drawing/2014/main" id="{46D3B275-9007-4B42-8C45-16C9BEDFACFE}"/>
                </a:ext>
              </a:extLst>
            </p:cNvPr>
            <p:cNvSpPr/>
            <p:nvPr/>
          </p:nvSpPr>
          <p:spPr>
            <a:xfrm rot="16200000">
              <a:off x="3859851" y="3006731"/>
              <a:ext cx="133751" cy="1078695"/>
            </a:xfrm>
            <a:custGeom>
              <a:avLst/>
              <a:gdLst>
                <a:gd name="connsiteX0" fmla="*/ 0 w 252995"/>
                <a:gd name="connsiteY0" fmla="*/ 1332690 h 1332690"/>
                <a:gd name="connsiteX1" fmla="*/ 252919 w 252995"/>
                <a:gd name="connsiteY1" fmla="*/ 651753 h 1332690"/>
                <a:gd name="connsiteX2" fmla="*/ 29183 w 252995"/>
                <a:gd name="connsiteY2" fmla="*/ 0 h 1332690"/>
                <a:gd name="connsiteX3" fmla="*/ 29183 w 252995"/>
                <a:gd name="connsiteY3" fmla="*/ 0 h 1332690"/>
              </a:gdLst>
              <a:ahLst/>
              <a:cxnLst>
                <a:cxn ang="0">
                  <a:pos x="connsiteX0" y="connsiteY0"/>
                </a:cxn>
                <a:cxn ang="0">
                  <a:pos x="connsiteX1" y="connsiteY1"/>
                </a:cxn>
                <a:cxn ang="0">
                  <a:pos x="connsiteX2" y="connsiteY2"/>
                </a:cxn>
                <a:cxn ang="0">
                  <a:pos x="connsiteX3" y="connsiteY3"/>
                </a:cxn>
              </a:cxnLst>
              <a:rect l="l" t="t" r="r" b="b"/>
              <a:pathLst>
                <a:path w="252995" h="1332690">
                  <a:moveTo>
                    <a:pt x="0" y="1332690"/>
                  </a:moveTo>
                  <a:cubicBezTo>
                    <a:pt x="124027" y="1103279"/>
                    <a:pt x="248055" y="873868"/>
                    <a:pt x="252919" y="651753"/>
                  </a:cubicBezTo>
                  <a:cubicBezTo>
                    <a:pt x="257783" y="429638"/>
                    <a:pt x="29183" y="0"/>
                    <a:pt x="29183" y="0"/>
                  </a:cubicBezTo>
                  <a:lnTo>
                    <a:pt x="29183" y="0"/>
                  </a:lnTo>
                </a:path>
              </a:pathLst>
            </a:custGeom>
            <a:ln>
              <a:prstDash val="dash"/>
              <a:headEnd type="none" w="med" len="med"/>
              <a:tailEnd type="arrow" w="med" len="me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sp>
        <p:nvSpPr>
          <p:cNvPr id="162" name="箭头: 下 161">
            <a:extLst>
              <a:ext uri="{FF2B5EF4-FFF2-40B4-BE49-F238E27FC236}">
                <a16:creationId xmlns:a16="http://schemas.microsoft.com/office/drawing/2014/main" id="{7E1E0D7E-44BC-46A0-B013-B73C72C11F7E}"/>
              </a:ext>
            </a:extLst>
          </p:cNvPr>
          <p:cNvSpPr/>
          <p:nvPr/>
        </p:nvSpPr>
        <p:spPr>
          <a:xfrm rot="16200000">
            <a:off x="6133911" y="1435676"/>
            <a:ext cx="400900" cy="134763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文本框 102">
            <a:extLst>
              <a:ext uri="{FF2B5EF4-FFF2-40B4-BE49-F238E27FC236}">
                <a16:creationId xmlns:a16="http://schemas.microsoft.com/office/drawing/2014/main" id="{37B53CA4-DF66-4F43-88C1-02A254B13AB1}"/>
              </a:ext>
            </a:extLst>
          </p:cNvPr>
          <p:cNvSpPr txBox="1"/>
          <p:nvPr/>
        </p:nvSpPr>
        <p:spPr>
          <a:xfrm>
            <a:off x="15565" y="3565470"/>
            <a:ext cx="2055628" cy="769441"/>
          </a:xfrm>
          <a:prstGeom prst="rect">
            <a:avLst/>
          </a:prstGeom>
          <a:noFill/>
        </p:spPr>
        <p:txBody>
          <a:bodyPr wrap="square" rtlCol="0">
            <a:spAutoFit/>
          </a:bodyPr>
          <a:lstStyle/>
          <a:p>
            <a:r>
              <a:rPr lang="en-US" altLang="zh-CN" sz="1100" b="1" dirty="0"/>
              <a:t>PP service is used for group data provisioning, e.g. default QoS, group data, service area</a:t>
            </a:r>
            <a:endParaRPr lang="zh-CN" altLang="en-US" sz="1100" dirty="0"/>
          </a:p>
        </p:txBody>
      </p:sp>
      <p:sp>
        <p:nvSpPr>
          <p:cNvPr id="123" name="矩形 3">
            <a:extLst>
              <a:ext uri="{FF2B5EF4-FFF2-40B4-BE49-F238E27FC236}">
                <a16:creationId xmlns:a16="http://schemas.microsoft.com/office/drawing/2014/main" id="{8989BF21-2CF6-49D7-9A03-52F2391E3670}"/>
              </a:ext>
            </a:extLst>
          </p:cNvPr>
          <p:cNvSpPr/>
          <p:nvPr/>
        </p:nvSpPr>
        <p:spPr>
          <a:xfrm>
            <a:off x="731887" y="2447107"/>
            <a:ext cx="864103" cy="300286"/>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dirty="0"/>
              <a:t>NEF</a:t>
            </a:r>
            <a:endParaRPr lang="zh-CN" altLang="en-US" dirty="0"/>
          </a:p>
        </p:txBody>
      </p:sp>
      <p:sp>
        <p:nvSpPr>
          <p:cNvPr id="124" name="矩形 4">
            <a:extLst>
              <a:ext uri="{FF2B5EF4-FFF2-40B4-BE49-F238E27FC236}">
                <a16:creationId xmlns:a16="http://schemas.microsoft.com/office/drawing/2014/main" id="{8904DFA6-FF35-476B-B2F6-CE4B2F50D5F9}"/>
              </a:ext>
            </a:extLst>
          </p:cNvPr>
          <p:cNvSpPr/>
          <p:nvPr/>
        </p:nvSpPr>
        <p:spPr>
          <a:xfrm>
            <a:off x="731887" y="3090305"/>
            <a:ext cx="864103" cy="300286"/>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altLang="zh-CN" sz="1200" dirty="0"/>
              <a:t>UDM/UDR</a:t>
            </a:r>
            <a:endParaRPr lang="zh-CN" altLang="en-US" sz="1200" dirty="0"/>
          </a:p>
        </p:txBody>
      </p:sp>
      <p:cxnSp>
        <p:nvCxnSpPr>
          <p:cNvPr id="125" name="直接连接符 15">
            <a:extLst>
              <a:ext uri="{FF2B5EF4-FFF2-40B4-BE49-F238E27FC236}">
                <a16:creationId xmlns:a16="http://schemas.microsoft.com/office/drawing/2014/main" id="{94C3C32B-BF51-493E-8795-2BD8CAA4AAB5}"/>
              </a:ext>
            </a:extLst>
          </p:cNvPr>
          <p:cNvCxnSpPr>
            <a:endCxn id="123" idx="0"/>
          </p:cNvCxnSpPr>
          <p:nvPr/>
        </p:nvCxnSpPr>
        <p:spPr>
          <a:xfrm>
            <a:off x="1163938" y="2145138"/>
            <a:ext cx="0" cy="301969"/>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6" name="直接连接符 16">
            <a:extLst>
              <a:ext uri="{FF2B5EF4-FFF2-40B4-BE49-F238E27FC236}">
                <a16:creationId xmlns:a16="http://schemas.microsoft.com/office/drawing/2014/main" id="{68F9CE35-8C73-457A-8E05-4DE149C0A8DC}"/>
              </a:ext>
            </a:extLst>
          </p:cNvPr>
          <p:cNvCxnSpPr>
            <a:cxnSpLocks/>
            <a:endCxn id="124" idx="0"/>
          </p:cNvCxnSpPr>
          <p:nvPr/>
        </p:nvCxnSpPr>
        <p:spPr>
          <a:xfrm>
            <a:off x="1163938" y="2748010"/>
            <a:ext cx="0" cy="342295"/>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7" name="文本框 55">
            <a:extLst>
              <a:ext uri="{FF2B5EF4-FFF2-40B4-BE49-F238E27FC236}">
                <a16:creationId xmlns:a16="http://schemas.microsoft.com/office/drawing/2014/main" id="{0B05BC77-D5E3-4771-9E7F-8D5BF969C664}"/>
              </a:ext>
            </a:extLst>
          </p:cNvPr>
          <p:cNvSpPr txBox="1"/>
          <p:nvPr/>
        </p:nvSpPr>
        <p:spPr>
          <a:xfrm>
            <a:off x="-28637" y="2015603"/>
            <a:ext cx="976549" cy="430887"/>
          </a:xfrm>
          <a:prstGeom prst="rect">
            <a:avLst/>
          </a:prstGeom>
          <a:noFill/>
        </p:spPr>
        <p:txBody>
          <a:bodyPr wrap="none" rtlCol="0">
            <a:spAutoFit/>
          </a:bodyPr>
          <a:lstStyle/>
          <a:p>
            <a:r>
              <a:rPr lang="en-US" altLang="zh-CN" sz="1100" dirty="0"/>
              <a:t>PP Request </a:t>
            </a:r>
          </a:p>
          <a:p>
            <a:r>
              <a:rPr lang="en-US" altLang="zh-CN" sz="1100" dirty="0"/>
              <a:t>for Group</a:t>
            </a:r>
            <a:endParaRPr lang="zh-CN" altLang="en-US" sz="1100" dirty="0"/>
          </a:p>
        </p:txBody>
      </p:sp>
      <p:sp>
        <p:nvSpPr>
          <p:cNvPr id="131" name="文本框 55">
            <a:extLst>
              <a:ext uri="{FF2B5EF4-FFF2-40B4-BE49-F238E27FC236}">
                <a16:creationId xmlns:a16="http://schemas.microsoft.com/office/drawing/2014/main" id="{C4740528-A444-41C5-B57F-11D5AB03921E}"/>
              </a:ext>
            </a:extLst>
          </p:cNvPr>
          <p:cNvSpPr txBox="1"/>
          <p:nvPr/>
        </p:nvSpPr>
        <p:spPr>
          <a:xfrm>
            <a:off x="-28637" y="2747393"/>
            <a:ext cx="976549" cy="430887"/>
          </a:xfrm>
          <a:prstGeom prst="rect">
            <a:avLst/>
          </a:prstGeom>
          <a:noFill/>
        </p:spPr>
        <p:txBody>
          <a:bodyPr wrap="none" rtlCol="0">
            <a:spAutoFit/>
          </a:bodyPr>
          <a:lstStyle/>
          <a:p>
            <a:r>
              <a:rPr lang="en-US" altLang="zh-CN" sz="1100" dirty="0"/>
              <a:t>PP Request </a:t>
            </a:r>
          </a:p>
          <a:p>
            <a:r>
              <a:rPr lang="en-US" altLang="zh-CN" sz="1100" dirty="0"/>
              <a:t>for Group</a:t>
            </a:r>
            <a:endParaRPr lang="zh-CN" altLang="en-US" sz="1100" dirty="0"/>
          </a:p>
        </p:txBody>
      </p:sp>
      <p:sp>
        <p:nvSpPr>
          <p:cNvPr id="132" name="文本框 102">
            <a:extLst>
              <a:ext uri="{FF2B5EF4-FFF2-40B4-BE49-F238E27FC236}">
                <a16:creationId xmlns:a16="http://schemas.microsoft.com/office/drawing/2014/main" id="{E7A8D1BB-AC97-4B86-B5D7-A4F892892322}"/>
              </a:ext>
            </a:extLst>
          </p:cNvPr>
          <p:cNvSpPr txBox="1"/>
          <p:nvPr/>
        </p:nvSpPr>
        <p:spPr>
          <a:xfrm>
            <a:off x="9983520" y="2054261"/>
            <a:ext cx="2224563" cy="938719"/>
          </a:xfrm>
          <a:prstGeom prst="rect">
            <a:avLst/>
          </a:prstGeom>
          <a:noFill/>
        </p:spPr>
        <p:txBody>
          <a:bodyPr wrap="square" rtlCol="0">
            <a:spAutoFit/>
          </a:bodyPr>
          <a:lstStyle/>
          <a:p>
            <a:r>
              <a:rPr lang="en-US" altLang="zh-CN" sz="1100" b="1" dirty="0">
                <a:solidFill>
                  <a:srgbClr val="FF0000"/>
                </a:solidFill>
              </a:rPr>
              <a:t>PP</a:t>
            </a:r>
            <a:r>
              <a:rPr lang="en-US" altLang="zh-CN" sz="1100" b="1" dirty="0"/>
              <a:t> service is used for group data provisioning, e.g. default QoS, group data, service area </a:t>
            </a:r>
            <a:r>
              <a:rPr lang="en-US" altLang="zh-CN" sz="1100" b="1" dirty="0">
                <a:solidFill>
                  <a:srgbClr val="FF0000"/>
                </a:solidFill>
              </a:rPr>
              <a:t>and for dynamic QoS, QoS monitoring ..</a:t>
            </a:r>
            <a:endParaRPr lang="zh-CN" altLang="en-US" sz="1100" dirty="0">
              <a:solidFill>
                <a:srgbClr val="FF0000"/>
              </a:solidFill>
            </a:endParaRPr>
          </a:p>
        </p:txBody>
      </p:sp>
    </p:spTree>
    <p:extLst>
      <p:ext uri="{BB962C8B-B14F-4D97-AF65-F5344CB8AC3E}">
        <p14:creationId xmlns:p14="http://schemas.microsoft.com/office/powerpoint/2010/main" val="346494443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7FECAD-A7A5-42E5-AB34-24038CBAD6E3}"/>
              </a:ext>
            </a:extLst>
          </p:cNvPr>
          <p:cNvSpPr>
            <a:spLocks noGrp="1"/>
          </p:cNvSpPr>
          <p:nvPr>
            <p:ph type="title"/>
          </p:nvPr>
        </p:nvSpPr>
        <p:spPr/>
        <p:txBody>
          <a:bodyPr/>
          <a:lstStyle/>
          <a:p>
            <a:r>
              <a:rPr lang="en-US" altLang="zh-CN" dirty="0"/>
              <a:t>Annex</a:t>
            </a:r>
            <a:endParaRPr lang="zh-CN" altLang="en-US" dirty="0"/>
          </a:p>
        </p:txBody>
      </p:sp>
      <p:sp>
        <p:nvSpPr>
          <p:cNvPr id="3" name="内容占位符 2">
            <a:extLst>
              <a:ext uri="{FF2B5EF4-FFF2-40B4-BE49-F238E27FC236}">
                <a16:creationId xmlns:a16="http://schemas.microsoft.com/office/drawing/2014/main" id="{6B40B679-84D9-46EE-8DF3-9F5369349068}"/>
              </a:ext>
            </a:extLst>
          </p:cNvPr>
          <p:cNvSpPr>
            <a:spLocks noGrp="1"/>
          </p:cNvSpPr>
          <p:nvPr>
            <p:ph idx="1"/>
          </p:nvPr>
        </p:nvSpPr>
        <p:spPr/>
        <p:txBody>
          <a:bodyPr/>
          <a:lstStyle/>
          <a:p>
            <a:pPr lvl="1"/>
            <a:endParaRPr lang="en-US" altLang="zh-CN" sz="2000" dirty="0"/>
          </a:p>
          <a:p>
            <a:pPr lvl="1"/>
            <a:endParaRPr lang="en-US" altLang="zh-CN" sz="2000" dirty="0"/>
          </a:p>
          <a:p>
            <a:pPr lvl="1"/>
            <a:endParaRPr lang="en-US" altLang="zh-CN" sz="2000" dirty="0"/>
          </a:p>
          <a:p>
            <a:endParaRPr lang="en-GB" altLang="zh-CN" sz="2400" dirty="0"/>
          </a:p>
          <a:p>
            <a:endParaRPr lang="zh-CN" altLang="en-US" dirty="0"/>
          </a:p>
        </p:txBody>
      </p:sp>
    </p:spTree>
    <p:extLst>
      <p:ext uri="{BB962C8B-B14F-4D97-AF65-F5344CB8AC3E}">
        <p14:creationId xmlns:p14="http://schemas.microsoft.com/office/powerpoint/2010/main" val="305989068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C89A6B-DB96-4FD8-B190-61A953E349CE}"/>
              </a:ext>
            </a:extLst>
          </p:cNvPr>
          <p:cNvSpPr>
            <a:spLocks noGrp="1"/>
          </p:cNvSpPr>
          <p:nvPr>
            <p:ph type="title"/>
          </p:nvPr>
        </p:nvSpPr>
        <p:spPr/>
        <p:txBody>
          <a:bodyPr/>
          <a:lstStyle/>
          <a:p>
            <a:r>
              <a:rPr lang="en-US" altLang="zh-CN" dirty="0"/>
              <a:t>Commonalities</a:t>
            </a:r>
            <a:endParaRPr lang="zh-CN" altLang="en-US" dirty="0"/>
          </a:p>
        </p:txBody>
      </p:sp>
      <p:sp>
        <p:nvSpPr>
          <p:cNvPr id="3" name="内容占位符 2">
            <a:extLst>
              <a:ext uri="{FF2B5EF4-FFF2-40B4-BE49-F238E27FC236}">
                <a16:creationId xmlns:a16="http://schemas.microsoft.com/office/drawing/2014/main" id="{BEEFDBFF-DE5E-4BE5-863C-C9B7E054CE7D}"/>
              </a:ext>
            </a:extLst>
          </p:cNvPr>
          <p:cNvSpPr>
            <a:spLocks noGrp="1"/>
          </p:cNvSpPr>
          <p:nvPr>
            <p:ph idx="1"/>
          </p:nvPr>
        </p:nvSpPr>
        <p:spPr>
          <a:xfrm>
            <a:off x="466929" y="1826876"/>
            <a:ext cx="10886871" cy="4351338"/>
          </a:xfrm>
        </p:spPr>
        <p:txBody>
          <a:bodyPr/>
          <a:lstStyle/>
          <a:p>
            <a:r>
              <a:rPr lang="en-US" altLang="zh-CN" sz="2000" dirty="0"/>
              <a:t>A</a:t>
            </a:r>
            <a:r>
              <a:rPr lang="en-GB" altLang="zh-CN" sz="2000" dirty="0"/>
              <a:t>F Identifier, Flow description(s) or External Application Identifier</a:t>
            </a:r>
            <a:r>
              <a:rPr lang="en-US" altLang="zh-CN" sz="2000" dirty="0"/>
              <a:t>,</a:t>
            </a:r>
            <a:r>
              <a:rPr lang="zh-CN" altLang="en-US" sz="2000" dirty="0"/>
              <a:t> </a:t>
            </a:r>
            <a:r>
              <a:rPr lang="en-GB" altLang="zh-CN" sz="2000" dirty="0"/>
              <a:t>DNN if available, S-NSSAI if available</a:t>
            </a:r>
          </a:p>
          <a:p>
            <a:r>
              <a:rPr lang="en-US" altLang="zh-CN" sz="2000" dirty="0"/>
              <a:t>QoS Parameters to be provisioned</a:t>
            </a:r>
          </a:p>
          <a:p>
            <a:pPr lvl="1"/>
            <a:r>
              <a:rPr lang="en-GB" altLang="zh-CN" sz="1800" dirty="0"/>
              <a:t>QoS Reference or individual QoS parameters as described in clause 6.1.3.22 of TS 23.503 [20], Alternative Service Requirements (containing one or more QoS reference parameters or Requested Alternative QoS Parameter Sets in a prioritized order)</a:t>
            </a:r>
            <a:endParaRPr lang="en-US" altLang="zh-CN" sz="1800" dirty="0"/>
          </a:p>
          <a:p>
            <a:r>
              <a:rPr lang="en-US" altLang="zh-CN" sz="2000" dirty="0"/>
              <a:t>QoS to be Monitored</a:t>
            </a:r>
          </a:p>
          <a:p>
            <a:pPr lvl="1"/>
            <a:r>
              <a:rPr lang="en-GB" altLang="zh-CN" sz="1800" dirty="0"/>
              <a:t>QoS parameter(s) to be measured, Reporting frequency, Target of reporting and optional an indication of local event notification as described in clause 6.1.3.21 of TS 23.503 [20]</a:t>
            </a:r>
          </a:p>
          <a:p>
            <a:pPr marL="228600" lvl="1">
              <a:spcBef>
                <a:spcPts val="1000"/>
              </a:spcBef>
              <a:buBlip>
                <a:blip r:embed="rId2"/>
              </a:buBlip>
            </a:pPr>
            <a:r>
              <a:rPr lang="en-GB" altLang="zh-CN" sz="2000" dirty="0"/>
              <a:t>Sponsored data connectivity information</a:t>
            </a:r>
          </a:p>
          <a:p>
            <a:pPr lvl="1"/>
            <a:r>
              <a:rPr lang="en-GB" altLang="zh-CN" sz="1800" dirty="0"/>
              <a:t>time period, traffic volume</a:t>
            </a:r>
          </a:p>
          <a:p>
            <a:r>
              <a:rPr lang="en-GB" altLang="zh-CN" sz="2000" dirty="0" err="1"/>
              <a:t>OutPut</a:t>
            </a:r>
            <a:r>
              <a:rPr lang="en-GB" altLang="zh-CN" sz="2000" dirty="0"/>
              <a:t>: Transaction Reference ID</a:t>
            </a:r>
          </a:p>
          <a:p>
            <a:r>
              <a:rPr lang="en-GB" altLang="zh-CN" sz="2000" b="1" dirty="0"/>
              <a:t>Observation: The above set of parameters are common between GMEC API and AIMLsys API</a:t>
            </a:r>
          </a:p>
          <a:p>
            <a:pPr lvl="1"/>
            <a:endParaRPr lang="en-GB" altLang="zh-CN" sz="1800" dirty="0"/>
          </a:p>
          <a:p>
            <a:pPr lvl="1"/>
            <a:endParaRPr lang="en-US" altLang="zh-CN" sz="1800" dirty="0"/>
          </a:p>
        </p:txBody>
      </p:sp>
    </p:spTree>
    <p:extLst>
      <p:ext uri="{BB962C8B-B14F-4D97-AF65-F5344CB8AC3E}">
        <p14:creationId xmlns:p14="http://schemas.microsoft.com/office/powerpoint/2010/main" val="186281010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209E97-E354-4515-9CB1-05C1C876B83A}"/>
              </a:ext>
            </a:extLst>
          </p:cNvPr>
          <p:cNvSpPr>
            <a:spLocks noGrp="1"/>
          </p:cNvSpPr>
          <p:nvPr>
            <p:ph type="title"/>
          </p:nvPr>
        </p:nvSpPr>
        <p:spPr/>
        <p:txBody>
          <a:bodyPr/>
          <a:lstStyle/>
          <a:p>
            <a:r>
              <a:rPr lang="en-US" altLang="zh-CN" dirty="0"/>
              <a:t>Specifics for AFSessionWithQoS</a:t>
            </a:r>
            <a:endParaRPr lang="zh-CN" altLang="en-US" dirty="0"/>
          </a:p>
        </p:txBody>
      </p:sp>
      <p:sp>
        <p:nvSpPr>
          <p:cNvPr id="3" name="内容占位符 2">
            <a:extLst>
              <a:ext uri="{FF2B5EF4-FFF2-40B4-BE49-F238E27FC236}">
                <a16:creationId xmlns:a16="http://schemas.microsoft.com/office/drawing/2014/main" id="{FA3D2C4A-EDAE-424D-B3F6-6AAB60991332}"/>
              </a:ext>
            </a:extLst>
          </p:cNvPr>
          <p:cNvSpPr>
            <a:spLocks noGrp="1"/>
          </p:cNvSpPr>
          <p:nvPr>
            <p:ph idx="1"/>
          </p:nvPr>
        </p:nvSpPr>
        <p:spPr>
          <a:xfrm>
            <a:off x="437745" y="1825625"/>
            <a:ext cx="11575915" cy="4351338"/>
          </a:xfrm>
        </p:spPr>
        <p:txBody>
          <a:bodyPr/>
          <a:lstStyle/>
          <a:p>
            <a:r>
              <a:rPr lang="en-US" altLang="zh-CN" dirty="0"/>
              <a:t>AFSessionWithQoS</a:t>
            </a:r>
          </a:p>
          <a:p>
            <a:pPr lvl="1"/>
            <a:r>
              <a:rPr lang="en-US" altLang="zh-CN" b="1" dirty="0"/>
              <a:t>Target</a:t>
            </a:r>
            <a:r>
              <a:rPr lang="en-US" altLang="zh-CN" dirty="0"/>
              <a:t>: UE address, for a UE with established PDU Session (IP or Ethernet)</a:t>
            </a:r>
          </a:p>
          <a:p>
            <a:pPr lvl="1"/>
            <a:r>
              <a:rPr lang="en-GB" altLang="zh-CN" b="1" dirty="0"/>
              <a:t>TSC Traffic characteristics </a:t>
            </a:r>
            <a:r>
              <a:rPr lang="en-GB" altLang="zh-CN" dirty="0"/>
              <a:t>as described in clause 6.1.3.23 or 6.1.3.23a of TS 23.503 [20]</a:t>
            </a:r>
          </a:p>
          <a:p>
            <a:pPr lvl="1"/>
            <a:r>
              <a:rPr lang="en-GB" altLang="zh-CN" b="1" dirty="0"/>
              <a:t>XRM Parameters</a:t>
            </a:r>
            <a:r>
              <a:rPr lang="en-GB" altLang="zh-CN" dirty="0"/>
              <a:t>: Multi-Model Service ID, Multi-modal Service Requirements, RT Latency Indication as described in clause 6.1.3.22 of TS 23.503 [20], PDU Set QoS Parameters as described in clause 5.7.7 of TS 23.501 [2], Protocol Description (Indicates RTP/SRTP header type used by the flow)</a:t>
            </a:r>
          </a:p>
          <a:p>
            <a:pPr lvl="1"/>
            <a:r>
              <a:rPr lang="en-GB" altLang="zh-CN" b="1" dirty="0"/>
              <a:t>Output</a:t>
            </a:r>
            <a:r>
              <a:rPr lang="en-GB" altLang="zh-CN" dirty="0"/>
              <a:t>: result.</a:t>
            </a:r>
          </a:p>
          <a:p>
            <a:pPr lvl="1"/>
            <a:r>
              <a:rPr lang="en-GB" altLang="zh-CN" b="1" dirty="0"/>
              <a:t>Procedure</a:t>
            </a:r>
            <a:r>
              <a:rPr lang="en-GB" altLang="zh-CN" dirty="0"/>
              <a:t>: involvement of the TSCTSF</a:t>
            </a:r>
            <a:r>
              <a:rPr lang="en-US" altLang="zh-CN" dirty="0"/>
              <a:t> based on operator configuration</a:t>
            </a:r>
            <a:endParaRPr lang="en-GB" altLang="zh-CN" dirty="0"/>
          </a:p>
          <a:p>
            <a:pPr lvl="1"/>
            <a:r>
              <a:rPr lang="en-GB" altLang="zh-CN" b="1" dirty="0"/>
              <a:t>Functionalities</a:t>
            </a:r>
            <a:r>
              <a:rPr lang="en-GB" altLang="zh-CN" dirty="0"/>
              <a:t>: </a:t>
            </a:r>
            <a:r>
              <a:rPr lang="en-US" altLang="zh-CN" dirty="0"/>
              <a:t>PCF for enforcement of XRM, TSCTSF for processing of TSC Parameters</a:t>
            </a:r>
            <a:endParaRPr lang="en-GB" altLang="zh-CN" dirty="0"/>
          </a:p>
          <a:p>
            <a:pPr lvl="1"/>
            <a:r>
              <a:rPr lang="en-US" altLang="zh-CN" dirty="0"/>
              <a:t>More, e.g. PIN?</a:t>
            </a:r>
            <a:endParaRPr lang="zh-CN" altLang="en-US" dirty="0"/>
          </a:p>
        </p:txBody>
      </p:sp>
    </p:spTree>
    <p:extLst>
      <p:ext uri="{BB962C8B-B14F-4D97-AF65-F5344CB8AC3E}">
        <p14:creationId xmlns:p14="http://schemas.microsoft.com/office/powerpoint/2010/main" val="71216008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dcmitype/"/>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679a257e-872f-4c98-9e8a-0a9c104f72cd"/>
    <ds:schemaRef ds:uri="280d8efa-eff2-4910-88d2-79ca146720c4"/>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13521</TotalTime>
  <Words>2404</Words>
  <Application>Microsoft Office PowerPoint</Application>
  <PresentationFormat>宽屏</PresentationFormat>
  <Paragraphs>283</Paragraphs>
  <Slides>15</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Arial </vt:lpstr>
      <vt:lpstr>宋体</vt:lpstr>
      <vt:lpstr>Arial</vt:lpstr>
      <vt:lpstr>Calibri</vt:lpstr>
      <vt:lpstr>Calibri Light</vt:lpstr>
      <vt:lpstr>Times New Roman</vt:lpstr>
      <vt:lpstr>Wingdings</vt:lpstr>
      <vt:lpstr>Office Theme</vt:lpstr>
      <vt:lpstr>Discussion on Common API and Separate APIs    Editor's note: API will be merged with common one (Nnef_AFSessionWithQoS …) at the next meeting</vt:lpstr>
      <vt:lpstr>Background</vt:lpstr>
      <vt:lpstr>Situation</vt:lpstr>
      <vt:lpstr>Common API vs Separate API</vt:lpstr>
      <vt:lpstr>A possibility to Optimize AFRequestForQoS</vt:lpstr>
      <vt:lpstr>Simplification for GMEC Procedures (Alternative A)</vt:lpstr>
      <vt:lpstr>Annex</vt:lpstr>
      <vt:lpstr>Commonalities</vt:lpstr>
      <vt:lpstr>Specifics for AFSessionWithQoS</vt:lpstr>
      <vt:lpstr>Specifics for MultiMemberAFSessionWithQoS</vt:lpstr>
      <vt:lpstr>Specifics for AFRequestForQoS</vt:lpstr>
      <vt:lpstr>Extending other NEF services consideration</vt:lpstr>
      <vt:lpstr>Extending other NEF services consideration</vt:lpstr>
      <vt:lpstr>Possibilities to Optimize GMEC procedures  following common/separate API</vt:lpstr>
      <vt:lpstr>Comparison 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1187</cp:revision>
  <dcterms:created xsi:type="dcterms:W3CDTF">2010-02-05T13:52:04Z</dcterms:created>
  <dcterms:modified xsi:type="dcterms:W3CDTF">2023-05-12T13:53:10Z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(3)rBT9UmxvGVCYKFAXm18fF/btIb5pH6t21yHQ5tV+M0hYlblBfm4MtT8mlE1ZWN82rOKxpQRC
7KP5PxZMDoCaPFV4CaRab4p5BHjAWum2saCSKzERdjZlrqm5wKqEyyrN2jMrmCA8EjvdLXvl
LiqXa9yhw4Oi97JTBVyUqKPGS36F9RTkqfWbaZtSTLRgpi8mVTOCrVddGwaxOE4pQNLGD2Cf
qK/ezw+JhHnETXVcGn</vt:lpwstr>
  </property>
  <property fmtid="{D5CDD505-2E9C-101B-9397-08002B2CF9AE}" pid="4" name="_2015_ms_pID_7253431">
    <vt:lpwstr>VPf6GUuAm9JMMWw5o1El100Cnsa3TFDA4WjiakX5ABP00gS9+Ie3wF
m6IQl6T0r/9afMkb7VtVNR3LgH2RBTexBcnRjqWE0sZacd+2MHShyJH8l7zHncHhKi4R/A1R
UzJS/ivqA3l00ICmyThUUygjVdwqQAjfTR2if9yJpS1M3cdWVhiq4aPoJl/2Mdz98jt1dBJ7
mad/aN+LpOf2U+6pPBdU8oGSbezqjB9ZOIIc</vt:lpwstr>
  </property>
  <property fmtid="{D5CDD505-2E9C-101B-9397-08002B2CF9AE}" pid="5" name="_2015_ms_pID_7253432">
    <vt:lpwstr>Hw==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1683899344</vt:lpwstr>
  </property>
</Properties>
</file>