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1"/>
  </p:notesMasterIdLst>
  <p:handoutMasterIdLst>
    <p:handoutMasterId r:id="rId12"/>
  </p:handoutMasterIdLst>
  <p:sldIdLst>
    <p:sldId id="303" r:id="rId5"/>
    <p:sldId id="789" r:id="rId6"/>
    <p:sldId id="787" r:id="rId7"/>
    <p:sldId id="790" r:id="rId8"/>
    <p:sldId id="788" r:id="rId9"/>
    <p:sldId id="786"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Samsung_r08" initials="DGE" lastIdx="1" clrIdx="1">
    <p:extLst>
      <p:ext uri="{19B8F6BF-5375-455C-9EA6-DF929625EA0E}">
        <p15:presenceInfo xmlns:p15="http://schemas.microsoft.com/office/powerpoint/2012/main" userId="Samsung_r08" providerId="None"/>
      </p:ext>
    </p:extLst>
  </p:cmAuthor>
  <p:cmAuthor id="3" name="Samsung r03" initials="DGE" lastIdx="2" clrIdx="2">
    <p:extLst>
      <p:ext uri="{19B8F6BF-5375-455C-9EA6-DF929625EA0E}">
        <p15:presenceInfo xmlns:p15="http://schemas.microsoft.com/office/powerpoint/2012/main" userId="Samsung r03" providerId="None"/>
      </p:ext>
    </p:extLst>
  </p:cmAuthor>
  <p:cmAuthor id="4" name="Samsung" initials="DGE" lastIdx="2" clrIdx="3">
    <p:extLst>
      <p:ext uri="{19B8F6BF-5375-455C-9EA6-DF929625EA0E}">
        <p15:presenceInfo xmlns:p15="http://schemas.microsoft.com/office/powerpoint/2012/main" userId="Samsu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52" autoAdjust="0"/>
    <p:restoredTop sz="94627" autoAdjust="0"/>
  </p:normalViewPr>
  <p:slideViewPr>
    <p:cSldViewPr snapToGrid="0">
      <p:cViewPr varScale="1">
        <p:scale>
          <a:sx n="100" d="100"/>
          <a:sy n="100" d="100"/>
        </p:scale>
        <p:origin x="72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4/24/2023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4/24/2023</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498361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a:t>
            </a:fld>
            <a:endParaRPr lang="en-GB" altLang="en-US" dirty="0"/>
          </a:p>
        </p:txBody>
      </p:sp>
    </p:spTree>
    <p:extLst>
      <p:ext uri="{BB962C8B-B14F-4D97-AF65-F5344CB8AC3E}">
        <p14:creationId xmlns:p14="http://schemas.microsoft.com/office/powerpoint/2010/main" val="28528246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3</a:t>
            </a:fld>
            <a:endParaRPr lang="en-GB" altLang="en-US" dirty="0"/>
          </a:p>
        </p:txBody>
      </p:sp>
    </p:spTree>
    <p:extLst>
      <p:ext uri="{BB962C8B-B14F-4D97-AF65-F5344CB8AC3E}">
        <p14:creationId xmlns:p14="http://schemas.microsoft.com/office/powerpoint/2010/main" val="4194706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a:t>
            </a:fld>
            <a:endParaRPr lang="en-GB" altLang="en-US" dirty="0"/>
          </a:p>
        </p:txBody>
      </p:sp>
    </p:spTree>
    <p:extLst>
      <p:ext uri="{BB962C8B-B14F-4D97-AF65-F5344CB8AC3E}">
        <p14:creationId xmlns:p14="http://schemas.microsoft.com/office/powerpoint/2010/main" val="3033746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5</a:t>
            </a:fld>
            <a:endParaRPr lang="en-GB" altLang="en-US" dirty="0"/>
          </a:p>
        </p:txBody>
      </p:sp>
    </p:spTree>
    <p:extLst>
      <p:ext uri="{BB962C8B-B14F-4D97-AF65-F5344CB8AC3E}">
        <p14:creationId xmlns:p14="http://schemas.microsoft.com/office/powerpoint/2010/main" val="3244742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6</a:t>
            </a:fld>
            <a:endParaRPr lang="en-GB" altLang="en-US" dirty="0"/>
          </a:p>
        </p:txBody>
      </p:sp>
    </p:spTree>
    <p:extLst>
      <p:ext uri="{BB962C8B-B14F-4D97-AF65-F5344CB8AC3E}">
        <p14:creationId xmlns:p14="http://schemas.microsoft.com/office/powerpoint/2010/main" val="39624113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Content Placeholder 5">
            <a:extLst>
              <a:ext uri="{FF2B5EF4-FFF2-40B4-BE49-F238E27FC236}">
                <a16:creationId xmlns:a16="http://schemas.microsoft.com/office/drawing/2014/main" id="{619B8BBF-BB33-B0EE-F276-4177DE061856}"/>
              </a:ext>
            </a:extLst>
          </p:cNvPr>
          <p:cNvSpPr>
            <a:spLocks noGrp="1"/>
          </p:cNvSpPr>
          <p:nvPr>
            <p:ph sz="quarter" idx="10"/>
          </p:nvPr>
        </p:nvSpPr>
        <p:spPr>
          <a:xfrm>
            <a:off x="2271713" y="6718300"/>
            <a:ext cx="46037" cy="44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02355" y="6629400"/>
            <a:ext cx="6169025" cy="207963"/>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430565" y="6618116"/>
            <a:ext cx="5473170" cy="242887"/>
          </a:xfrm>
          <a:prstGeom prst="rect">
            <a:avLst/>
          </a:prstGeom>
          <a:noFill/>
        </p:spPr>
        <p:txBody>
          <a:bodyPr anchor="ctr">
            <a:normAutofit fontScale="92500" lnSpcReduction="20000"/>
          </a:bodyPr>
          <a:lstStyle/>
          <a:p>
            <a:pPr marL="0" marR="0" lvl="0" indent="0" algn="l" defTabSz="914400" rtl="0" eaLnBrk="0" fontAlgn="base" latinLnBrk="0" hangingPunct="0">
              <a:lnSpc>
                <a:spcPct val="110000"/>
              </a:lnSpc>
              <a:spcBef>
                <a:spcPts val="0"/>
              </a:spcBef>
              <a:spcAft>
                <a:spcPct val="0"/>
              </a:spcAft>
              <a:buClrTx/>
              <a:buSzTx/>
              <a:buFontTx/>
              <a:buNone/>
              <a:tabLst/>
              <a:defRPr/>
            </a:pPr>
            <a:r>
              <a:rPr lang="en-GB" altLang="de-DE" sz="1200" dirty="0">
                <a:solidFill>
                  <a:schemeClr val="bg1"/>
                </a:solidFill>
              </a:rPr>
              <a:t>TSG SA WG2#155,</a:t>
            </a:r>
            <a:r>
              <a:rPr lang="en-GB" altLang="de-DE" sz="1200" baseline="0" dirty="0">
                <a:solidFill>
                  <a:schemeClr val="bg1"/>
                </a:solidFill>
              </a:rPr>
              <a:t> January 16 – 20, 2023</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Specs/archive/23_series/23.700-80/23700-80-i00.zip"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hyperlink" Target="file:///C:\Users\US000141.INNOPEAKTECH\Downloads\Docs\S2-2304067.zip" TargetMode="External"/><Relationship Id="rId4" Type="http://schemas.openxmlformats.org/officeDocument/2006/relationships/hyperlink" Target="file:///C:\Users\US000141.INNOPEAKTECH\Downloads\Docs\S2-2305426.zi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Meetings_3GPP_SYNC/SA2/Inbox/S2-2303834.zip"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4.emf"/><Relationship Id="rId5" Type="http://schemas.openxmlformats.org/officeDocument/2006/relationships/package" Target="../embeddings/Microsoft_Word_Document1.docx"/><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922946" y="2239766"/>
            <a:ext cx="7019097"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US" altLang="de-DE" sz="3600" b="1" dirty="0" err="1"/>
              <a:t>AIMLsys</a:t>
            </a:r>
            <a:r>
              <a:rPr lang="en-US" altLang="de-DE" sz="3600" b="1" dirty="0"/>
              <a:t> Status </a:t>
            </a:r>
            <a:r>
              <a:rPr lang="en-GB" altLang="zh-CN" sz="3600" b="1" dirty="0"/>
              <a:t>Report</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432061" y="3890353"/>
            <a:ext cx="6400800" cy="1491271"/>
          </a:xfrm>
        </p:spPr>
        <p:txBody>
          <a:bodyPr/>
          <a:lstStyle/>
          <a:p>
            <a:pPr>
              <a:lnSpc>
                <a:spcPct val="80000"/>
              </a:lnSpc>
            </a:pPr>
            <a:br>
              <a:rPr lang="en-US" altLang="en-US" sz="2000" b="1" dirty="0"/>
            </a:br>
            <a:r>
              <a:rPr lang="en-US" altLang="en-US" sz="2000" b="1" dirty="0"/>
              <a:t>Tricci So</a:t>
            </a:r>
            <a:endParaRPr lang="en-GB" sz="1800" b="1" dirty="0">
              <a:latin typeface="Arial" charset="0"/>
            </a:endParaRPr>
          </a:p>
          <a:p>
            <a:pPr>
              <a:lnSpc>
                <a:spcPct val="80000"/>
              </a:lnSpc>
            </a:pPr>
            <a:r>
              <a:rPr lang="en-GB" sz="1800" dirty="0">
                <a:latin typeface="Arial" charset="0"/>
              </a:rPr>
              <a:t>OPPO </a:t>
            </a:r>
            <a:r>
              <a:rPr lang="en-US" altLang="en-US" sz="1800" dirty="0">
                <a:latin typeface="Arial" panose="020B0604020202020204" pitchFamily="34" charset="0"/>
              </a:rPr>
              <a:t>(Rapporteur)</a:t>
            </a:r>
          </a:p>
          <a:p>
            <a:pPr>
              <a:lnSpc>
                <a:spcPct val="80000"/>
              </a:lnSpc>
            </a:pPr>
            <a:r>
              <a:rPr lang="en-US" sz="1800" b="1" dirty="0">
                <a:effectLst/>
                <a:latin typeface="Arial" panose="020B0604020202020204" pitchFamily="34" charset="0"/>
                <a:ea typeface="SimSun" panose="02010600030101010101" pitchFamily="2" charset="-122"/>
                <a:cs typeface="Arial" panose="020B0604020202020204" pitchFamily="34" charset="0"/>
              </a:rPr>
              <a:t>David Gutierrez Estevez</a:t>
            </a:r>
          </a:p>
          <a:p>
            <a:pPr>
              <a:lnSpc>
                <a:spcPct val="80000"/>
              </a:lnSpc>
            </a:pPr>
            <a:r>
              <a:rPr lang="en-GB" sz="1800" dirty="0">
                <a:latin typeface="Arial" charset="0"/>
              </a:rPr>
              <a:t>Samsung </a:t>
            </a:r>
            <a:r>
              <a:rPr lang="en-US" altLang="en-US" sz="1800" dirty="0">
                <a:latin typeface="Arial" panose="020B0604020202020204" pitchFamily="34" charset="0"/>
              </a:rPr>
              <a:t>(Rapporteur)</a:t>
            </a:r>
          </a:p>
          <a:p>
            <a:pPr>
              <a:lnSpc>
                <a:spcPct val="80000"/>
              </a:lnSpc>
            </a:pPr>
            <a:r>
              <a:rPr lang="en-US" sz="1800" b="1" dirty="0">
                <a:effectLst/>
                <a:latin typeface="Arial" panose="020B0604020202020204" pitchFamily="34" charset="0"/>
                <a:ea typeface="SimSun" panose="02010600030101010101" pitchFamily="2" charset="-122"/>
                <a:cs typeface="Arial" panose="020B0604020202020204" pitchFamily="34" charset="0"/>
              </a:rPr>
              <a:t> </a:t>
            </a:r>
            <a:endParaRPr lang="en-US" altLang="en-US" sz="1800" b="1" dirty="0">
              <a:latin typeface="Arial" panose="020B0604020202020204" pitchFamily="34" charset="0"/>
              <a:cs typeface="Arial" panose="020B0604020202020204" pitchFamily="34" charset="0"/>
            </a:endParaRPr>
          </a:p>
          <a:p>
            <a:pPr>
              <a:lnSpc>
                <a:spcPct val="80000"/>
              </a:lnSpc>
            </a:pPr>
            <a:endParaRPr lang="en-GB" sz="1800" b="1" dirty="0">
              <a:latin typeface="Arial" charset="0"/>
            </a:endParaRP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
        <p:nvSpPr>
          <p:cNvPr id="2" name="Text Box 13">
            <a:extLst>
              <a:ext uri="{FF2B5EF4-FFF2-40B4-BE49-F238E27FC236}">
                <a16:creationId xmlns:a16="http://schemas.microsoft.com/office/drawing/2014/main" id="{D4BF4721-7A67-D853-5C4F-63FB4164DE2F}"/>
              </a:ext>
            </a:extLst>
          </p:cNvPr>
          <p:cNvSpPr txBox="1">
            <a:spLocks noChangeArrowheads="1"/>
          </p:cNvSpPr>
          <p:nvPr/>
        </p:nvSpPr>
        <p:spPr bwMode="auto">
          <a:xfrm>
            <a:off x="6555808" y="74481"/>
            <a:ext cx="220746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S2-2305405</a:t>
            </a:r>
            <a:endParaRPr lang="en-GB" altLang="en-US" sz="1400" b="1" dirty="0">
              <a:solidFill>
                <a:schemeClr val="bg2"/>
              </a:solidFill>
            </a:endParaRPr>
          </a:p>
        </p:txBody>
      </p:sp>
      <p:sp>
        <p:nvSpPr>
          <p:cNvPr id="3" name="Text Box 14">
            <a:extLst>
              <a:ext uri="{FF2B5EF4-FFF2-40B4-BE49-F238E27FC236}">
                <a16:creationId xmlns:a16="http://schemas.microsoft.com/office/drawing/2014/main" id="{068646E2-46DF-F7E2-501D-26B4545DF4A9}"/>
              </a:ext>
            </a:extLst>
          </p:cNvPr>
          <p:cNvSpPr txBox="1">
            <a:spLocks noChangeArrowheads="1"/>
          </p:cNvSpPr>
          <p:nvPr/>
        </p:nvSpPr>
        <p:spPr bwMode="auto">
          <a:xfrm>
            <a:off x="298450" y="85317"/>
            <a:ext cx="58102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WG2 Meeting #156E</a:t>
            </a:r>
          </a:p>
          <a:p>
            <a:r>
              <a:rPr lang="de-DE" sz="1200" b="1" kern="1200" dirty="0" err="1">
                <a:solidFill>
                  <a:schemeClr val="tx1"/>
                </a:solidFill>
                <a:latin typeface="Arial "/>
                <a:ea typeface="+mn-ea"/>
                <a:cs typeface="Arial" panose="020B0604020202020204" pitchFamily="34" charset="0"/>
              </a:rPr>
              <a:t>EMeeting</a:t>
            </a:r>
            <a:r>
              <a:rPr lang="de-DE" sz="1200" b="1" kern="1200" dirty="0">
                <a:solidFill>
                  <a:schemeClr val="tx1"/>
                </a:solidFill>
                <a:latin typeface="Arial "/>
                <a:ea typeface="+mn-ea"/>
                <a:cs typeface="Arial" panose="020B0604020202020204" pitchFamily="34" charset="0"/>
              </a:rPr>
              <a:t>, 16th – 20nd </a:t>
            </a:r>
            <a:r>
              <a:rPr lang="de-DE" sz="1200" b="1" kern="1200" dirty="0" err="1">
                <a:solidFill>
                  <a:schemeClr val="tx1"/>
                </a:solidFill>
                <a:latin typeface="Arial "/>
                <a:ea typeface="+mn-ea"/>
                <a:cs typeface="Arial" panose="020B0604020202020204" pitchFamily="34" charset="0"/>
              </a:rPr>
              <a:t>January</a:t>
            </a:r>
            <a:r>
              <a:rPr lang="de-DE" sz="1200" b="1" kern="1200" dirty="0">
                <a:solidFill>
                  <a:schemeClr val="tx1"/>
                </a:solidFill>
                <a:latin typeface="Arial "/>
                <a:ea typeface="+mn-ea"/>
                <a:cs typeface="Arial" panose="020B0604020202020204" pitchFamily="34" charset="0"/>
              </a:rPr>
              <a:t> 2023</a:t>
            </a:r>
          </a:p>
          <a:p>
            <a:endParaRPr lang="de-DE" altLang="en-US" sz="1200" b="1" kern="1200" dirty="0">
              <a:solidFill>
                <a:schemeClr val="tx1"/>
              </a:solidFill>
              <a:latin typeface="Arial "/>
              <a:ea typeface="+mn-ea"/>
              <a:cs typeface="Arial" panose="020B0604020202020204" pitchFamily="34" charset="0"/>
            </a:endParaRPr>
          </a:p>
          <a:p>
            <a:r>
              <a:rPr lang="de-DE" altLang="en-US" sz="1200" b="1" kern="1200" dirty="0">
                <a:solidFill>
                  <a:schemeClr val="tx1"/>
                </a:solidFill>
                <a:latin typeface="Arial "/>
                <a:ea typeface="+mn-ea"/>
                <a:cs typeface="Arial" panose="020B0604020202020204" pitchFamily="34" charset="0"/>
              </a:rPr>
              <a:t>Agenda: 9.9.2</a:t>
            </a:r>
            <a:endParaRPr lang="sv-SE" altLang="en-US" sz="1200" b="1" kern="1200" dirty="0">
              <a:solidFill>
                <a:schemeClr val="tx1"/>
              </a:solidFill>
              <a:latin typeface="Arial "/>
              <a:ea typeface="+mn-ea"/>
              <a:cs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7974012" cy="787400"/>
          </a:xfrm>
        </p:spPr>
        <p:txBody>
          <a:bodyPr/>
          <a:lstStyle/>
          <a:p>
            <a:pPr algn="l"/>
            <a:r>
              <a:rPr lang="en-US" altLang="de-DE" sz="2600" b="1" dirty="0"/>
              <a:t>FS_AIMLsys/AIMLsys status after SA2#156 (1/4)</a:t>
            </a:r>
            <a:endParaRPr lang="de-DE" altLang="de-DE" sz="2600" b="1" dirty="0"/>
          </a:p>
        </p:txBody>
      </p:sp>
      <p:sp>
        <p:nvSpPr>
          <p:cNvPr id="29716" name="Content Placeholder 7"/>
          <p:cNvSpPr>
            <a:spLocks noGrp="1"/>
          </p:cNvSpPr>
          <p:nvPr>
            <p:ph sz="half" idx="2"/>
          </p:nvPr>
        </p:nvSpPr>
        <p:spPr>
          <a:xfrm>
            <a:off x="307181" y="2281331"/>
            <a:ext cx="8672750" cy="4285724"/>
          </a:xfrm>
        </p:spPr>
        <p:txBody>
          <a:bodyPr>
            <a:normAutofit lnSpcReduction="10000"/>
          </a:bodyPr>
          <a:lstStyle/>
          <a:p>
            <a:pPr>
              <a:spcBef>
                <a:spcPts val="0"/>
              </a:spcBef>
              <a:spcAft>
                <a:spcPts val="0"/>
              </a:spcAft>
            </a:pPr>
            <a:r>
              <a:rPr lang="de-DE" altLang="de-DE" sz="1600" b="1" dirty="0"/>
              <a:t>General</a:t>
            </a:r>
          </a:p>
          <a:p>
            <a:pPr lvl="1">
              <a:spcBef>
                <a:spcPts val="0"/>
              </a:spcBef>
              <a:spcAft>
                <a:spcPts val="300"/>
              </a:spcAft>
              <a:buClrTx/>
            </a:pPr>
            <a:r>
              <a:rPr lang="de-DE" altLang="de-DE" sz="1100" dirty="0"/>
              <a:t>FS_</a:t>
            </a:r>
            <a:r>
              <a:rPr lang="en-US" altLang="de-DE" sz="1100" dirty="0" err="1"/>
              <a:t>AIMLsys</a:t>
            </a:r>
            <a:r>
              <a:rPr lang="en-US" altLang="de-DE" sz="1100" dirty="0"/>
              <a:t> </a:t>
            </a:r>
            <a:r>
              <a:rPr lang="de-DE" altLang="de-DE" sz="1100" dirty="0"/>
              <a:t>TR 23.700-80 </a:t>
            </a:r>
            <a:r>
              <a:rPr lang="de-DE" altLang="de-DE" sz="1100" dirty="0">
                <a:hlinkClick r:id="rId3"/>
              </a:rPr>
              <a:t>v18.0.0</a:t>
            </a:r>
            <a:r>
              <a:rPr lang="de-DE" altLang="de-DE" sz="1100" dirty="0"/>
              <a:t> </a:t>
            </a:r>
            <a:r>
              <a:rPr lang="de-DE" altLang="de-DE" sz="1100" dirty="0" err="1"/>
              <a:t>is</a:t>
            </a:r>
            <a:r>
              <a:rPr lang="de-DE" altLang="de-DE" sz="1100" dirty="0"/>
              <a:t> </a:t>
            </a:r>
            <a:r>
              <a:rPr lang="de-DE" altLang="de-DE" sz="1100" dirty="0" err="1"/>
              <a:t>available</a:t>
            </a:r>
            <a:endParaRPr lang="de-DE" altLang="de-DE" sz="1100" dirty="0"/>
          </a:p>
          <a:p>
            <a:pPr lvl="1">
              <a:spcBef>
                <a:spcPts val="0"/>
              </a:spcBef>
              <a:spcAft>
                <a:spcPts val="300"/>
              </a:spcAft>
              <a:buClrTx/>
            </a:pPr>
            <a:r>
              <a:rPr lang="en-US" altLang="de-DE" sz="1100" dirty="0">
                <a:solidFill>
                  <a:srgbClr val="C00000"/>
                </a:solidFill>
              </a:rPr>
              <a:t>64 </a:t>
            </a:r>
            <a:r>
              <a:rPr lang="en-US" altLang="de-DE" sz="1100" dirty="0" err="1"/>
              <a:t>tdocs</a:t>
            </a:r>
            <a:r>
              <a:rPr lang="en-US" altLang="de-DE" sz="1100" dirty="0"/>
              <a:t> were submitted for Apr. 2023 SA2#156E of which 2 </a:t>
            </a:r>
            <a:r>
              <a:rPr lang="en-US" altLang="de-DE" sz="1100" dirty="0" err="1"/>
              <a:t>LSin</a:t>
            </a:r>
            <a:r>
              <a:rPr lang="en-US" altLang="de-DE" sz="1100" dirty="0"/>
              <a:t>, 5 </a:t>
            </a:r>
            <a:r>
              <a:rPr lang="en-US" altLang="de-DE" sz="1100" dirty="0" err="1"/>
              <a:t>LSout</a:t>
            </a:r>
            <a:r>
              <a:rPr lang="en-US" altLang="de-DE" sz="1100" dirty="0"/>
              <a:t>, 5 Discussion papers and 52 CRs for normative submissions.</a:t>
            </a:r>
          </a:p>
          <a:p>
            <a:pPr lvl="1">
              <a:spcBef>
                <a:spcPts val="0"/>
              </a:spcBef>
              <a:spcAft>
                <a:spcPts val="300"/>
              </a:spcAft>
              <a:buClrTx/>
            </a:pPr>
            <a:r>
              <a:rPr lang="en-US" altLang="de-DE" sz="1100" dirty="0">
                <a:latin typeface="+mj-lt"/>
              </a:rPr>
              <a:t>1 </a:t>
            </a:r>
            <a:r>
              <a:rPr lang="en-US" altLang="de-DE" sz="1100" dirty="0" err="1"/>
              <a:t>LSin</a:t>
            </a:r>
            <a:r>
              <a:rPr lang="en-US" altLang="de-DE" sz="1100" dirty="0"/>
              <a:t> </a:t>
            </a:r>
            <a:r>
              <a:rPr lang="en-GB" sz="1100" dirty="0">
                <a:effectLst/>
                <a:ea typeface="Times New Roman" panose="02020603050405020304" pitchFamily="18" charset="0"/>
                <a:cs typeface="Times New Roman" panose="02020603050405020304" pitchFamily="18" charset="0"/>
              </a:rPr>
              <a:t>from CT WG3: LS on API enhancement for GMEC services and </a:t>
            </a:r>
            <a:r>
              <a:rPr lang="en-GB" sz="1100" dirty="0" err="1">
                <a:effectLst/>
                <a:ea typeface="Times New Roman" panose="02020603050405020304" pitchFamily="18" charset="0"/>
                <a:cs typeface="Times New Roman" panose="02020603050405020304" pitchFamily="18" charset="0"/>
              </a:rPr>
              <a:t>AIMLSys</a:t>
            </a:r>
            <a:r>
              <a:rPr lang="en-GB" sz="1100" dirty="0">
                <a:effectLst/>
                <a:ea typeface="Times New Roman" panose="02020603050405020304" pitchFamily="18" charset="0"/>
                <a:cs typeface="Times New Roman" panose="02020603050405020304" pitchFamily="18" charset="0"/>
              </a:rPr>
              <a:t> services, 1 </a:t>
            </a:r>
            <a:r>
              <a:rPr lang="en-GB" sz="1100" dirty="0" err="1">
                <a:effectLst/>
                <a:ea typeface="Times New Roman" panose="02020603050405020304" pitchFamily="18" charset="0"/>
                <a:cs typeface="Times New Roman" panose="02020603050405020304" pitchFamily="18" charset="0"/>
              </a:rPr>
              <a:t>LSin</a:t>
            </a:r>
            <a:r>
              <a:rPr lang="en-GB" sz="1100" dirty="0">
                <a:effectLst/>
                <a:ea typeface="Times New Roman" panose="02020603050405020304" pitchFamily="18" charset="0"/>
                <a:cs typeface="Times New Roman" panose="02020603050405020304" pitchFamily="18" charset="0"/>
              </a:rPr>
              <a:t> from SA1: </a:t>
            </a:r>
            <a:r>
              <a:rPr lang="en-GB" sz="1100" dirty="0">
                <a:effectLst/>
                <a:latin typeface="+mj-lt"/>
                <a:ea typeface="Times New Roman" panose="02020603050405020304" pitchFamily="18" charset="0"/>
                <a:cs typeface="Times New Roman" panose="02020603050405020304" pitchFamily="18" charset="0"/>
              </a:rPr>
              <a:t>Reply LS on KPIs for AI/ML model transfer in 5GS</a:t>
            </a:r>
            <a:r>
              <a:rPr lang="en-US" sz="1100" dirty="0">
                <a:effectLst/>
                <a:latin typeface="+mj-lt"/>
                <a:ea typeface="Times New Roman" panose="02020603050405020304" pitchFamily="18" charset="0"/>
                <a:cs typeface="Times New Roman" panose="02020603050405020304" pitchFamily="18" charset="0"/>
              </a:rPr>
              <a:t>. </a:t>
            </a:r>
          </a:p>
          <a:p>
            <a:pPr lvl="1">
              <a:spcBef>
                <a:spcPts val="0"/>
              </a:spcBef>
              <a:spcAft>
                <a:spcPts val="300"/>
              </a:spcAft>
              <a:buClrTx/>
            </a:pPr>
            <a:r>
              <a:rPr lang="en-US" altLang="de-DE" sz="1100" dirty="0">
                <a:latin typeface="+mj-lt"/>
                <a:cs typeface="Times New Roman" panose="02020603050405020304" pitchFamily="18" charset="0"/>
              </a:rPr>
              <a:t>Two LS out approved:</a:t>
            </a:r>
            <a:endParaRPr lang="en-US" altLang="de-DE" sz="1100" dirty="0"/>
          </a:p>
          <a:p>
            <a:pPr marL="1146175" lvl="3" indent="-234950">
              <a:spcBef>
                <a:spcPts val="0"/>
              </a:spcBef>
              <a:spcAft>
                <a:spcPts val="300"/>
              </a:spcAft>
              <a:buFont typeface="Calibri" panose="020F0502020204030204" pitchFamily="34" charset="0"/>
              <a:buChar char="−"/>
            </a:pPr>
            <a:r>
              <a:rPr lang="en-GB" sz="1100" u="sng" dirty="0">
                <a:effectLst/>
                <a:ea typeface="Times New Roman" panose="02020603050405020304" pitchFamily="18" charset="0"/>
                <a:hlinkClick r:id="rId4">
                  <a:extLst>
                    <a:ext uri="{A12FA001-AC4F-418D-AE19-62706E023703}">
                      <ahyp:hlinkClr xmlns:ahyp="http://schemas.microsoft.com/office/drawing/2018/hyperlinkcolor" val="tx"/>
                    </a:ext>
                  </a:extLst>
                </a:hlinkClick>
              </a:rPr>
              <a:t>S2-2305426</a:t>
            </a:r>
            <a:r>
              <a:rPr lang="en-US" altLang="de-DE" sz="1100" dirty="0">
                <a:latin typeface="+mj-lt"/>
              </a:rPr>
              <a:t>: </a:t>
            </a:r>
            <a:r>
              <a:rPr lang="en-US" altLang="de-DE" sz="1100" dirty="0" err="1"/>
              <a:t>LSout</a:t>
            </a:r>
            <a:r>
              <a:rPr lang="en-US" altLang="de-DE" sz="1100" dirty="0"/>
              <a:t>  to SA5 – </a:t>
            </a:r>
            <a:r>
              <a:rPr lang="en-GB" sz="1100" dirty="0">
                <a:effectLst/>
                <a:ea typeface="Times New Roman" panose="02020603050405020304" pitchFamily="18" charset="0"/>
              </a:rPr>
              <a:t>LS on charging aspects of AI/ML traffic</a:t>
            </a:r>
          </a:p>
          <a:p>
            <a:pPr marL="1146175" lvl="3" indent="-234950">
              <a:spcBef>
                <a:spcPts val="0"/>
              </a:spcBef>
              <a:spcAft>
                <a:spcPts val="600"/>
              </a:spcAft>
              <a:buFont typeface="Calibri" panose="020F0502020204030204" pitchFamily="34" charset="0"/>
              <a:buChar char="−"/>
            </a:pPr>
            <a:r>
              <a:rPr lang="en-GB" sz="1100" u="sng" dirty="0">
                <a:effectLst/>
                <a:ea typeface="Times New Roman" panose="02020603050405020304" pitchFamily="18" charset="0"/>
                <a:hlinkClick r:id="rId5">
                  <a:extLst>
                    <a:ext uri="{A12FA001-AC4F-418D-AE19-62706E023703}">
                      <ahyp:hlinkClr xmlns:ahyp="http://schemas.microsoft.com/office/drawing/2018/hyperlinkcolor" val="tx"/>
                    </a:ext>
                  </a:extLst>
                </a:hlinkClick>
              </a:rPr>
              <a:t>S2-2304067</a:t>
            </a:r>
            <a:r>
              <a:rPr lang="en-GB" sz="1100" u="sng" dirty="0">
                <a:effectLst/>
                <a:ea typeface="Times New Roman" panose="02020603050405020304" pitchFamily="18" charset="0"/>
              </a:rPr>
              <a:t>:</a:t>
            </a:r>
            <a:r>
              <a:rPr lang="en-GB" sz="1100" dirty="0">
                <a:effectLst/>
                <a:ea typeface="Times New Roman" panose="02020603050405020304" pitchFamily="18" charset="0"/>
              </a:rPr>
              <a:t> </a:t>
            </a:r>
            <a:r>
              <a:rPr lang="en-GB" sz="1100" dirty="0" err="1">
                <a:effectLst/>
                <a:ea typeface="Times New Roman" panose="02020603050405020304" pitchFamily="18" charset="0"/>
              </a:rPr>
              <a:t>LSout</a:t>
            </a:r>
            <a:r>
              <a:rPr lang="en-GB" sz="1100" dirty="0">
                <a:effectLst/>
                <a:ea typeface="Times New Roman" panose="02020603050405020304" pitchFamily="18" charset="0"/>
              </a:rPr>
              <a:t> to SA5 - LS for improved KPIs involving end-to-end data volume transfer time analytics</a:t>
            </a:r>
          </a:p>
          <a:p>
            <a:pPr marL="1146175" lvl="3" indent="-234950">
              <a:spcBef>
                <a:spcPts val="0"/>
              </a:spcBef>
              <a:spcAft>
                <a:spcPts val="600"/>
              </a:spcAft>
              <a:buFont typeface="Calibri" panose="020F0502020204030204" pitchFamily="34" charset="0"/>
              <a:buChar char="−"/>
            </a:pPr>
            <a:r>
              <a:rPr lang="en-GB" sz="1100" dirty="0">
                <a:ea typeface="Times New Roman" panose="02020603050405020304" pitchFamily="18" charset="0"/>
              </a:rPr>
              <a:t>All three draft </a:t>
            </a:r>
            <a:r>
              <a:rPr lang="en-GB" sz="1100" dirty="0" err="1">
                <a:ea typeface="Times New Roman" panose="02020603050405020304" pitchFamily="18" charset="0"/>
              </a:rPr>
              <a:t>LSouts</a:t>
            </a:r>
            <a:r>
              <a:rPr lang="en-GB" sz="1100" dirty="0">
                <a:ea typeface="Times New Roman" panose="02020603050405020304" pitchFamily="18" charset="0"/>
              </a:rPr>
              <a:t> to CT3 for responding to </a:t>
            </a:r>
            <a:r>
              <a:rPr lang="en-GB" sz="1100" dirty="0">
                <a:effectLst/>
                <a:ea typeface="Times New Roman" panose="02020603050405020304" pitchFamily="18" charset="0"/>
                <a:cs typeface="Times New Roman" panose="02020603050405020304" pitchFamily="18" charset="0"/>
              </a:rPr>
              <a:t>API enhancement for GMEC services and </a:t>
            </a:r>
            <a:r>
              <a:rPr lang="en-GB" sz="1100" dirty="0" err="1">
                <a:effectLst/>
                <a:ea typeface="Times New Roman" panose="02020603050405020304" pitchFamily="18" charset="0"/>
                <a:cs typeface="Times New Roman" panose="02020603050405020304" pitchFamily="18" charset="0"/>
              </a:rPr>
              <a:t>AIMLSys</a:t>
            </a:r>
            <a:r>
              <a:rPr lang="en-GB" sz="1100" dirty="0">
                <a:effectLst/>
                <a:ea typeface="Times New Roman" panose="02020603050405020304" pitchFamily="18" charset="0"/>
                <a:cs typeface="Times New Roman" panose="02020603050405020304" pitchFamily="18" charset="0"/>
              </a:rPr>
              <a:t> services are noted and the LS response to be re-visited in next SA2#157 F2F meeting in May, 2023. </a:t>
            </a:r>
            <a:endParaRPr lang="en-GB" sz="1100" dirty="0">
              <a:effectLst/>
              <a:ea typeface="Times New Roman" panose="02020603050405020304" pitchFamily="18" charset="0"/>
            </a:endParaRPr>
          </a:p>
          <a:p>
            <a:pPr>
              <a:spcBef>
                <a:spcPts val="0"/>
              </a:spcBef>
              <a:spcAft>
                <a:spcPts val="0"/>
              </a:spcAft>
            </a:pPr>
            <a:r>
              <a:rPr lang="de-DE" altLang="de-DE" sz="1600" b="1" dirty="0"/>
              <a:t>Normative Progress Summary per KI in SA2#156E</a:t>
            </a:r>
            <a:r>
              <a:rPr lang="de-DE" altLang="de-DE" sz="1200" b="1" dirty="0"/>
              <a:t>:  </a:t>
            </a:r>
            <a:endParaRPr lang="de-DE" altLang="de-DE" sz="1200" i="1" dirty="0"/>
          </a:p>
          <a:p>
            <a:pPr marL="685800" lvl="2">
              <a:spcBef>
                <a:spcPts val="0"/>
              </a:spcBef>
              <a:spcAft>
                <a:spcPts val="300"/>
              </a:spcAft>
            </a:pPr>
            <a:r>
              <a:rPr lang="en-GB" sz="1200" b="1" dirty="0">
                <a:effectLst/>
                <a:ea typeface="SimSun" panose="02010600030101010101" pitchFamily="2" charset="-122"/>
                <a:cs typeface="Times New Roman" panose="02020603050405020304" pitchFamily="18" charset="0"/>
              </a:rPr>
              <a:t>General AIMLsys Descriptions: </a:t>
            </a:r>
          </a:p>
          <a:p>
            <a:pPr marL="685800" lvl="3" indent="0">
              <a:spcBef>
                <a:spcPts val="0"/>
              </a:spcBef>
              <a:spcAft>
                <a:spcPts val="300"/>
              </a:spcAft>
              <a:buNone/>
            </a:pPr>
            <a:r>
              <a:rPr lang="en-GB" sz="1200" b="1" dirty="0">
                <a:ea typeface="SimSun" panose="02010600030101010101" pitchFamily="2" charset="-122"/>
                <a:cs typeface="Times New Roman" panose="02020603050405020304" pitchFamily="18" charset="0"/>
              </a:rPr>
              <a:t>Status: </a:t>
            </a:r>
            <a:r>
              <a:rPr lang="en-GB" sz="1200" dirty="0">
                <a:effectLst/>
                <a:ea typeface="SimSun" panose="02010600030101010101" pitchFamily="2" charset="-122"/>
                <a:cs typeface="Times New Roman" panose="02020603050405020304" pitchFamily="18" charset="0"/>
              </a:rPr>
              <a:t>2 CR Approved </a:t>
            </a:r>
            <a:r>
              <a:rPr lang="en-GB" sz="1200" dirty="0">
                <a:ea typeface="SimSun" panose="02010600030101010101" pitchFamily="2" charset="-122"/>
                <a:cs typeface="Times New Roman" panose="02020603050405020304" pitchFamily="18" charset="0"/>
              </a:rPr>
              <a:t>- 23.501, 1 CR Merged – 23.501 </a:t>
            </a:r>
            <a:endParaRPr lang="en-GB" sz="1200" dirty="0">
              <a:effectLst/>
              <a:ea typeface="SimSun" panose="02010600030101010101" pitchFamily="2" charset="-122"/>
              <a:cs typeface="Times New Roman" panose="02020603050405020304" pitchFamily="18" charset="0"/>
            </a:endParaRPr>
          </a:p>
          <a:p>
            <a:pPr marL="685800" lvl="3" indent="0">
              <a:spcBef>
                <a:spcPts val="0"/>
              </a:spcBef>
              <a:spcAft>
                <a:spcPts val="300"/>
              </a:spcAft>
              <a:buNone/>
            </a:pPr>
            <a:r>
              <a:rPr lang="en-GB" sz="1200" b="1" dirty="0">
                <a:ea typeface="SimSun" panose="02010600030101010101" pitchFamily="2" charset="-122"/>
                <a:cs typeface="Times New Roman" panose="02020603050405020304" pitchFamily="18" charset="0"/>
              </a:rPr>
              <a:t>Next Steps:  </a:t>
            </a:r>
            <a:r>
              <a:rPr lang="en-GB" sz="1200" dirty="0">
                <a:ea typeface="SimSun" panose="02010600030101010101" pitchFamily="2" charset="-122"/>
                <a:cs typeface="Times New Roman" panose="02020603050405020304" pitchFamily="18" charset="0"/>
              </a:rPr>
              <a:t>Resolve the outstanding EN to be addressed to highlight the external parameters provisioning support for AIMLsys in Rel18. </a:t>
            </a:r>
            <a:endParaRPr lang="en-GB" sz="1200" dirty="0">
              <a:effectLst/>
              <a:ea typeface="SimSun" panose="02010600030101010101" pitchFamily="2" charset="-122"/>
              <a:cs typeface="Times New Roman" panose="02020603050405020304" pitchFamily="18" charset="0"/>
            </a:endParaRPr>
          </a:p>
          <a:p>
            <a:pPr marL="685800" lvl="2">
              <a:spcBef>
                <a:spcPts val="0"/>
              </a:spcBef>
              <a:spcAft>
                <a:spcPts val="300"/>
              </a:spcAft>
            </a:pPr>
            <a:r>
              <a:rPr lang="en-GB" sz="1200" b="1" dirty="0">
                <a:effectLst/>
                <a:ea typeface="SimSun" panose="02010600030101010101" pitchFamily="2" charset="-122"/>
                <a:cs typeface="Times New Roman" panose="02020603050405020304" pitchFamily="18" charset="0"/>
              </a:rPr>
              <a:t>KI#1: Monitoring of Network Resource Utilization for the support of Application AI/ML operation </a:t>
            </a:r>
          </a:p>
          <a:p>
            <a:pPr marL="685800" lvl="3" indent="0">
              <a:spcBef>
                <a:spcPts val="0"/>
              </a:spcBef>
              <a:spcAft>
                <a:spcPts val="300"/>
              </a:spcAft>
              <a:buNone/>
            </a:pPr>
            <a:r>
              <a:rPr lang="en-GB" sz="1200" b="1" dirty="0">
                <a:ea typeface="SimSun" panose="02010600030101010101" pitchFamily="2" charset="-122"/>
                <a:cs typeface="Times New Roman" panose="02020603050405020304" pitchFamily="18" charset="0"/>
              </a:rPr>
              <a:t>Status:</a:t>
            </a:r>
            <a:r>
              <a:rPr lang="en-GB" sz="1200" dirty="0">
                <a:ea typeface="SimSun" panose="02010600030101010101" pitchFamily="2" charset="-122"/>
                <a:cs typeface="Times New Roman" panose="02020603050405020304" pitchFamily="18" charset="0"/>
              </a:rPr>
              <a:t> 2 CR Approved – 23.501, 2 CR Approved – 23.502, 1 CR Merged – 23.501, 4 CR Merged – 23.502, 1 CR Noted – 23.501, 2 CR Noted – 23.502, </a:t>
            </a:r>
          </a:p>
          <a:p>
            <a:pPr marL="685800" lvl="3" indent="0">
              <a:spcBef>
                <a:spcPts val="0"/>
              </a:spcBef>
              <a:spcAft>
                <a:spcPts val="300"/>
              </a:spcAft>
              <a:buNone/>
            </a:pPr>
            <a:r>
              <a:rPr lang="en-GB" sz="1200" b="1" dirty="0">
                <a:effectLst/>
                <a:ea typeface="SimSun" panose="02010600030101010101" pitchFamily="2" charset="-122"/>
                <a:cs typeface="Times New Roman" panose="02020603050405020304" pitchFamily="18" charset="0"/>
              </a:rPr>
              <a:t>Next Steps: </a:t>
            </a:r>
            <a:endParaRPr lang="en-GB" sz="1200" b="1" dirty="0">
              <a:ea typeface="SimSun" panose="02010600030101010101" pitchFamily="2" charset="-122"/>
              <a:cs typeface="Times New Roman" panose="02020603050405020304" pitchFamily="18" charset="0"/>
            </a:endParaRPr>
          </a:p>
          <a:p>
            <a:pPr marL="1143000" lvl="3">
              <a:spcBef>
                <a:spcPts val="0"/>
              </a:spcBef>
              <a:spcAft>
                <a:spcPts val="300"/>
              </a:spcAft>
            </a:pPr>
            <a:r>
              <a:rPr lang="en-GB" sz="1200" dirty="0">
                <a:ea typeface="SimSun" panose="02010600030101010101" pitchFamily="2" charset="-122"/>
                <a:cs typeface="Times New Roman" panose="02020603050405020304" pitchFamily="18" charset="0"/>
              </a:rPr>
              <a:t>Resolve the decision on common AF Session QoS Service API for GMEC, AIMLsys and existing </a:t>
            </a:r>
            <a:r>
              <a:rPr lang="en-GB" sz="1200" dirty="0" err="1">
                <a:ea typeface="SimSun" panose="02010600030101010101" pitchFamily="2" charset="-122"/>
                <a:cs typeface="Times New Roman" panose="02020603050405020304" pitchFamily="18" charset="0"/>
              </a:rPr>
              <a:t>Nnef_AFSessionWithQoS</a:t>
            </a:r>
            <a:endParaRPr lang="en-GB" sz="1200" dirty="0">
              <a:ea typeface="SimSun" panose="02010600030101010101" pitchFamily="2" charset="-122"/>
              <a:cs typeface="Times New Roman" panose="02020603050405020304" pitchFamily="18" charset="0"/>
            </a:endParaRPr>
          </a:p>
          <a:p>
            <a:pPr marL="1143000" lvl="3">
              <a:spcBef>
                <a:spcPts val="0"/>
              </a:spcBef>
              <a:spcAft>
                <a:spcPts val="300"/>
              </a:spcAft>
            </a:pPr>
            <a:r>
              <a:rPr lang="en-GB" sz="1200" dirty="0">
                <a:ea typeface="SimSun" panose="02010600030101010101" pitchFamily="2" charset="-122"/>
                <a:cs typeface="Times New Roman" panose="02020603050405020304" pitchFamily="18" charset="0"/>
              </a:rPr>
              <a:t>Continue to clean up the 23.501 and 23.502 normative descriptions for Multi-AF Session with QoS.  </a:t>
            </a:r>
            <a:endParaRPr lang="en-GB" sz="1200" dirty="0">
              <a:effectLst/>
              <a:ea typeface="SimSun" panose="02010600030101010101" pitchFamily="2" charset="-122"/>
              <a:cs typeface="Times New Roman" panose="02020603050405020304" pitchFamily="18" charset="0"/>
            </a:endParaRPr>
          </a:p>
        </p:txBody>
      </p:sp>
      <p:graphicFrame>
        <p:nvGraphicFramePr>
          <p:cNvPr id="5" name="Content Placeholder 8">
            <a:extLst>
              <a:ext uri="{FF2B5EF4-FFF2-40B4-BE49-F238E27FC236}">
                <a16:creationId xmlns:a16="http://schemas.microsoft.com/office/drawing/2014/main" id="{5071FF20-0011-4FEF-AB7D-19DC3A85FB83}"/>
              </a:ext>
            </a:extLst>
          </p:cNvPr>
          <p:cNvGraphicFramePr>
            <a:graphicFrameLocks/>
          </p:cNvGraphicFramePr>
          <p:nvPr>
            <p:extLst>
              <p:ext uri="{D42A27DB-BD31-4B8C-83A1-F6EECF244321}">
                <p14:modId xmlns:p14="http://schemas.microsoft.com/office/powerpoint/2010/main" val="3478237770"/>
              </p:ext>
            </p:extLst>
          </p:nvPr>
        </p:nvGraphicFramePr>
        <p:xfrm>
          <a:off x="307181" y="1260897"/>
          <a:ext cx="8513547" cy="1028698"/>
        </p:xfrm>
        <a:graphic>
          <a:graphicData uri="http://schemas.openxmlformats.org/drawingml/2006/table">
            <a:tbl>
              <a:tblPr firstRow="1" bandRow="1">
                <a:tableStyleId>{8FD4443E-F989-4FC4-A0C8-D5A2AF1F390B}</a:tableStyleId>
              </a:tblPr>
              <a:tblGrid>
                <a:gridCol w="1461344">
                  <a:extLst>
                    <a:ext uri="{9D8B030D-6E8A-4147-A177-3AD203B41FA5}">
                      <a16:colId xmlns:a16="http://schemas.microsoft.com/office/drawing/2014/main" val="20000"/>
                    </a:ext>
                  </a:extLst>
                </a:gridCol>
                <a:gridCol w="3496203">
                  <a:extLst>
                    <a:ext uri="{9D8B030D-6E8A-4147-A177-3AD203B41FA5}">
                      <a16:colId xmlns:a16="http://schemas.microsoft.com/office/drawing/2014/main" val="20001"/>
                    </a:ext>
                  </a:extLst>
                </a:gridCol>
                <a:gridCol w="1330037">
                  <a:extLst>
                    <a:ext uri="{9D8B030D-6E8A-4147-A177-3AD203B41FA5}">
                      <a16:colId xmlns:a16="http://schemas.microsoft.com/office/drawing/2014/main" val="20002"/>
                    </a:ext>
                  </a:extLst>
                </a:gridCol>
                <a:gridCol w="1237672">
                  <a:extLst>
                    <a:ext uri="{9D8B030D-6E8A-4147-A177-3AD203B41FA5}">
                      <a16:colId xmlns:a16="http://schemas.microsoft.com/office/drawing/2014/main" val="20003"/>
                    </a:ext>
                  </a:extLst>
                </a:gridCol>
                <a:gridCol w="988291">
                  <a:extLst>
                    <a:ext uri="{9D8B030D-6E8A-4147-A177-3AD203B41FA5}">
                      <a16:colId xmlns:a16="http://schemas.microsoft.com/office/drawing/2014/main" val="20004"/>
                    </a:ext>
                  </a:extLst>
                </a:gridCol>
              </a:tblGrid>
              <a:tr h="252834">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0947">
                <a:tc>
                  <a:txBody>
                    <a:bodyPr/>
                    <a:lstStyle/>
                    <a:p>
                      <a:pPr>
                        <a:lnSpc>
                          <a:spcPts val="1400"/>
                        </a:lnSpc>
                      </a:pPr>
                      <a:r>
                        <a:rPr lang="en-US" sz="1200" b="1" kern="1200" dirty="0">
                          <a:solidFill>
                            <a:schemeClr val="lt1"/>
                          </a:solidFill>
                          <a:effectLst/>
                          <a:latin typeface="+mn-lt"/>
                          <a:ea typeface="+mn-ea"/>
                          <a:cs typeface="+mn-cs"/>
                        </a:rPr>
                        <a:t>FS_AIMLsys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1200" b="1" kern="1200" dirty="0">
                          <a:solidFill>
                            <a:schemeClr val="lt1"/>
                          </a:solidFill>
                          <a:effectLst/>
                          <a:latin typeface="+mj-lt"/>
                          <a:ea typeface="+mn-ea"/>
                          <a:cs typeface="+mn-cs"/>
                        </a:rPr>
                        <a:t>Study on System Support for AI/ML-based Services</a:t>
                      </a:r>
                      <a:endParaRPr lang="de-DE" sz="1200" b="1" kern="1200" dirty="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ts val="1400"/>
                        </a:lnSpc>
                        <a:spcBef>
                          <a:spcPts val="0"/>
                        </a:spcBef>
                        <a:spcAft>
                          <a:spcPts val="0"/>
                        </a:spcAft>
                        <a:buClrTx/>
                        <a:buSzTx/>
                        <a:buFontTx/>
                        <a:buNone/>
                        <a:tabLst/>
                        <a:defRPr/>
                      </a:pPr>
                      <a:r>
                        <a:rPr lang="en-US" sz="1200" b="1" kern="1200" dirty="0">
                          <a:solidFill>
                            <a:srgbClr val="7030A0"/>
                          </a:solidFill>
                          <a:latin typeface="+mn-lt"/>
                          <a:ea typeface="+mn-ea"/>
                          <a:cs typeface="+mn-cs"/>
                        </a:rPr>
                        <a:t>90 % &gt; 100 %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October 2022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lnSpc>
                          <a:spcPts val="1400"/>
                        </a:lnSpc>
                      </a:pPr>
                      <a:r>
                        <a:rPr kumimoji="0" lang="en-GB" sz="1200" b="1" i="0" u="none" strike="noStrike" kern="1200" cap="none" spc="0" normalizeH="0" baseline="0" noProof="0" dirty="0">
                          <a:ln>
                            <a:noFill/>
                          </a:ln>
                          <a:solidFill>
                            <a:srgbClr val="FF0000"/>
                          </a:solidFill>
                          <a:effectLst/>
                          <a:uLnTx/>
                          <a:uFillTx/>
                          <a:latin typeface="+mn-lt"/>
                          <a:ea typeface="+mn-ea"/>
                          <a:cs typeface="+mn-cs"/>
                        </a:rPr>
                        <a:t>SP-220071</a:t>
                      </a:r>
                      <a:endParaRPr lang="en-US"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95172">
                <a:tc>
                  <a:txBody>
                    <a:bodyPr/>
                    <a:lstStyle/>
                    <a:p>
                      <a:pPr>
                        <a:lnSpc>
                          <a:spcPts val="1400"/>
                        </a:lnSpc>
                      </a:pPr>
                      <a:r>
                        <a:rPr kumimoji="0" lang="en-US" sz="1200" b="1" i="0" u="none" strike="noStrike" kern="1200" cap="none" normalizeH="0" baseline="0" dirty="0">
                          <a:ln>
                            <a:noFill/>
                          </a:ln>
                          <a:solidFill>
                            <a:schemeClr val="bg1"/>
                          </a:solidFill>
                          <a:effectLst/>
                          <a:latin typeface="+mn-lt"/>
                          <a:ea typeface="+mn-ea"/>
                          <a:cs typeface="+mn-cs"/>
                        </a:rPr>
                        <a:t>AIMLsys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System Support for AI/ML-based Services</a:t>
                      </a:r>
                      <a:endParaRPr lang="de-DE" sz="1200" b="1" kern="1200" dirty="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ts val="1400"/>
                        </a:lnSpc>
                        <a:spcBef>
                          <a:spcPts val="0"/>
                        </a:spcBef>
                        <a:spcAft>
                          <a:spcPts val="0"/>
                        </a:spcAft>
                        <a:buClrTx/>
                        <a:buSzTx/>
                        <a:buFontTx/>
                        <a:buNone/>
                        <a:tabLst/>
                        <a:defRPr/>
                      </a:pPr>
                      <a:r>
                        <a:rPr lang="en-US" sz="1200" b="1" kern="1200" dirty="0">
                          <a:solidFill>
                            <a:srgbClr val="7030A0"/>
                          </a:solidFill>
                          <a:latin typeface="+mn-lt"/>
                          <a:ea typeface="+mn-ea"/>
                          <a:cs typeface="+mn-cs"/>
                        </a:rPr>
                        <a:t>50 % &gt; 80 %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en-US" sz="1200" b="1" i="0" dirty="0">
                          <a:solidFill>
                            <a:srgbClr val="7030A0"/>
                          </a:solidFill>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FF0000"/>
                          </a:solidFill>
                          <a:effectLst/>
                          <a:uLnTx/>
                          <a:uFillTx/>
                          <a:latin typeface="+mn-lt"/>
                          <a:ea typeface="+mn-ea"/>
                          <a:cs typeface="+mn-cs"/>
                        </a:rPr>
                        <a:t>SP-230095</a:t>
                      </a:r>
                      <a:endParaRPr lang="en-US"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154657813"/>
                  </a:ext>
                </a:extLst>
              </a:tr>
            </a:tbl>
          </a:graphicData>
        </a:graphic>
      </p:graphicFrame>
    </p:spTree>
    <p:extLst>
      <p:ext uri="{BB962C8B-B14F-4D97-AF65-F5344CB8AC3E}">
        <p14:creationId xmlns:p14="http://schemas.microsoft.com/office/powerpoint/2010/main" val="222776108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7974012" cy="787400"/>
          </a:xfrm>
        </p:spPr>
        <p:txBody>
          <a:bodyPr/>
          <a:lstStyle/>
          <a:p>
            <a:pPr algn="l"/>
            <a:r>
              <a:rPr lang="en-US" altLang="de-DE" sz="2600" b="1" dirty="0"/>
              <a:t>FS_AIMLsys/AIMLsys status after SA2#156E (2/4)</a:t>
            </a:r>
            <a:endParaRPr lang="de-DE" altLang="de-DE" sz="2600" b="1" dirty="0"/>
          </a:p>
        </p:txBody>
      </p:sp>
      <p:sp>
        <p:nvSpPr>
          <p:cNvPr id="29716" name="Content Placeholder 7"/>
          <p:cNvSpPr>
            <a:spLocks noGrp="1"/>
          </p:cNvSpPr>
          <p:nvPr>
            <p:ph sz="half" idx="2"/>
          </p:nvPr>
        </p:nvSpPr>
        <p:spPr>
          <a:xfrm>
            <a:off x="235625" y="830496"/>
            <a:ext cx="8672750" cy="4285724"/>
          </a:xfrm>
        </p:spPr>
        <p:txBody>
          <a:bodyPr/>
          <a:lstStyle/>
          <a:p>
            <a:pPr marL="911225" lvl="3" indent="0">
              <a:spcBef>
                <a:spcPts val="0"/>
              </a:spcBef>
              <a:spcAft>
                <a:spcPts val="600"/>
              </a:spcAft>
              <a:buNone/>
            </a:pPr>
            <a:endParaRPr lang="en-GB" sz="1000" dirty="0">
              <a:effectLst/>
              <a:ea typeface="Times New Roman" panose="02020603050405020304" pitchFamily="18" charset="0"/>
            </a:endParaRPr>
          </a:p>
          <a:p>
            <a:pPr>
              <a:spcBef>
                <a:spcPts val="0"/>
              </a:spcBef>
              <a:spcAft>
                <a:spcPts val="0"/>
              </a:spcAft>
            </a:pPr>
            <a:r>
              <a:rPr lang="de-DE" altLang="de-DE" sz="1600" b="1" dirty="0"/>
              <a:t>Normative Progress Summary per KI in SA2#156E</a:t>
            </a:r>
            <a:r>
              <a:rPr lang="de-DE" altLang="de-DE" sz="1400" b="1" dirty="0"/>
              <a:t>:  (</a:t>
            </a:r>
            <a:r>
              <a:rPr lang="de-DE" altLang="de-DE" sz="1400" b="1" dirty="0" err="1"/>
              <a:t>Cont</a:t>
            </a:r>
            <a:r>
              <a:rPr lang="de-DE" altLang="de-DE" sz="1400" b="1" dirty="0"/>
              <a:t>‘) </a:t>
            </a:r>
            <a:endParaRPr lang="de-DE" altLang="de-DE" sz="1400" i="1" dirty="0"/>
          </a:p>
          <a:p>
            <a:pPr marL="685800" lvl="2">
              <a:spcBef>
                <a:spcPts val="0"/>
              </a:spcBef>
              <a:spcAft>
                <a:spcPts val="300"/>
              </a:spcAft>
            </a:pPr>
            <a:r>
              <a:rPr lang="en-GB" sz="1200" b="1" dirty="0">
                <a:effectLst/>
                <a:ea typeface="Malgun Gothic" panose="020B0503020000020004" pitchFamily="34" charset="-127"/>
              </a:rPr>
              <a:t>KI#3: </a:t>
            </a:r>
            <a:r>
              <a:rPr lang="en-GB" sz="1200" b="1" dirty="0">
                <a:ea typeface="Malgun Gothic" panose="020B0503020000020004" pitchFamily="34" charset="-127"/>
              </a:rPr>
              <a:t>5GC information exposure to authorized 3</a:t>
            </a:r>
            <a:r>
              <a:rPr lang="en-GB" sz="1200" b="1" baseline="30000" dirty="0">
                <a:ea typeface="Malgun Gothic" panose="020B0503020000020004" pitchFamily="34" charset="-127"/>
              </a:rPr>
              <a:t>rd</a:t>
            </a:r>
            <a:r>
              <a:rPr lang="en-GB" sz="1200" b="1" dirty="0">
                <a:ea typeface="Malgun Gothic" panose="020B0503020000020004" pitchFamily="34" charset="-127"/>
              </a:rPr>
              <a:t> party for application layer AI/ML operation </a:t>
            </a:r>
          </a:p>
          <a:p>
            <a:pPr marL="685800" lvl="3" indent="0">
              <a:spcBef>
                <a:spcPts val="0"/>
              </a:spcBef>
              <a:spcAft>
                <a:spcPts val="300"/>
              </a:spcAft>
              <a:buNone/>
            </a:pPr>
            <a:r>
              <a:rPr lang="en-GB" sz="1200" b="1" dirty="0">
                <a:effectLst/>
                <a:ea typeface="Malgun Gothic" panose="020B0503020000020004" pitchFamily="34" charset="-127"/>
              </a:rPr>
              <a:t>Status: </a:t>
            </a:r>
            <a:r>
              <a:rPr lang="en-GB" sz="1200" dirty="0">
                <a:ea typeface="Malgun Gothic" panose="020B0503020000020004" pitchFamily="34" charset="-127"/>
              </a:rPr>
              <a:t>No submission</a:t>
            </a:r>
          </a:p>
          <a:p>
            <a:pPr marL="685800" lvl="3" indent="0">
              <a:spcBef>
                <a:spcPts val="0"/>
              </a:spcBef>
              <a:spcAft>
                <a:spcPts val="300"/>
              </a:spcAft>
              <a:buNone/>
            </a:pPr>
            <a:r>
              <a:rPr lang="en-GB" sz="1200" b="1" dirty="0">
                <a:effectLst/>
                <a:ea typeface="Malgun Gothic" panose="020B0503020000020004" pitchFamily="34" charset="-127"/>
              </a:rPr>
              <a:t>Next Steps: </a:t>
            </a:r>
          </a:p>
          <a:p>
            <a:pPr marL="1143000" lvl="3">
              <a:spcBef>
                <a:spcPts val="0"/>
              </a:spcBef>
              <a:spcAft>
                <a:spcPts val="300"/>
              </a:spcAft>
            </a:pPr>
            <a:r>
              <a:rPr lang="en-GB" sz="1200" dirty="0">
                <a:ea typeface="Malgun Gothic" panose="020B0503020000020004" pitchFamily="34" charset="-127"/>
              </a:rPr>
              <a:t>Nothing outstanding</a:t>
            </a:r>
          </a:p>
          <a:p>
            <a:pPr marL="685800" lvl="2">
              <a:spcBef>
                <a:spcPts val="0"/>
              </a:spcBef>
              <a:spcAft>
                <a:spcPts val="300"/>
              </a:spcAft>
            </a:pPr>
            <a:r>
              <a:rPr lang="en-GB" sz="1200" b="1" dirty="0">
                <a:effectLst/>
                <a:ea typeface="Malgun Gothic" panose="020B0503020000020004" pitchFamily="34" charset="-127"/>
              </a:rPr>
              <a:t>KI#4: Enhancing External Parameter Provisioning</a:t>
            </a:r>
          </a:p>
          <a:p>
            <a:pPr marL="685800" lvl="3" indent="0">
              <a:spcBef>
                <a:spcPts val="0"/>
              </a:spcBef>
              <a:spcAft>
                <a:spcPts val="300"/>
              </a:spcAft>
              <a:buNone/>
            </a:pPr>
            <a:r>
              <a:rPr lang="en-GB" sz="1200" b="1" dirty="0">
                <a:ea typeface="Malgun Gothic" panose="020B0503020000020004" pitchFamily="34" charset="-127"/>
              </a:rPr>
              <a:t>Status: </a:t>
            </a:r>
            <a:r>
              <a:rPr lang="en-GB" sz="1200" dirty="0">
                <a:ea typeface="Malgun Gothic" panose="020B0503020000020004" pitchFamily="34" charset="-127"/>
              </a:rPr>
              <a:t>2 CR Approved – 23.502, 1 CR Merged – 23.502</a:t>
            </a:r>
          </a:p>
          <a:p>
            <a:pPr marL="685800" lvl="3" indent="0">
              <a:spcBef>
                <a:spcPts val="0"/>
              </a:spcBef>
              <a:spcAft>
                <a:spcPts val="300"/>
              </a:spcAft>
              <a:buNone/>
            </a:pPr>
            <a:r>
              <a:rPr lang="en-GB" sz="1200" b="1" dirty="0">
                <a:effectLst/>
                <a:ea typeface="Malgun Gothic" panose="020B0503020000020004" pitchFamily="34" charset="-127"/>
              </a:rPr>
              <a:t>Next Steps: </a:t>
            </a:r>
            <a:r>
              <a:rPr lang="en-GB" sz="1200" dirty="0">
                <a:effectLst/>
                <a:ea typeface="Malgun Gothic" panose="020B0503020000020004" pitchFamily="34" charset="-127"/>
              </a:rPr>
              <a:t> </a:t>
            </a:r>
          </a:p>
          <a:p>
            <a:pPr marL="1141413" lvl="3" indent="-227013">
              <a:spcBef>
                <a:spcPts val="0"/>
              </a:spcBef>
              <a:spcAft>
                <a:spcPts val="300"/>
              </a:spcAft>
            </a:pPr>
            <a:r>
              <a:rPr lang="en-GB" sz="1200" dirty="0">
                <a:ea typeface="Malgun Gothic" panose="020B0503020000020004" pitchFamily="34" charset="-127"/>
              </a:rPr>
              <a:t>Finalize whether </a:t>
            </a:r>
            <a:r>
              <a:rPr lang="en-GB" sz="1200" dirty="0">
                <a:effectLst/>
                <a:ea typeface="Times New Roman" panose="02020603050405020304" pitchFamily="18" charset="0"/>
              </a:rPr>
              <a:t>it makes sense that multiple AFs can provide to the expected UE </a:t>
            </a:r>
            <a:r>
              <a:rPr lang="en-GB" sz="1200" dirty="0" err="1">
                <a:effectLst/>
                <a:ea typeface="Times New Roman" panose="02020603050405020304" pitchFamily="18" charset="0"/>
              </a:rPr>
              <a:t>behaviors</a:t>
            </a:r>
            <a:r>
              <a:rPr lang="en-GB" sz="1200" dirty="0">
                <a:effectLst/>
                <a:ea typeface="Times New Roman" panose="02020603050405020304" pitchFamily="18" charset="0"/>
              </a:rPr>
              <a:t> of the same UE.</a:t>
            </a:r>
            <a:endParaRPr lang="en-GB" sz="1200" dirty="0">
              <a:effectLst/>
              <a:ea typeface="DengXian" panose="02010600030101010101" pitchFamily="2" charset="-122"/>
            </a:endParaRPr>
          </a:p>
          <a:p>
            <a:pPr marL="685800" lvl="2">
              <a:spcBef>
                <a:spcPts val="0"/>
              </a:spcBef>
              <a:spcAft>
                <a:spcPts val="300"/>
              </a:spcAft>
            </a:pPr>
            <a:r>
              <a:rPr lang="en-US" sz="1200" b="1" dirty="0">
                <a:effectLst/>
                <a:ea typeface="DengXian" panose="02010600030101010101" pitchFamily="2" charset="-122"/>
                <a:cs typeface="Calibri" panose="020F0502020204030204" pitchFamily="34" charset="0"/>
              </a:rPr>
              <a:t>KI#5: </a:t>
            </a:r>
            <a:r>
              <a:rPr lang="en-US" sz="1200" b="1" dirty="0">
                <a:ea typeface="Malgun Gothic" panose="020B0503020000020004" pitchFamily="34" charset="-127"/>
                <a:cs typeface="Calibri" panose="020F0502020204030204" pitchFamily="34" charset="0"/>
              </a:rPr>
              <a:t>5GC Enhancements to enable Application AI/ML Traffic Transport </a:t>
            </a:r>
          </a:p>
          <a:p>
            <a:pPr marL="685800" lvl="2" indent="0">
              <a:spcBef>
                <a:spcPts val="0"/>
              </a:spcBef>
              <a:spcAft>
                <a:spcPts val="300"/>
              </a:spcAft>
              <a:buNone/>
            </a:pPr>
            <a:r>
              <a:rPr lang="en-US" sz="1200" b="1" dirty="0">
                <a:effectLst/>
                <a:ea typeface="Malgun Gothic" panose="020B0503020000020004" pitchFamily="34" charset="-127"/>
                <a:cs typeface="Calibri" panose="020F0502020204030204" pitchFamily="34" charset="0"/>
              </a:rPr>
              <a:t>Status</a:t>
            </a:r>
            <a:r>
              <a:rPr lang="en-US" sz="1200" b="1" dirty="0">
                <a:ea typeface="Malgun Gothic" panose="020B0503020000020004" pitchFamily="34" charset="-127"/>
                <a:cs typeface="Calibri" panose="020F0502020204030204" pitchFamily="34" charset="0"/>
              </a:rPr>
              <a:t>: </a:t>
            </a:r>
            <a:r>
              <a:rPr lang="en-US" sz="1200" dirty="0">
                <a:ea typeface="Malgun Gothic" panose="020B0503020000020004" pitchFamily="34" charset="-127"/>
                <a:cs typeface="Calibri" panose="020F0502020204030204" pitchFamily="34" charset="0"/>
              </a:rPr>
              <a:t>1 CR Approved -23.502, 1 CR Approved – 23.503</a:t>
            </a:r>
          </a:p>
          <a:p>
            <a:pPr marL="685800" lvl="2" indent="0">
              <a:spcBef>
                <a:spcPts val="0"/>
              </a:spcBef>
              <a:spcAft>
                <a:spcPts val="300"/>
              </a:spcAft>
              <a:buNone/>
            </a:pPr>
            <a:r>
              <a:rPr lang="en-US" sz="1200" b="1" dirty="0">
                <a:effectLst/>
                <a:ea typeface="Malgun Gothic" panose="020B0503020000020004" pitchFamily="34" charset="-127"/>
                <a:cs typeface="Calibri" panose="020F0502020204030204" pitchFamily="34" charset="0"/>
              </a:rPr>
              <a:t>Next Steps: </a:t>
            </a:r>
          </a:p>
          <a:p>
            <a:pPr marL="1143000" lvl="3">
              <a:spcBef>
                <a:spcPts val="0"/>
              </a:spcBef>
              <a:spcAft>
                <a:spcPts val="300"/>
              </a:spcAft>
            </a:pPr>
            <a:r>
              <a:rPr lang="en-US" sz="1200" dirty="0">
                <a:ea typeface="Malgun Gothic" panose="020B0503020000020004" pitchFamily="34" charset="-127"/>
                <a:cs typeface="Calibri" panose="020F0502020204030204" pitchFamily="34" charset="0"/>
              </a:rPr>
              <a:t>Further clean up the normative text in 23.502 and 23.503 on the coordination between the PCF and the AF when experiencing the system performance degradation which no longer can support the existing PDTQ policy. </a:t>
            </a:r>
            <a:endParaRPr lang="en-US" sz="1200" dirty="0">
              <a:effectLst/>
              <a:ea typeface="Malgun Gothic" panose="020B0503020000020004" pitchFamily="34" charset="-127"/>
              <a:cs typeface="Calibri" panose="020F0502020204030204" pitchFamily="34" charset="0"/>
            </a:endParaRPr>
          </a:p>
          <a:p>
            <a:pPr marL="685800" lvl="2">
              <a:spcBef>
                <a:spcPts val="0"/>
              </a:spcBef>
              <a:spcAft>
                <a:spcPts val="300"/>
              </a:spcAft>
            </a:pPr>
            <a:r>
              <a:rPr lang="en-US" sz="1200" b="1" dirty="0">
                <a:ea typeface="DengXian" panose="02010600030101010101" pitchFamily="2" charset="-122"/>
                <a:cs typeface="Calibri" panose="020F0502020204030204" pitchFamily="34" charset="0"/>
              </a:rPr>
              <a:t>KI#6: </a:t>
            </a:r>
            <a:r>
              <a:rPr lang="en-GB" sz="1200" b="1" dirty="0">
                <a:ea typeface="Malgun Gothic" panose="020B0503020000020004" pitchFamily="34" charset="-127"/>
                <a:cs typeface="Calibri" panose="020F0502020204030204" pitchFamily="34" charset="0"/>
              </a:rPr>
              <a:t>QoS and Policy enhancement </a:t>
            </a:r>
          </a:p>
          <a:p>
            <a:pPr marL="685800" lvl="3" indent="0">
              <a:spcBef>
                <a:spcPts val="0"/>
              </a:spcBef>
              <a:spcAft>
                <a:spcPts val="300"/>
              </a:spcAft>
              <a:buNone/>
            </a:pPr>
            <a:r>
              <a:rPr lang="en-GB" sz="1200" b="1" dirty="0">
                <a:effectLst/>
                <a:ea typeface="Malgun Gothic" panose="020B0503020000020004" pitchFamily="34" charset="-127"/>
                <a:cs typeface="Calibri" panose="020F0502020204030204" pitchFamily="34" charset="0"/>
              </a:rPr>
              <a:t>Status</a:t>
            </a:r>
            <a:r>
              <a:rPr lang="en-GB" sz="1200" b="1" dirty="0">
                <a:ea typeface="Malgun Gothic" panose="020B0503020000020004" pitchFamily="34" charset="-127"/>
                <a:cs typeface="Calibri" panose="020F0502020204030204" pitchFamily="34" charset="0"/>
              </a:rPr>
              <a:t>: </a:t>
            </a:r>
            <a:r>
              <a:rPr lang="en-GB" sz="1200" dirty="0">
                <a:ea typeface="Malgun Gothic" panose="020B0503020000020004" pitchFamily="34" charset="-127"/>
                <a:cs typeface="Calibri" panose="020F0502020204030204" pitchFamily="34" charset="0"/>
              </a:rPr>
              <a:t>1 CR Approved – 23.501, 2 CR Postponed – 23.502/23.503, 1 CR Merged</a:t>
            </a:r>
          </a:p>
          <a:p>
            <a:pPr marL="685800" lvl="3" indent="0">
              <a:spcBef>
                <a:spcPts val="0"/>
              </a:spcBef>
              <a:spcAft>
                <a:spcPts val="300"/>
              </a:spcAft>
              <a:buNone/>
            </a:pPr>
            <a:r>
              <a:rPr lang="en-GB" sz="1200" b="1" dirty="0">
                <a:effectLst/>
                <a:ea typeface="Malgun Gothic" panose="020B0503020000020004" pitchFamily="34" charset="-127"/>
                <a:cs typeface="Calibri" panose="020F0502020204030204" pitchFamily="34" charset="0"/>
              </a:rPr>
              <a:t>Next Steps: </a:t>
            </a:r>
          </a:p>
          <a:p>
            <a:pPr marL="1143000" lvl="3">
              <a:spcBef>
                <a:spcPts val="0"/>
              </a:spcBef>
              <a:spcAft>
                <a:spcPts val="300"/>
              </a:spcAft>
            </a:pPr>
            <a:r>
              <a:rPr lang="en-US" sz="1200" dirty="0">
                <a:effectLst/>
                <a:latin typeface="Calibri" panose="020F0502020204030204" pitchFamily="34" charset="0"/>
                <a:ea typeface="SimSun" panose="02010600030101010101" pitchFamily="2" charset="-122"/>
              </a:rPr>
              <a:t>Determine whether rapid timing interval can be included in the AF QoS request to QoS resource allocation</a:t>
            </a:r>
            <a:endParaRPr lang="en-GB" sz="1200" dirty="0">
              <a:effectLst/>
              <a:ea typeface="Malgun Gothic" panose="020B0503020000020004" pitchFamily="34" charset="-127"/>
              <a:cs typeface="Calibri" panose="020F0502020204030204" pitchFamily="34" charset="0"/>
            </a:endParaRPr>
          </a:p>
        </p:txBody>
      </p:sp>
    </p:spTree>
    <p:extLst>
      <p:ext uri="{BB962C8B-B14F-4D97-AF65-F5344CB8AC3E}">
        <p14:creationId xmlns:p14="http://schemas.microsoft.com/office/powerpoint/2010/main" val="4654911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7974012" cy="787400"/>
          </a:xfrm>
        </p:spPr>
        <p:txBody>
          <a:bodyPr/>
          <a:lstStyle/>
          <a:p>
            <a:pPr algn="l"/>
            <a:r>
              <a:rPr lang="en-US" altLang="de-DE" sz="2600" b="1" dirty="0"/>
              <a:t>FS_AIMLsys/AIMLsys status after SA2#156E (3/4)</a:t>
            </a:r>
            <a:endParaRPr lang="de-DE" altLang="de-DE" sz="2600" b="1" dirty="0"/>
          </a:p>
        </p:txBody>
      </p:sp>
      <p:sp>
        <p:nvSpPr>
          <p:cNvPr id="29716" name="Content Placeholder 7"/>
          <p:cNvSpPr>
            <a:spLocks noGrp="1"/>
          </p:cNvSpPr>
          <p:nvPr>
            <p:ph sz="half" idx="2"/>
          </p:nvPr>
        </p:nvSpPr>
        <p:spPr>
          <a:xfrm>
            <a:off x="179388" y="601896"/>
            <a:ext cx="8672750" cy="4285724"/>
          </a:xfrm>
        </p:spPr>
        <p:txBody>
          <a:bodyPr/>
          <a:lstStyle/>
          <a:p>
            <a:pPr marL="911225" lvl="3" indent="0">
              <a:spcBef>
                <a:spcPts val="0"/>
              </a:spcBef>
              <a:spcAft>
                <a:spcPts val="600"/>
              </a:spcAft>
              <a:buNone/>
            </a:pPr>
            <a:endParaRPr lang="en-GB" sz="1000" dirty="0">
              <a:effectLst/>
              <a:ea typeface="Times New Roman" panose="02020603050405020304" pitchFamily="18" charset="0"/>
            </a:endParaRPr>
          </a:p>
          <a:p>
            <a:pPr>
              <a:spcBef>
                <a:spcPts val="0"/>
              </a:spcBef>
              <a:spcAft>
                <a:spcPts val="0"/>
              </a:spcAft>
            </a:pPr>
            <a:r>
              <a:rPr lang="de-DE" altLang="de-DE" sz="1600" b="1" dirty="0"/>
              <a:t>Normative Progress Summary per KI in SA2#156E</a:t>
            </a:r>
            <a:r>
              <a:rPr lang="de-DE" altLang="de-DE" sz="1400" b="1" dirty="0"/>
              <a:t>:  (</a:t>
            </a:r>
            <a:r>
              <a:rPr lang="de-DE" altLang="de-DE" sz="1400" b="1" dirty="0" err="1"/>
              <a:t>Cont</a:t>
            </a:r>
            <a:r>
              <a:rPr lang="de-DE" altLang="de-DE" sz="1400" b="1" dirty="0"/>
              <a:t>‘) </a:t>
            </a:r>
            <a:endParaRPr lang="de-DE" altLang="de-DE" sz="1400" i="1" dirty="0"/>
          </a:p>
          <a:p>
            <a:pPr marL="685800" lvl="2">
              <a:spcBef>
                <a:spcPts val="0"/>
              </a:spcBef>
              <a:spcAft>
                <a:spcPts val="300"/>
              </a:spcAft>
            </a:pPr>
            <a:r>
              <a:rPr lang="en-US" sz="1200" b="1" dirty="0">
                <a:effectLst/>
                <a:ea typeface="DengXian" panose="02010600030101010101" pitchFamily="2" charset="-122"/>
                <a:cs typeface="Calibri" panose="020F0502020204030204" pitchFamily="34" charset="0"/>
              </a:rPr>
              <a:t>KI#7: 5GS Assistance to Federated Learning operation </a:t>
            </a:r>
          </a:p>
          <a:p>
            <a:pPr marL="914400" lvl="3">
              <a:spcBef>
                <a:spcPts val="0"/>
              </a:spcBef>
              <a:spcAft>
                <a:spcPts val="300"/>
              </a:spcAft>
              <a:buFont typeface="Wingdings" panose="05000000000000000000" pitchFamily="2" charset="2"/>
              <a:buChar char="q"/>
            </a:pPr>
            <a:r>
              <a:rPr lang="en-US" sz="1200" b="1" dirty="0">
                <a:ea typeface="DengXian" panose="02010600030101010101" pitchFamily="2" charset="-122"/>
                <a:cs typeface="Calibri" panose="020F0502020204030204" pitchFamily="34" charset="0"/>
              </a:rPr>
              <a:t>A. Member Selection Assistance Functionalities </a:t>
            </a:r>
          </a:p>
          <a:p>
            <a:pPr marL="914400" lvl="4" indent="0">
              <a:spcBef>
                <a:spcPts val="0"/>
              </a:spcBef>
              <a:spcAft>
                <a:spcPts val="300"/>
              </a:spcAft>
              <a:buNone/>
            </a:pPr>
            <a:r>
              <a:rPr lang="en-US" sz="1200" b="1" dirty="0">
                <a:ea typeface="DengXian" panose="02010600030101010101" pitchFamily="2" charset="-122"/>
                <a:cs typeface="Calibri" panose="020F0502020204030204" pitchFamily="34" charset="0"/>
              </a:rPr>
              <a:t>Status: </a:t>
            </a:r>
            <a:r>
              <a:rPr lang="en-US" sz="1200" dirty="0">
                <a:ea typeface="DengXian" panose="02010600030101010101" pitchFamily="2" charset="-122"/>
                <a:cs typeface="Calibri" panose="020F0502020204030204" pitchFamily="34" charset="0"/>
              </a:rPr>
              <a:t>4 CR Approved – 23.501, 5 CR Approved – 23.502, 3 CR Postponed – 23.502, 3 CR Merged – 23.501/23.502</a:t>
            </a:r>
          </a:p>
          <a:p>
            <a:pPr marL="914400" lvl="4" indent="0">
              <a:spcBef>
                <a:spcPts val="0"/>
              </a:spcBef>
              <a:spcAft>
                <a:spcPts val="300"/>
              </a:spcAft>
              <a:buNone/>
            </a:pPr>
            <a:r>
              <a:rPr lang="en-US" sz="1200" b="1" dirty="0">
                <a:ea typeface="DengXian" panose="02010600030101010101" pitchFamily="2" charset="-122"/>
                <a:cs typeface="Calibri" panose="020F0502020204030204" pitchFamily="34" charset="0"/>
              </a:rPr>
              <a:t>Next Steps: </a:t>
            </a:r>
          </a:p>
          <a:p>
            <a:pPr marL="1371600" lvl="4">
              <a:lnSpc>
                <a:spcPts val="1000"/>
              </a:lnSpc>
              <a:spcBef>
                <a:spcPts val="0"/>
              </a:spcBef>
              <a:spcAft>
                <a:spcPts val="300"/>
              </a:spcAft>
              <a:buFont typeface="Calibri" panose="020F0502020204030204" pitchFamily="34" charset="0"/>
              <a:buChar char="−"/>
            </a:pPr>
            <a:r>
              <a:rPr lang="en-US" sz="1100" dirty="0">
                <a:ea typeface="DengXian" panose="02010600030101010101" pitchFamily="2" charset="-122"/>
                <a:cs typeface="Calibri" panose="020F0502020204030204" pitchFamily="34" charset="0"/>
              </a:rPr>
              <a:t>Determine whether to support Member Selection Update request from the AF for modifying filtering criteria and having the 5GC to notify the AF for the discarded UEs.  </a:t>
            </a:r>
          </a:p>
          <a:p>
            <a:pPr marL="1371600" lvl="4">
              <a:lnSpc>
                <a:spcPts val="1000"/>
              </a:lnSpc>
              <a:spcBef>
                <a:spcPts val="0"/>
              </a:spcBef>
              <a:spcAft>
                <a:spcPts val="300"/>
              </a:spcAft>
              <a:buFont typeface="Calibri" panose="020F0502020204030204" pitchFamily="34" charset="0"/>
              <a:buChar char="−"/>
            </a:pPr>
            <a:r>
              <a:rPr lang="en-US" sz="1100" dirty="0">
                <a:ea typeface="DengXian" panose="02010600030101010101" pitchFamily="2" charset="-122"/>
                <a:cs typeface="Calibri" panose="020F0502020204030204" pitchFamily="34" charset="0"/>
              </a:rPr>
              <a:t>Determine whether to support Member Selection filtering criteria based on UEs relative proximity between them</a:t>
            </a:r>
          </a:p>
          <a:p>
            <a:pPr marL="1371600" lvl="4">
              <a:lnSpc>
                <a:spcPts val="1000"/>
              </a:lnSpc>
              <a:spcBef>
                <a:spcPts val="0"/>
              </a:spcBef>
              <a:spcAft>
                <a:spcPts val="300"/>
              </a:spcAft>
              <a:buFont typeface="Calibri" panose="020F0502020204030204" pitchFamily="34" charset="0"/>
              <a:buChar char="−"/>
            </a:pPr>
            <a:r>
              <a:rPr lang="en-US" sz="1100" dirty="0">
                <a:ea typeface="DengXian" panose="02010600030101010101" pitchFamily="2" charset="-122"/>
                <a:cs typeface="Calibri" panose="020F0502020204030204" pitchFamily="34" charset="0"/>
              </a:rPr>
              <a:t>Determine whether to support Member Selection filtering criteria related to security aspects</a:t>
            </a:r>
          </a:p>
          <a:p>
            <a:pPr marL="1371600" lvl="4">
              <a:lnSpc>
                <a:spcPts val="1000"/>
              </a:lnSpc>
              <a:spcBef>
                <a:spcPts val="0"/>
              </a:spcBef>
              <a:spcAft>
                <a:spcPts val="300"/>
              </a:spcAft>
              <a:buFont typeface="Calibri" panose="020F0502020204030204" pitchFamily="34" charset="0"/>
              <a:buChar char="−"/>
            </a:pPr>
            <a:r>
              <a:rPr lang="en-US" sz="1100" dirty="0">
                <a:ea typeface="DengXian" panose="02010600030101010101" pitchFamily="2" charset="-122"/>
                <a:cs typeface="Calibri" panose="020F0502020204030204" pitchFamily="34" charset="0"/>
              </a:rPr>
              <a:t>Determine whether to support Member Selection filtering criteria related to RAN distribution throughput. </a:t>
            </a:r>
          </a:p>
          <a:p>
            <a:pPr marL="1371600" lvl="4">
              <a:lnSpc>
                <a:spcPts val="1000"/>
              </a:lnSpc>
              <a:spcBef>
                <a:spcPts val="0"/>
              </a:spcBef>
              <a:spcAft>
                <a:spcPts val="300"/>
              </a:spcAft>
              <a:buFont typeface="Calibri" panose="020F0502020204030204" pitchFamily="34" charset="0"/>
              <a:buChar char="−"/>
            </a:pPr>
            <a:r>
              <a:rPr lang="en-US" sz="1100" dirty="0">
                <a:ea typeface="DengXian" panose="02010600030101010101" pitchFamily="2" charset="-122"/>
                <a:cs typeface="Calibri" panose="020F0502020204030204" pitchFamily="34" charset="0"/>
              </a:rPr>
              <a:t>Finalize the list of member selection criteria for the NEF services for Member Selection Assistance in TS 23.502</a:t>
            </a:r>
          </a:p>
          <a:p>
            <a:pPr marL="914400" lvl="3">
              <a:spcBef>
                <a:spcPts val="0"/>
              </a:spcBef>
              <a:spcAft>
                <a:spcPts val="300"/>
              </a:spcAft>
              <a:buFont typeface="Wingdings" panose="05000000000000000000" pitchFamily="2" charset="2"/>
              <a:buChar char="q"/>
            </a:pPr>
            <a:r>
              <a:rPr lang="en-US" sz="1200" b="1" dirty="0">
                <a:effectLst/>
                <a:ea typeface="DengXian" panose="02010600030101010101" pitchFamily="2" charset="-122"/>
                <a:cs typeface="Calibri" panose="020F0502020204030204" pitchFamily="34" charset="0"/>
              </a:rPr>
              <a:t>B. Network Analytics Extension</a:t>
            </a:r>
            <a:r>
              <a:rPr lang="en-US" sz="1200" b="1" dirty="0">
                <a:ea typeface="DengXian" panose="02010600030101010101" pitchFamily="2" charset="-122"/>
                <a:cs typeface="Calibri" panose="020F0502020204030204" pitchFamily="34" charset="0"/>
              </a:rPr>
              <a:t>s </a:t>
            </a:r>
          </a:p>
          <a:p>
            <a:pPr marL="914400" lvl="3" indent="0">
              <a:spcBef>
                <a:spcPts val="0"/>
              </a:spcBef>
              <a:spcAft>
                <a:spcPts val="300"/>
              </a:spcAft>
              <a:buNone/>
            </a:pPr>
            <a:r>
              <a:rPr lang="en-US" sz="1200" b="1" dirty="0">
                <a:ea typeface="DengXian" panose="02010600030101010101" pitchFamily="2" charset="-122"/>
                <a:cs typeface="Calibri" panose="020F0502020204030204" pitchFamily="34" charset="0"/>
              </a:rPr>
              <a:t>Status: </a:t>
            </a:r>
            <a:r>
              <a:rPr lang="en-US" sz="1200" dirty="0">
                <a:ea typeface="DengXian" panose="02010600030101010101" pitchFamily="2" charset="-122"/>
                <a:cs typeface="Calibri" panose="020F0502020204030204" pitchFamily="34" charset="0"/>
              </a:rPr>
              <a:t>7 CR Approved – 23.288, 1 CR Approved – 23.502 </a:t>
            </a:r>
          </a:p>
          <a:p>
            <a:pPr marL="914400" lvl="4" indent="0">
              <a:spcBef>
                <a:spcPts val="0"/>
              </a:spcBef>
              <a:spcAft>
                <a:spcPts val="300"/>
              </a:spcAft>
              <a:buNone/>
            </a:pPr>
            <a:r>
              <a:rPr lang="en-US" sz="1200" b="1" dirty="0">
                <a:ea typeface="DengXian" panose="02010600030101010101" pitchFamily="2" charset="-122"/>
                <a:cs typeface="Calibri" panose="020F0502020204030204" pitchFamily="34" charset="0"/>
              </a:rPr>
              <a:t>Next Steps: </a:t>
            </a:r>
          </a:p>
          <a:p>
            <a:pPr marL="1371600" lvl="4">
              <a:spcBef>
                <a:spcPts val="0"/>
              </a:spcBef>
              <a:spcAft>
                <a:spcPts val="300"/>
              </a:spcAft>
              <a:buFont typeface="Calibri" panose="020F0502020204030204" pitchFamily="34" charset="0"/>
              <a:buChar char="−"/>
            </a:pPr>
            <a:r>
              <a:rPr lang="en-US" sz="1200" dirty="0">
                <a:ea typeface="DengXian" panose="02010600030101010101" pitchFamily="2" charset="-122"/>
                <a:cs typeface="Calibri" panose="020F0502020204030204" pitchFamily="34" charset="0"/>
              </a:rPr>
              <a:t>Wait for SA5 feedback on OAM input for analytics and address remaining EN</a:t>
            </a:r>
          </a:p>
          <a:p>
            <a:pPr marL="457200" lvl="1" indent="-457200">
              <a:spcBef>
                <a:spcPts val="0"/>
              </a:spcBef>
              <a:spcAft>
                <a:spcPts val="300"/>
              </a:spcAft>
              <a:buBlip>
                <a:blip r:embed="rId3"/>
              </a:buBlip>
            </a:pPr>
            <a:r>
              <a:rPr lang="en-US" sz="1600" b="1" dirty="0"/>
              <a:t>RAN impacts and dependencies</a:t>
            </a:r>
            <a:r>
              <a:rPr lang="en-US" sz="1600" dirty="0"/>
              <a:t>:</a:t>
            </a:r>
            <a:endParaRPr lang="de-DE" sz="1600" dirty="0"/>
          </a:p>
          <a:p>
            <a:pPr lvl="1">
              <a:spcBef>
                <a:spcPts val="0"/>
              </a:spcBef>
              <a:spcAft>
                <a:spcPts val="0"/>
              </a:spcAft>
              <a:buClrTx/>
            </a:pPr>
            <a:r>
              <a:rPr lang="en-US" sz="1200" dirty="0"/>
              <a:t>No RAN and no UE impact.</a:t>
            </a:r>
          </a:p>
          <a:p>
            <a:pPr lvl="1">
              <a:spcBef>
                <a:spcPts val="0"/>
              </a:spcBef>
              <a:spcAft>
                <a:spcPts val="300"/>
              </a:spcAft>
              <a:buClrTx/>
            </a:pPr>
            <a:r>
              <a:rPr lang="en-US" altLang="zh-CN" sz="1200" dirty="0"/>
              <a:t>SA WG3 (KI#3, 5) and  SA WG5 (KI#5)</a:t>
            </a:r>
            <a:r>
              <a:rPr lang="en-US" sz="1200" dirty="0"/>
              <a:t> </a:t>
            </a:r>
          </a:p>
          <a:p>
            <a:pPr lvl="1">
              <a:spcBef>
                <a:spcPts val="0"/>
              </a:spcBef>
              <a:spcAft>
                <a:spcPts val="300"/>
              </a:spcAft>
              <a:buClrTx/>
            </a:pPr>
            <a:endParaRPr lang="en-US" sz="1200" dirty="0"/>
          </a:p>
          <a:p>
            <a:pPr lvl="0">
              <a:spcBef>
                <a:spcPts val="0"/>
              </a:spcBef>
              <a:spcAft>
                <a:spcPts val="300"/>
              </a:spcAft>
            </a:pPr>
            <a:r>
              <a:rPr lang="de-DE" sz="1600" b="1" dirty="0" err="1"/>
              <a:t>Contentious</a:t>
            </a:r>
            <a:r>
              <a:rPr lang="de-DE" sz="1600" b="1" dirty="0"/>
              <a:t> </a:t>
            </a:r>
            <a:r>
              <a:rPr lang="de-DE" sz="1600" b="1" dirty="0" err="1"/>
              <a:t>Issue</a:t>
            </a:r>
            <a:r>
              <a:rPr lang="de-DE" sz="1600" dirty="0"/>
              <a:t>:</a:t>
            </a:r>
          </a:p>
          <a:p>
            <a:pPr lvl="1">
              <a:spcBef>
                <a:spcPts val="0"/>
              </a:spcBef>
              <a:spcAft>
                <a:spcPts val="300"/>
              </a:spcAft>
              <a:buClrTx/>
            </a:pPr>
            <a:r>
              <a:rPr lang="de-DE" sz="1200" dirty="0"/>
              <a:t>None</a:t>
            </a:r>
          </a:p>
          <a:p>
            <a:pPr lvl="1">
              <a:spcBef>
                <a:spcPts val="0"/>
              </a:spcBef>
              <a:spcAft>
                <a:spcPts val="300"/>
              </a:spcAft>
              <a:buClrTx/>
            </a:pPr>
            <a:endParaRPr lang="de-DE" sz="1200" dirty="0"/>
          </a:p>
          <a:p>
            <a:pPr>
              <a:spcBef>
                <a:spcPts val="0"/>
              </a:spcBef>
              <a:spcAft>
                <a:spcPts val="300"/>
              </a:spcAft>
            </a:pPr>
            <a:r>
              <a:rPr lang="de-DE" sz="1600" b="1" dirty="0"/>
              <a:t>Focus </a:t>
            </a:r>
            <a:r>
              <a:rPr lang="de-DE" sz="1600" b="1" dirty="0" err="1"/>
              <a:t>for</a:t>
            </a:r>
            <a:r>
              <a:rPr lang="de-DE" sz="1600" b="1" dirty="0"/>
              <a:t> </a:t>
            </a:r>
            <a:r>
              <a:rPr lang="de-DE" sz="1600" b="1" dirty="0" err="1"/>
              <a:t>the</a:t>
            </a:r>
            <a:r>
              <a:rPr lang="de-DE" sz="1600" b="1" dirty="0"/>
              <a:t> Next Meeting (SA2#157)</a:t>
            </a:r>
            <a:r>
              <a:rPr lang="de-DE" sz="1600" dirty="0"/>
              <a:t>:</a:t>
            </a:r>
          </a:p>
          <a:p>
            <a:pPr lvl="1">
              <a:spcBef>
                <a:spcPts val="0"/>
              </a:spcBef>
              <a:spcAft>
                <a:spcPts val="0"/>
              </a:spcAft>
              <a:buClrTx/>
            </a:pPr>
            <a:r>
              <a:rPr lang="en-US" sz="1200" dirty="0"/>
              <a:t>Working towards the completion of AIMLsys</a:t>
            </a:r>
          </a:p>
          <a:p>
            <a:pPr lvl="1">
              <a:spcBef>
                <a:spcPts val="0"/>
              </a:spcBef>
              <a:spcAft>
                <a:spcPts val="600"/>
              </a:spcAft>
              <a:buClrTx/>
            </a:pPr>
            <a:r>
              <a:rPr lang="en-US" sz="1200" dirty="0"/>
              <a:t>2 TUs = All (normative)</a:t>
            </a:r>
            <a:endParaRPr lang="de-DE" altLang="de-DE" sz="1200" dirty="0"/>
          </a:p>
          <a:p>
            <a:pPr marL="57150" lvl="1" indent="0">
              <a:spcBef>
                <a:spcPts val="0"/>
              </a:spcBef>
              <a:spcAft>
                <a:spcPts val="300"/>
              </a:spcAft>
              <a:buNone/>
            </a:pPr>
            <a:endParaRPr lang="en-US" sz="1800" dirty="0">
              <a:effectLst/>
              <a:ea typeface="DengXian" panose="02010600030101010101" pitchFamily="2" charset="-122"/>
              <a:cs typeface="Calibri" panose="020F0502020204030204" pitchFamily="34" charset="0"/>
            </a:endParaRPr>
          </a:p>
        </p:txBody>
      </p:sp>
    </p:spTree>
    <p:extLst>
      <p:ext uri="{BB962C8B-B14F-4D97-AF65-F5344CB8AC3E}">
        <p14:creationId xmlns:p14="http://schemas.microsoft.com/office/powerpoint/2010/main" val="129249401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60137" y="6065"/>
            <a:ext cx="7882137" cy="787400"/>
          </a:xfrm>
        </p:spPr>
        <p:txBody>
          <a:bodyPr/>
          <a:lstStyle/>
          <a:p>
            <a:pPr algn="l"/>
            <a:r>
              <a:rPr lang="en-US" altLang="de-DE" sz="2600" b="1" dirty="0"/>
              <a:t>FS_AIMLsys/AIMLsys status after SA2#156E (4/4)</a:t>
            </a:r>
            <a:endParaRPr lang="de-DE" altLang="de-DE" sz="2600" b="1" dirty="0"/>
          </a:p>
        </p:txBody>
      </p:sp>
      <p:sp>
        <p:nvSpPr>
          <p:cNvPr id="29716" name="Content Placeholder 7"/>
          <p:cNvSpPr>
            <a:spLocks noGrp="1"/>
          </p:cNvSpPr>
          <p:nvPr>
            <p:ph sz="half" idx="2"/>
          </p:nvPr>
        </p:nvSpPr>
        <p:spPr>
          <a:xfrm>
            <a:off x="294759" y="638063"/>
            <a:ext cx="8689104" cy="5581874"/>
          </a:xfrm>
        </p:spPr>
        <p:txBody>
          <a:bodyPr/>
          <a:lstStyle/>
          <a:p>
            <a:pPr>
              <a:spcBef>
                <a:spcPts val="0"/>
              </a:spcBef>
              <a:spcAft>
                <a:spcPts val="300"/>
              </a:spcAft>
            </a:pPr>
            <a:r>
              <a:rPr lang="en-US" altLang="zh-CN" sz="1600" b="1" dirty="0"/>
              <a:t>Overall Plan</a:t>
            </a:r>
            <a:r>
              <a:rPr lang="en-US" altLang="zh-CN" sz="1600" dirty="0"/>
              <a:t>:</a:t>
            </a:r>
          </a:p>
          <a:p>
            <a:pPr lvl="1">
              <a:spcBef>
                <a:spcPts val="0"/>
              </a:spcBef>
              <a:spcAft>
                <a:spcPts val="600"/>
              </a:spcAft>
              <a:buClrTx/>
            </a:pPr>
            <a:r>
              <a:rPr lang="en-US" altLang="zh-CN" sz="1200" dirty="0"/>
              <a:t>SA2#149E Feb(1.0 TU): </a:t>
            </a:r>
            <a:r>
              <a:rPr lang="en-US" sz="1200" dirty="0"/>
              <a:t>TR Skeleton, Scope &amp; New KIs approval &amp; architecture requirements, assumptions, terminology.</a:t>
            </a:r>
            <a:r>
              <a:rPr lang="en-US" altLang="de-DE" sz="1200" dirty="0"/>
              <a:t> </a:t>
            </a:r>
          </a:p>
          <a:p>
            <a:pPr lvl="1">
              <a:spcBef>
                <a:spcPts val="0"/>
              </a:spcBef>
              <a:spcAft>
                <a:spcPts val="600"/>
              </a:spcAft>
              <a:buClrTx/>
            </a:pPr>
            <a:r>
              <a:rPr lang="en-US" altLang="zh-CN" sz="1200" dirty="0"/>
              <a:t>SA2#150E Apr(1.0 TU): </a:t>
            </a:r>
            <a:r>
              <a:rPr lang="en-US" sz="1200" dirty="0"/>
              <a:t>Last meeting to finalize KIs, start of collecting new possible solutions, continuation to study the architecture requirements, assumptions, terminology. </a:t>
            </a:r>
          </a:p>
          <a:p>
            <a:pPr lvl="1">
              <a:spcBef>
                <a:spcPts val="0"/>
              </a:spcBef>
              <a:spcAft>
                <a:spcPts val="600"/>
              </a:spcAft>
              <a:buClrTx/>
            </a:pPr>
            <a:r>
              <a:rPr lang="en-US" altLang="zh-CN" sz="1200" dirty="0"/>
              <a:t>SA2#151E May(1.5 TU): </a:t>
            </a:r>
            <a:r>
              <a:rPr lang="en-US" sz="1200" dirty="0"/>
              <a:t>Last meeting for accepting new possible solutions, TR solution clean up, start of solution evaluation, and interim conclusion, if possible</a:t>
            </a:r>
            <a:endParaRPr lang="en-US" altLang="zh-CN" sz="1200" dirty="0"/>
          </a:p>
          <a:p>
            <a:pPr lvl="1">
              <a:spcBef>
                <a:spcPts val="0"/>
              </a:spcBef>
              <a:spcAft>
                <a:spcPts val="600"/>
              </a:spcAft>
              <a:buClrTx/>
            </a:pPr>
            <a:r>
              <a:rPr lang="en-US" altLang="zh-CN" sz="1200" dirty="0"/>
              <a:t>SA2#152E Aug(2.0 TU):  </a:t>
            </a:r>
            <a:r>
              <a:rPr lang="en-US" sz="1200" dirty="0"/>
              <a:t>TR solution clean-up, solution evaluation, interim conclusions or final conclusion, if possible </a:t>
            </a:r>
            <a:endParaRPr lang="en-US" altLang="zh-CN" sz="1200" dirty="0"/>
          </a:p>
          <a:p>
            <a:pPr lvl="1">
              <a:spcBef>
                <a:spcPts val="0"/>
              </a:spcBef>
              <a:spcAft>
                <a:spcPts val="600"/>
              </a:spcAft>
              <a:buClrTx/>
            </a:pPr>
            <a:r>
              <a:rPr lang="en-US" altLang="zh-CN" sz="1200" dirty="0"/>
              <a:t>SA2#153E Oct(1.5 TU):   TR solution clean-up, solution evaluation, s</a:t>
            </a:r>
            <a:r>
              <a:rPr lang="en-US" sz="1200" dirty="0"/>
              <a:t>tudy phase conclusion</a:t>
            </a:r>
          </a:p>
          <a:p>
            <a:pPr lvl="1">
              <a:spcBef>
                <a:spcPts val="0"/>
              </a:spcBef>
              <a:spcAft>
                <a:spcPts val="600"/>
              </a:spcAft>
              <a:buClrTx/>
            </a:pPr>
            <a:r>
              <a:rPr lang="en-US" altLang="zh-CN" sz="1200" dirty="0"/>
              <a:t>SA2#154 Nov(2.0 TU): Complete study phase conclusion, start of normative implementation </a:t>
            </a:r>
          </a:p>
          <a:p>
            <a:pPr lvl="1">
              <a:spcBef>
                <a:spcPts val="0"/>
              </a:spcBef>
              <a:spcAft>
                <a:spcPts val="600"/>
              </a:spcAft>
              <a:buClrTx/>
            </a:pPr>
            <a:r>
              <a:rPr lang="en-US" altLang="zh-CN" sz="1200" dirty="0"/>
              <a:t>SA2#154AH Jan(2 TU): Continue the normative implementation </a:t>
            </a:r>
          </a:p>
          <a:p>
            <a:pPr lvl="1">
              <a:spcBef>
                <a:spcPts val="0"/>
              </a:spcBef>
              <a:spcAft>
                <a:spcPts val="600"/>
              </a:spcAft>
              <a:buClrTx/>
            </a:pPr>
            <a:r>
              <a:rPr lang="en-US" altLang="zh-CN" sz="1200" dirty="0"/>
              <a:t>SA2#155 Feb(2 TU): Continue the normative implementation </a:t>
            </a:r>
          </a:p>
          <a:p>
            <a:pPr lvl="1">
              <a:spcBef>
                <a:spcPts val="0"/>
              </a:spcBef>
              <a:spcAft>
                <a:spcPts val="600"/>
              </a:spcAft>
              <a:buClrTx/>
            </a:pPr>
            <a:r>
              <a:rPr lang="en-US" altLang="zh-CN" sz="1200" dirty="0"/>
              <a:t>SA2#156E Apr(2 TU): Continue the normative implementation </a:t>
            </a:r>
          </a:p>
          <a:p>
            <a:pPr lvl="1">
              <a:spcBef>
                <a:spcPts val="0"/>
              </a:spcBef>
              <a:spcAft>
                <a:spcPts val="600"/>
              </a:spcAft>
              <a:buClrTx/>
            </a:pPr>
            <a:r>
              <a:rPr lang="en-US" altLang="zh-CN" sz="1200" dirty="0"/>
              <a:t>SA2#157 May(</a:t>
            </a:r>
            <a:r>
              <a:rPr lang="en-US" altLang="zh-CN" sz="1200" dirty="0">
                <a:solidFill>
                  <a:schemeClr val="accent6"/>
                </a:solidFill>
              </a:rPr>
              <a:t>2</a:t>
            </a:r>
            <a:r>
              <a:rPr lang="en-US" altLang="zh-CN" sz="1200" dirty="0"/>
              <a:t> TU): Complete the normative implementation </a:t>
            </a:r>
          </a:p>
          <a:p>
            <a:pPr lvl="1">
              <a:spcBef>
                <a:spcPts val="0"/>
              </a:spcBef>
              <a:spcAft>
                <a:spcPts val="0"/>
              </a:spcAft>
              <a:buClrTx/>
            </a:pPr>
            <a:endParaRPr lang="en-US" altLang="zh-CN" sz="1200" dirty="0"/>
          </a:p>
          <a:p>
            <a:pPr marL="285750" lvl="1" indent="0">
              <a:spcBef>
                <a:spcPts val="0"/>
              </a:spcBef>
              <a:spcAft>
                <a:spcPts val="0"/>
              </a:spcAft>
              <a:buNone/>
            </a:pPr>
            <a:endParaRPr lang="de-DE" altLang="de-DE" sz="1200" b="1" i="1" dirty="0">
              <a:solidFill>
                <a:schemeClr val="tx2">
                  <a:lumMod val="60000"/>
                  <a:lumOff val="40000"/>
                </a:schemeClr>
              </a:solidFill>
            </a:endParaRPr>
          </a:p>
        </p:txBody>
      </p:sp>
      <p:graphicFrame>
        <p:nvGraphicFramePr>
          <p:cNvPr id="2" name="Object 1">
            <a:extLst>
              <a:ext uri="{FF2B5EF4-FFF2-40B4-BE49-F238E27FC236}">
                <a16:creationId xmlns:a16="http://schemas.microsoft.com/office/drawing/2014/main" id="{66BCF021-DC8D-BAFB-73F1-538E085C6A84}"/>
              </a:ext>
            </a:extLst>
          </p:cNvPr>
          <p:cNvGraphicFramePr>
            <a:graphicFrameLocks noChangeAspect="1"/>
          </p:cNvGraphicFramePr>
          <p:nvPr>
            <p:extLst>
              <p:ext uri="{D42A27DB-BD31-4B8C-83A1-F6EECF244321}">
                <p14:modId xmlns:p14="http://schemas.microsoft.com/office/powerpoint/2010/main" val="4056086964"/>
              </p:ext>
            </p:extLst>
          </p:nvPr>
        </p:nvGraphicFramePr>
        <p:xfrm>
          <a:off x="795338" y="4346575"/>
          <a:ext cx="7683500" cy="1876425"/>
        </p:xfrm>
        <a:graphic>
          <a:graphicData uri="http://schemas.openxmlformats.org/presentationml/2006/ole">
            <mc:AlternateContent xmlns:mc="http://schemas.openxmlformats.org/markup-compatibility/2006">
              <mc:Choice xmlns:v="urn:schemas-microsoft-com:vml" Requires="v">
                <p:oleObj name="Document" r:id="rId3" imgW="7438760" imgH="1819519" progId="Word.Document.12">
                  <p:embed/>
                </p:oleObj>
              </mc:Choice>
              <mc:Fallback>
                <p:oleObj name="Document" r:id="rId3" imgW="7438760" imgH="1819519" progId="Word.Document.12">
                  <p:embed/>
                  <p:pic>
                    <p:nvPicPr>
                      <p:cNvPr id="0" name=""/>
                      <p:cNvPicPr/>
                      <p:nvPr/>
                    </p:nvPicPr>
                    <p:blipFill>
                      <a:blip r:embed="rId4"/>
                      <a:stretch>
                        <a:fillRect/>
                      </a:stretch>
                    </p:blipFill>
                    <p:spPr>
                      <a:xfrm>
                        <a:off x="795338" y="4346575"/>
                        <a:ext cx="7683500" cy="1876425"/>
                      </a:xfrm>
                      <a:prstGeom prst="rect">
                        <a:avLst/>
                      </a:prstGeom>
                    </p:spPr>
                  </p:pic>
                </p:oleObj>
              </mc:Fallback>
            </mc:AlternateContent>
          </a:graphicData>
        </a:graphic>
      </p:graphicFrame>
    </p:spTree>
    <p:extLst>
      <p:ext uri="{BB962C8B-B14F-4D97-AF65-F5344CB8AC3E}">
        <p14:creationId xmlns:p14="http://schemas.microsoft.com/office/powerpoint/2010/main" val="142237214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FS_AIMLsys Status at SA#99</a:t>
            </a:r>
            <a:endParaRPr lang="de-DE" altLang="de-DE" sz="2800" b="1" dirty="0"/>
          </a:p>
        </p:txBody>
      </p:sp>
      <p:sp>
        <p:nvSpPr>
          <p:cNvPr id="29716" name="Content Placeholder 7"/>
          <p:cNvSpPr>
            <a:spLocks noGrp="1"/>
          </p:cNvSpPr>
          <p:nvPr>
            <p:ph sz="half" idx="2"/>
          </p:nvPr>
        </p:nvSpPr>
        <p:spPr>
          <a:xfrm>
            <a:off x="217486" y="2222420"/>
            <a:ext cx="8709026" cy="3824193"/>
          </a:xfrm>
        </p:spPr>
        <p:txBody>
          <a:bodyPr/>
          <a:lstStyle/>
          <a:p>
            <a:pPr>
              <a:spcBef>
                <a:spcPts val="0"/>
              </a:spcBef>
              <a:spcAft>
                <a:spcPts val="0"/>
              </a:spcAft>
            </a:pPr>
            <a:r>
              <a:rPr lang="de-DE" altLang="de-DE" sz="1600" dirty="0"/>
              <a:t>Progress since SA#98:</a:t>
            </a:r>
          </a:p>
          <a:p>
            <a:pPr lvl="1">
              <a:spcBef>
                <a:spcPts val="0"/>
              </a:spcBef>
              <a:spcAft>
                <a:spcPts val="300"/>
              </a:spcAft>
              <a:buClrTx/>
            </a:pPr>
            <a:r>
              <a:rPr lang="en-US" altLang="de-DE" sz="1200" dirty="0"/>
              <a:t>Completed the solution phase of the study.</a:t>
            </a:r>
          </a:p>
          <a:p>
            <a:pPr lvl="1">
              <a:spcBef>
                <a:spcPts val="0"/>
              </a:spcBef>
              <a:spcAft>
                <a:spcPts val="300"/>
              </a:spcAft>
              <a:buClrTx/>
            </a:pPr>
            <a:r>
              <a:rPr lang="en-US" altLang="de-DE" sz="1200" dirty="0"/>
              <a:t>100% coverage of all Key Issues during SA2#154AHe and SA2#155 to continue the normative work.</a:t>
            </a:r>
          </a:p>
          <a:p>
            <a:pPr lvl="1">
              <a:lnSpc>
                <a:spcPts val="1200"/>
              </a:lnSpc>
              <a:spcBef>
                <a:spcPts val="0"/>
              </a:spcBef>
              <a:spcAft>
                <a:spcPts val="300"/>
              </a:spcAft>
              <a:buClrTx/>
            </a:pPr>
            <a:r>
              <a:rPr lang="en-US" altLang="de-DE" sz="1200" dirty="0"/>
              <a:t>1 </a:t>
            </a:r>
            <a:r>
              <a:rPr lang="en-US" altLang="de-DE" sz="1200" dirty="0" err="1">
                <a:latin typeface="+mj-lt"/>
              </a:rPr>
              <a:t>LSout</a:t>
            </a:r>
            <a:r>
              <a:rPr lang="en-US" altLang="de-DE" sz="1200" dirty="0">
                <a:latin typeface="+mj-lt"/>
              </a:rPr>
              <a:t> was sent from SA2 -  one is to respond to SA3 and to inform GSMA as well as to copy to SA1 regarding the considerations of the User Consents when exposing the UE related info from 5GC to 3</a:t>
            </a:r>
            <a:r>
              <a:rPr lang="en-US" altLang="de-DE" sz="1200" baseline="30000" dirty="0">
                <a:latin typeface="+mj-lt"/>
              </a:rPr>
              <a:t>rd</a:t>
            </a:r>
            <a:r>
              <a:rPr lang="en-US" altLang="de-DE" sz="1200" dirty="0">
                <a:latin typeface="+mj-lt"/>
              </a:rPr>
              <a:t> party application during the AIML </a:t>
            </a:r>
            <a:r>
              <a:rPr lang="en-US" altLang="de-DE" sz="1200" dirty="0" err="1">
                <a:latin typeface="+mj-lt"/>
              </a:rPr>
              <a:t>oepration</a:t>
            </a:r>
            <a:endParaRPr lang="en-US" altLang="de-DE" sz="1200" dirty="0"/>
          </a:p>
          <a:p>
            <a:pPr marL="1146175" lvl="3" indent="-234950">
              <a:spcBef>
                <a:spcPts val="0"/>
              </a:spcBef>
              <a:spcAft>
                <a:spcPts val="600"/>
              </a:spcAft>
              <a:buFont typeface="Calibri" panose="020F0502020204030204" pitchFamily="34" charset="0"/>
              <a:buChar char="−"/>
            </a:pPr>
            <a:r>
              <a:rPr lang="en-US" altLang="de-DE" sz="1200" dirty="0">
                <a:hlinkClick r:id="rId3"/>
              </a:rPr>
              <a:t>S2-2303834</a:t>
            </a:r>
            <a:r>
              <a:rPr lang="en-US" altLang="de-DE" sz="1200" dirty="0"/>
              <a:t>: LS to SA3 WG – </a:t>
            </a:r>
            <a:r>
              <a:rPr lang="en-GB" sz="1200" dirty="0">
                <a:effectLst/>
                <a:ea typeface="Times New Roman" panose="02020603050405020304" pitchFamily="18" charset="0"/>
                <a:cs typeface="Times New Roman" panose="02020603050405020304" pitchFamily="18" charset="0"/>
              </a:rPr>
              <a:t>Reply LS on clarification on user consent for AI/ML </a:t>
            </a:r>
            <a:endParaRPr lang="en-GB" sz="1200" dirty="0">
              <a:effectLst/>
              <a:ea typeface="Times New Roman" panose="02020603050405020304" pitchFamily="18" charset="0"/>
            </a:endParaRPr>
          </a:p>
          <a:p>
            <a:pPr marL="457200" lvl="1" indent="-457200">
              <a:spcBef>
                <a:spcPts val="0"/>
              </a:spcBef>
              <a:spcAft>
                <a:spcPts val="0"/>
              </a:spcAft>
              <a:buBlip>
                <a:blip r:embed="rId4"/>
              </a:buBlip>
            </a:pPr>
            <a:r>
              <a:rPr lang="en-US" sz="1600" dirty="0">
                <a:ea typeface="+mn-ea"/>
                <a:cs typeface="+mn-cs"/>
              </a:rPr>
              <a:t>RAN impacts and Other WGs dependencies:</a:t>
            </a:r>
            <a:endParaRPr lang="de-DE" sz="1600" dirty="0">
              <a:ea typeface="+mn-ea"/>
              <a:cs typeface="+mn-cs"/>
            </a:endParaRPr>
          </a:p>
          <a:p>
            <a:pPr lvl="1">
              <a:spcBef>
                <a:spcPts val="0"/>
              </a:spcBef>
              <a:spcAft>
                <a:spcPts val="300"/>
              </a:spcAft>
              <a:buClrTx/>
            </a:pPr>
            <a:r>
              <a:rPr lang="en-US" sz="1200" dirty="0"/>
              <a:t>No RAN and No UE impact.</a:t>
            </a:r>
          </a:p>
          <a:p>
            <a:pPr lvl="1">
              <a:spcBef>
                <a:spcPts val="0"/>
              </a:spcBef>
              <a:spcAft>
                <a:spcPts val="1200"/>
              </a:spcAft>
              <a:buClrTx/>
            </a:pPr>
            <a:r>
              <a:rPr lang="en-US" altLang="zh-CN" sz="1200" dirty="0"/>
              <a:t>SA WG3 (KI#3, 4, 5) and  SA WG5 (KI#5)</a:t>
            </a:r>
            <a:endParaRPr lang="en-US" sz="1200" dirty="0"/>
          </a:p>
          <a:p>
            <a:pPr>
              <a:spcBef>
                <a:spcPts val="0"/>
              </a:spcBef>
              <a:spcAft>
                <a:spcPts val="300"/>
              </a:spcAft>
            </a:pPr>
            <a:r>
              <a:rPr lang="de-DE" sz="2000" dirty="0"/>
              <a:t>Next steps:</a:t>
            </a:r>
          </a:p>
          <a:p>
            <a:pPr lvl="1">
              <a:spcBef>
                <a:spcPts val="0"/>
              </a:spcBef>
              <a:spcAft>
                <a:spcPts val="0"/>
              </a:spcAft>
              <a:buClrTx/>
            </a:pPr>
            <a:r>
              <a:rPr lang="en-US" altLang="zh-CN" sz="1200" dirty="0"/>
              <a:t>SA2#156E Apr. (2 TU): </a:t>
            </a:r>
            <a:r>
              <a:rPr lang="en-US" sz="1200" dirty="0"/>
              <a:t>Continue the normative work . </a:t>
            </a:r>
          </a:p>
          <a:p>
            <a:pPr marL="457200" lvl="1" indent="0">
              <a:spcBef>
                <a:spcPts val="0"/>
              </a:spcBef>
              <a:spcAft>
                <a:spcPts val="0"/>
              </a:spcAft>
              <a:buClrTx/>
              <a:buNone/>
            </a:pPr>
            <a:endParaRPr lang="en-US" sz="1200" dirty="0"/>
          </a:p>
          <a:p>
            <a:pPr marL="457200" lvl="1" indent="0">
              <a:spcBef>
                <a:spcPts val="0"/>
              </a:spcBef>
              <a:spcAft>
                <a:spcPts val="0"/>
              </a:spcAft>
              <a:buClrTx/>
              <a:buNone/>
            </a:pPr>
            <a:endParaRPr lang="en-US" sz="1200" dirty="0"/>
          </a:p>
          <a:p>
            <a:pPr lvl="1">
              <a:spcBef>
                <a:spcPts val="0"/>
              </a:spcBef>
              <a:spcAft>
                <a:spcPts val="0"/>
              </a:spcAft>
            </a:pPr>
            <a:endParaRPr lang="en-US" sz="1200" kern="0" dirty="0"/>
          </a:p>
          <a:p>
            <a:pPr lvl="1">
              <a:spcBef>
                <a:spcPts val="0"/>
              </a:spcBef>
              <a:spcAft>
                <a:spcPts val="0"/>
              </a:spcAft>
            </a:pPr>
            <a:endParaRPr lang="de-DE" sz="1200" dirty="0"/>
          </a:p>
          <a:p>
            <a:pPr lvl="1">
              <a:spcBef>
                <a:spcPts val="0"/>
              </a:spcBef>
              <a:spcAft>
                <a:spcPts val="600"/>
              </a:spcAft>
            </a:pPr>
            <a:endParaRPr lang="en-US" altLang="zh-CN" sz="1200" dirty="0"/>
          </a:p>
        </p:txBody>
      </p:sp>
      <p:graphicFrame>
        <p:nvGraphicFramePr>
          <p:cNvPr id="17" name="Content Placeholder 8">
            <a:extLst>
              <a:ext uri="{FF2B5EF4-FFF2-40B4-BE49-F238E27FC236}">
                <a16:creationId xmlns:a16="http://schemas.microsoft.com/office/drawing/2014/main" id="{E6AFCC27-37F4-71E4-AB41-60D4CBE4785B}"/>
              </a:ext>
            </a:extLst>
          </p:cNvPr>
          <p:cNvGraphicFramePr>
            <a:graphicFrameLocks/>
          </p:cNvGraphicFramePr>
          <p:nvPr>
            <p:extLst>
              <p:ext uri="{D42A27DB-BD31-4B8C-83A1-F6EECF244321}">
                <p14:modId xmlns:p14="http://schemas.microsoft.com/office/powerpoint/2010/main" val="2598158834"/>
              </p:ext>
            </p:extLst>
          </p:nvPr>
        </p:nvGraphicFramePr>
        <p:xfrm>
          <a:off x="315226" y="1208443"/>
          <a:ext cx="8513547" cy="1028698"/>
        </p:xfrm>
        <a:graphic>
          <a:graphicData uri="http://schemas.openxmlformats.org/drawingml/2006/table">
            <a:tbl>
              <a:tblPr firstRow="1" bandRow="1">
                <a:tableStyleId>{8FD4443E-F989-4FC4-A0C8-D5A2AF1F390B}</a:tableStyleId>
              </a:tblPr>
              <a:tblGrid>
                <a:gridCol w="1476303">
                  <a:extLst>
                    <a:ext uri="{9D8B030D-6E8A-4147-A177-3AD203B41FA5}">
                      <a16:colId xmlns:a16="http://schemas.microsoft.com/office/drawing/2014/main" val="20000"/>
                    </a:ext>
                  </a:extLst>
                </a:gridCol>
                <a:gridCol w="3481244">
                  <a:extLst>
                    <a:ext uri="{9D8B030D-6E8A-4147-A177-3AD203B41FA5}">
                      <a16:colId xmlns:a16="http://schemas.microsoft.com/office/drawing/2014/main" val="20001"/>
                    </a:ext>
                  </a:extLst>
                </a:gridCol>
                <a:gridCol w="1330037">
                  <a:extLst>
                    <a:ext uri="{9D8B030D-6E8A-4147-A177-3AD203B41FA5}">
                      <a16:colId xmlns:a16="http://schemas.microsoft.com/office/drawing/2014/main" val="20002"/>
                    </a:ext>
                  </a:extLst>
                </a:gridCol>
                <a:gridCol w="1237672">
                  <a:extLst>
                    <a:ext uri="{9D8B030D-6E8A-4147-A177-3AD203B41FA5}">
                      <a16:colId xmlns:a16="http://schemas.microsoft.com/office/drawing/2014/main" val="20003"/>
                    </a:ext>
                  </a:extLst>
                </a:gridCol>
                <a:gridCol w="988291">
                  <a:extLst>
                    <a:ext uri="{9D8B030D-6E8A-4147-A177-3AD203B41FA5}">
                      <a16:colId xmlns:a16="http://schemas.microsoft.com/office/drawing/2014/main" val="20004"/>
                    </a:ext>
                  </a:extLst>
                </a:gridCol>
              </a:tblGrid>
              <a:tr h="0">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0947">
                <a:tc>
                  <a:txBody>
                    <a:bodyPr/>
                    <a:lstStyle/>
                    <a:p>
                      <a:pPr>
                        <a:lnSpc>
                          <a:spcPts val="1400"/>
                        </a:lnSpc>
                      </a:pPr>
                      <a:r>
                        <a:rPr lang="en-US" sz="1200" b="1" kern="1200" dirty="0">
                          <a:solidFill>
                            <a:schemeClr val="lt1"/>
                          </a:solidFill>
                          <a:effectLst/>
                          <a:latin typeface="+mn-lt"/>
                          <a:ea typeface="+mn-ea"/>
                          <a:cs typeface="+mn-cs"/>
                        </a:rPr>
                        <a:t>FS_AIMLsys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1200" b="1" kern="1200" dirty="0">
                          <a:solidFill>
                            <a:schemeClr val="lt1"/>
                          </a:solidFill>
                          <a:effectLst/>
                          <a:latin typeface="+mj-lt"/>
                          <a:ea typeface="+mn-ea"/>
                          <a:cs typeface="+mn-cs"/>
                        </a:rPr>
                        <a:t>Study on System Support for AI/ML-based Services</a:t>
                      </a:r>
                      <a:endParaRPr lang="de-DE" sz="1200" b="1" kern="1200" dirty="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ts val="1400"/>
                        </a:lnSpc>
                        <a:spcBef>
                          <a:spcPts val="0"/>
                        </a:spcBef>
                        <a:spcAft>
                          <a:spcPts val="0"/>
                        </a:spcAft>
                        <a:buClrTx/>
                        <a:buSzTx/>
                        <a:buFontTx/>
                        <a:buNone/>
                        <a:tabLst/>
                        <a:defRPr/>
                      </a:pPr>
                      <a:r>
                        <a:rPr lang="en-US" sz="1200" b="1" kern="1200" dirty="0">
                          <a:solidFill>
                            <a:srgbClr val="7030A0"/>
                          </a:solidFill>
                          <a:latin typeface="+mn-lt"/>
                          <a:ea typeface="+mn-ea"/>
                          <a:cs typeface="+mn-cs"/>
                        </a:rPr>
                        <a:t>90 % &gt; 100 %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October 2022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lnSpc>
                          <a:spcPts val="1400"/>
                        </a:lnSpc>
                      </a:pPr>
                      <a:r>
                        <a:rPr kumimoji="0" lang="en-GB" sz="1200" b="1" i="0" u="none" strike="noStrike" kern="1200" cap="none" spc="0" normalizeH="0" baseline="0" noProof="0" dirty="0">
                          <a:ln>
                            <a:noFill/>
                          </a:ln>
                          <a:solidFill>
                            <a:srgbClr val="FF3300"/>
                          </a:solidFill>
                          <a:effectLst/>
                          <a:uLnTx/>
                          <a:uFillTx/>
                          <a:latin typeface="+mn-lt"/>
                          <a:ea typeface="+mn-ea"/>
                          <a:cs typeface="+mn-cs"/>
                        </a:rPr>
                        <a:t>SP-220071</a:t>
                      </a:r>
                      <a:endParaRPr lang="en-US" sz="1200" b="1" i="0" dirty="0">
                        <a:solidFill>
                          <a:srgbClr val="FF33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95172">
                <a:tc>
                  <a:txBody>
                    <a:bodyPr/>
                    <a:lstStyle/>
                    <a:p>
                      <a:pPr>
                        <a:lnSpc>
                          <a:spcPts val="1400"/>
                        </a:lnSpc>
                      </a:pPr>
                      <a:r>
                        <a:rPr kumimoji="0" lang="en-US" sz="1200" b="1" i="0" u="none" strike="noStrike" kern="1200" cap="none" normalizeH="0" baseline="0" dirty="0">
                          <a:ln>
                            <a:noFill/>
                          </a:ln>
                          <a:solidFill>
                            <a:schemeClr val="bg1"/>
                          </a:solidFill>
                          <a:effectLst/>
                          <a:latin typeface="+mn-lt"/>
                          <a:ea typeface="+mn-ea"/>
                          <a:cs typeface="+mn-cs"/>
                        </a:rPr>
                        <a:t>AIMLsys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System Support for AI/ML-based Services</a:t>
                      </a:r>
                      <a:endParaRPr lang="de-DE" sz="1200" b="1" kern="1200" dirty="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ts val="1400"/>
                        </a:lnSpc>
                        <a:spcBef>
                          <a:spcPts val="0"/>
                        </a:spcBef>
                        <a:spcAft>
                          <a:spcPts val="0"/>
                        </a:spcAft>
                        <a:buClrTx/>
                        <a:buSzTx/>
                        <a:buFontTx/>
                        <a:buNone/>
                        <a:tabLst/>
                        <a:defRPr/>
                      </a:pPr>
                      <a:r>
                        <a:rPr lang="en-US" sz="1200" b="1" kern="1200" dirty="0">
                          <a:solidFill>
                            <a:srgbClr val="7030A0"/>
                          </a:solidFill>
                          <a:latin typeface="+mn-lt"/>
                          <a:ea typeface="+mn-ea"/>
                          <a:cs typeface="+mn-cs"/>
                        </a:rPr>
                        <a:t>0 % &gt; 50 %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en-US" sz="1200" b="1" i="0" dirty="0">
                          <a:solidFill>
                            <a:srgbClr val="7030A0"/>
                          </a:solidFill>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FF0000"/>
                          </a:solidFill>
                          <a:effectLst/>
                          <a:uLnTx/>
                          <a:uFillTx/>
                          <a:latin typeface="+mn-lt"/>
                          <a:ea typeface="+mn-ea"/>
                          <a:cs typeface="+mn-cs"/>
                        </a:rPr>
                        <a:t>SP-230095</a:t>
                      </a:r>
                      <a:endParaRPr lang="en-US"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154657813"/>
                  </a:ext>
                </a:extLst>
              </a:tr>
            </a:tbl>
          </a:graphicData>
        </a:graphic>
      </p:graphicFrame>
      <p:graphicFrame>
        <p:nvGraphicFramePr>
          <p:cNvPr id="3" name="Object 2">
            <a:extLst>
              <a:ext uri="{FF2B5EF4-FFF2-40B4-BE49-F238E27FC236}">
                <a16:creationId xmlns:a16="http://schemas.microsoft.com/office/drawing/2014/main" id="{E1B4E9FF-2CDB-D9E0-DDED-6013A93FA083}"/>
              </a:ext>
            </a:extLst>
          </p:cNvPr>
          <p:cNvGraphicFramePr>
            <a:graphicFrameLocks noChangeAspect="1"/>
          </p:cNvGraphicFramePr>
          <p:nvPr>
            <p:extLst>
              <p:ext uri="{D42A27DB-BD31-4B8C-83A1-F6EECF244321}">
                <p14:modId xmlns:p14="http://schemas.microsoft.com/office/powerpoint/2010/main" val="2115147777"/>
              </p:ext>
            </p:extLst>
          </p:nvPr>
        </p:nvGraphicFramePr>
        <p:xfrm>
          <a:off x="644867" y="5050525"/>
          <a:ext cx="7683500" cy="1876425"/>
        </p:xfrm>
        <a:graphic>
          <a:graphicData uri="http://schemas.openxmlformats.org/presentationml/2006/ole">
            <mc:AlternateContent xmlns:mc="http://schemas.openxmlformats.org/markup-compatibility/2006">
              <mc:Choice xmlns:v="urn:schemas-microsoft-com:vml" Requires="v">
                <p:oleObj name="Document" r:id="rId5" imgW="7438760" imgH="1820958" progId="Word.Document.12">
                  <p:embed/>
                </p:oleObj>
              </mc:Choice>
              <mc:Fallback>
                <p:oleObj name="Document" r:id="rId5" imgW="7438760" imgH="1820958" progId="Word.Document.12">
                  <p:embed/>
                  <p:pic>
                    <p:nvPicPr>
                      <p:cNvPr id="2" name="Object 1">
                        <a:extLst>
                          <a:ext uri="{FF2B5EF4-FFF2-40B4-BE49-F238E27FC236}">
                            <a16:creationId xmlns:a16="http://schemas.microsoft.com/office/drawing/2014/main" id="{66BCF021-DC8D-BAFB-73F1-538E085C6A84}"/>
                          </a:ext>
                        </a:extLst>
                      </p:cNvPr>
                      <p:cNvPicPr/>
                      <p:nvPr/>
                    </p:nvPicPr>
                    <p:blipFill>
                      <a:blip r:embed="rId6"/>
                      <a:stretch>
                        <a:fillRect/>
                      </a:stretch>
                    </p:blipFill>
                    <p:spPr>
                      <a:xfrm>
                        <a:off x="644867" y="5050525"/>
                        <a:ext cx="7683500" cy="1876425"/>
                      </a:xfrm>
                      <a:prstGeom prst="rect">
                        <a:avLst/>
                      </a:prstGeom>
                    </p:spPr>
                  </p:pic>
                </p:oleObj>
              </mc:Fallback>
            </mc:AlternateContent>
          </a:graphicData>
        </a:graphic>
      </p:graphicFrame>
    </p:spTree>
    <p:extLst>
      <p:ext uri="{BB962C8B-B14F-4D97-AF65-F5344CB8AC3E}">
        <p14:creationId xmlns:p14="http://schemas.microsoft.com/office/powerpoint/2010/main" val="275492358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140b6c57cf7b45b8f349b6410d858205">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a1405e4e4adcc105ad15c0e5971b16d4"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Locatio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6C67825-8C3F-4748-8691-0516FC3FC0DC}">
  <ds:schemaRefs>
    <ds:schemaRef ds:uri="http://schemas.microsoft.com/sharepoint/v3/contenttype/forms"/>
  </ds:schemaRefs>
</ds:datastoreItem>
</file>

<file path=customXml/itemProps2.xml><?xml version="1.0" encoding="utf-8"?>
<ds:datastoreItem xmlns:ds="http://schemas.openxmlformats.org/officeDocument/2006/customXml" ds:itemID="{A195B229-0FAC-41EF-BDC1-1542F634546F}">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db33437f-65a5-48c5-b537-19efd290f967"/>
    <ds:schemaRef ds:uri="http://purl.org/dc/terms/"/>
    <ds:schemaRef ds:uri="6f846979-0e6f-42ff-8b87-e1893efeda99"/>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3A3D7332-4B03-480A-9F0F-53108093DE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22677</TotalTime>
  <Words>1215</Words>
  <Application>Microsoft Office PowerPoint</Application>
  <PresentationFormat>On-screen Show (4:3)</PresentationFormat>
  <Paragraphs>138</Paragraphs>
  <Slides>6</Slides>
  <Notes>6</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3" baseType="lpstr">
      <vt:lpstr>Arial</vt:lpstr>
      <vt:lpstr>Arial </vt:lpstr>
      <vt:lpstr>Calibri</vt:lpstr>
      <vt:lpstr>Times New Roman</vt:lpstr>
      <vt:lpstr>Wingdings</vt:lpstr>
      <vt:lpstr>Office Theme</vt:lpstr>
      <vt:lpstr>Document</vt:lpstr>
      <vt:lpstr>   AIMLsys Status Report</vt:lpstr>
      <vt:lpstr>FS_AIMLsys/AIMLsys status after SA2#156 (1/4)</vt:lpstr>
      <vt:lpstr>FS_AIMLsys/AIMLsys status after SA2#156E (2/4)</vt:lpstr>
      <vt:lpstr>FS_AIMLsys/AIMLsys status after SA2#156E (3/4)</vt:lpstr>
      <vt:lpstr>FS_AIMLsys/AIMLsys status after SA2#156E (4/4)</vt:lpstr>
      <vt:lpstr>FS_AIMLsys Status at SA#99</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tso</cp:lastModifiedBy>
  <cp:revision>1450</cp:revision>
  <dcterms:created xsi:type="dcterms:W3CDTF">2008-08-30T09:32:10Z</dcterms:created>
  <dcterms:modified xsi:type="dcterms:W3CDTF">2023-04-24T18:51:24Z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0x0101003AA7AC0C743A294CADF60F661720E3E6</vt:lpwstr>
  </property>
</Properties>
</file>