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2" d="100"/>
          <a:sy n="132" d="100"/>
        </p:scale>
        <p:origin x="145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38F23954-F2CB-4728-89DE-DBC700FF0D96}"/>
    <pc:docChg chg="modSld">
      <pc:chgData name="Hong Cheng" userId="2d0b1172-628d-45ff-b9ab-d2d61d870e1b" providerId="ADAL" clId="{38F23954-F2CB-4728-89DE-DBC700FF0D96}" dt="2023-03-01T14:07:36.866" v="1" actId="1076"/>
      <pc:docMkLst>
        <pc:docMk/>
      </pc:docMkLst>
      <pc:sldChg chg="modSp mod">
        <pc:chgData name="Hong Cheng" userId="2d0b1172-628d-45ff-b9ab-d2d61d870e1b" providerId="ADAL" clId="{38F23954-F2CB-4728-89DE-DBC700FF0D96}" dt="2023-03-01T14:07:36.866" v="1" actId="1076"/>
        <pc:sldMkLst>
          <pc:docMk/>
          <pc:sldMk cId="1304530617" sldId="791"/>
        </pc:sldMkLst>
        <pc:spChg chg="mod">
          <ac:chgData name="Hong Cheng" userId="2d0b1172-628d-45ff-b9ab-d2d61d870e1b" providerId="ADAL" clId="{38F23954-F2CB-4728-89DE-DBC700FF0D96}" dt="2023-03-01T14:07:21.445" v="0" actId="6549"/>
          <ac:spMkLst>
            <pc:docMk/>
            <pc:sldMk cId="1304530617" sldId="791"/>
            <ac:spMk id="4" creationId="{07639B51-7A60-40FF-963D-02AC48416E72}"/>
          </ac:spMkLst>
        </pc:spChg>
        <pc:graphicFrameChg chg="mod">
          <ac:chgData name="Hong Cheng" userId="2d0b1172-628d-45ff-b9ab-d2d61d870e1b" providerId="ADAL" clId="{38F23954-F2CB-4728-89DE-DBC700FF0D96}" dt="2023-03-01T14:07:36.866" v="1" actId="1076"/>
          <ac:graphicFrameMkLst>
            <pc:docMk/>
            <pc:sldMk cId="1304530617" sldId="791"/>
            <ac:graphicFrameMk id="3" creationId="{77D2F657-D246-47E9-92C4-0C8645A34AA1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Feb 20 – 24,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Athens, Greece, Feb 20 – 24,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Vehicle Mounted Relays (VMR)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S2-2303460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SA2#155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Normative Phase work progress to 40%.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for the E-meeting (processed 13 contributions).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>
                <a:highlight>
                  <a:srgbClr val="FFFF00"/>
                </a:highlight>
              </a:rPr>
              <a:t>1 </a:t>
            </a:r>
            <a:r>
              <a:rPr lang="en-US" altLang="de-DE" sz="1100" kern="0" dirty="0"/>
              <a:t>TU planned for Apr 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>
                <a:highlight>
                  <a:srgbClr val="FFFF00"/>
                </a:highlight>
              </a:rPr>
              <a:t>0.5 TU planned for May meeting.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Pending response from RAN2/3 on LS (S2-2211437) regarding the support of certain features based on SA2 conclusions.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LS (S2-2301465) sent to  SA3/SA5 (and cc RAN3) regarding the secure and trusted access to the serving PLMN OAM server by a MBSR</a:t>
            </a:r>
            <a:r>
              <a:rPr lang="en-US" altLang="zh-CN" sz="1200" kern="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WID was approved in SA#98 (SP-221328) and </a:t>
            </a:r>
            <a:r>
              <a:rPr lang="en-US" altLang="zh-CN" sz="1400" b="1" kern="0" dirty="0">
                <a:highlight>
                  <a:srgbClr val="FFFF00"/>
                </a:highlight>
              </a:rPr>
              <a:t>updated to S2-2303033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Completion date updated to Jun 2023 aligned with stage 2 freeze dates.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9 CR approved.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CR (S2-2301451) technically endorsed.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9305556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321406"/>
              </p:ext>
            </p:extLst>
          </p:nvPr>
        </p:nvGraphicFramePr>
        <p:xfrm>
          <a:off x="485775" y="2636155"/>
          <a:ext cx="8388353" cy="1016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717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68945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699900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53652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3496547722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873418967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r>
                        <a:rPr lang="en-US" sz="900" dirty="0">
                          <a:effectLst/>
                        </a:rPr>
                        <a:t>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 </a:t>
                      </a:r>
                      <a:r>
                        <a:rPr lang="en-US" sz="900" dirty="0">
                          <a:effectLst/>
                        </a:rPr>
                        <a:t>(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US" sz="900" dirty="0">
                          <a:effectLst/>
                        </a:rPr>
                        <a:t>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6.5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SA2#154AH-E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MBSR node authorization handling; OAM interactions for LCS support.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Apr Meeting (SA2#156)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Normative work based on the objectives of the WID &amp; response from RAN WGs and SA3/SA5.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 Nov’22: </a:t>
            </a:r>
            <a:r>
              <a:rPr lang="en-US" altLang="zh-CN" sz="800" dirty="0">
                <a:highlight>
                  <a:srgbClr val="FFFF00"/>
                </a:highlight>
              </a:rPr>
              <a:t>1</a:t>
            </a:r>
            <a:r>
              <a:rPr lang="en-US" altLang="zh-CN" sz="800" dirty="0"/>
              <a:t>.25 (Resolve RAN dependent open issues for selected solutions); start normative work 0.75.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SA2#155 Feb’23: </a:t>
            </a:r>
            <a:r>
              <a:rPr lang="en-US" altLang="zh-CN" sz="800" dirty="0">
                <a:highlight>
                  <a:srgbClr val="FFFF00"/>
                </a:highlight>
              </a:rPr>
              <a:t>0</a:t>
            </a:r>
            <a:r>
              <a:rPr lang="en-US" altLang="zh-CN" sz="800" dirty="0"/>
              <a:t>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SA2#156 Apr’23: </a:t>
            </a:r>
            <a:r>
              <a:rPr lang="en-US" altLang="zh-CN" sz="800" dirty="0">
                <a:highlight>
                  <a:srgbClr val="FFFF00"/>
                </a:highlight>
              </a:rPr>
              <a:t>1.0</a:t>
            </a:r>
            <a:r>
              <a:rPr lang="en-US" altLang="zh-CN" sz="800" dirty="0"/>
              <a:t> (Normative work) – additional TU requested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SA2#157 May’23: </a:t>
            </a:r>
            <a:r>
              <a:rPr lang="en-US" altLang="zh-CN" sz="800" dirty="0">
                <a:highlight>
                  <a:srgbClr val="FFFF00"/>
                </a:highlight>
              </a:rPr>
              <a:t>0.5 (Normative work) – additional TU requested.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SA#98: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Normative Phase work progress to 40%.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cs typeface="+mn-cs"/>
              </a:rPr>
              <a:t>WID (SP-221328) updated to S2-2303033 to reflect the target completion date (Jun’23)</a:t>
            </a:r>
            <a:endParaRPr lang="en-US" sz="105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highlight>
                  <a:srgbClr val="FFFF00"/>
                </a:highlight>
                <a:ea typeface="+mn-ea"/>
                <a:cs typeface="+mn-cs"/>
              </a:rPr>
              <a:t>1.5 TU </a:t>
            </a:r>
            <a:r>
              <a:rPr lang="en-US" sz="1050" kern="0" dirty="0">
                <a:ea typeface="+mn-ea"/>
                <a:cs typeface="+mn-cs"/>
              </a:rPr>
              <a:t>remaining for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05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Pending response from RAN2/3 on LS (S2-2211437) regarding the support of certain features based on SA2 conclusions.</a:t>
            </a: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Normative work based on approved WID.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49763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VMR_ARCH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46990</TotalTime>
  <Words>585</Words>
  <Application>Microsoft Office PowerPoint</Application>
  <PresentationFormat>On-screen Show (4:3)</PresentationFormat>
  <Paragraphs>119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Vehicle Mounted Relays (VMR)</vt:lpstr>
      <vt:lpstr>FS_VMR status after SA2#155 (1/2)</vt:lpstr>
      <vt:lpstr>FS_VMR status after SA2#154AH-E (2/2)</vt:lpstr>
      <vt:lpstr>FS_VMR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Qulacomm-rev</cp:lastModifiedBy>
  <cp:revision>1924</cp:revision>
  <dcterms:created xsi:type="dcterms:W3CDTF">2008-08-30T09:32:10Z</dcterms:created>
  <dcterms:modified xsi:type="dcterms:W3CDTF">2023-03-01T14:07:41Z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