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87" r:id="rId7"/>
    <p:sldId id="788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655AD-CCBA-4F1F-B163-56642395616A}" v="11" dt="2023-02-24T12:23:26.08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125" d="100"/>
          <a:sy n="125" d="100"/>
        </p:scale>
        <p:origin x="20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 XB" userId="4e9d2434-fabe-4fdf-866a-49fb0b0e1654" providerId="ADAL" clId="{678655AD-CCBA-4F1F-B163-56642395616A}"/>
    <pc:docChg chg="undo custSel modSld modMainMaster">
      <pc:chgData name="Qian Chen XB" userId="4e9d2434-fabe-4fdf-866a-49fb0b0e1654" providerId="ADAL" clId="{678655AD-CCBA-4F1F-B163-56642395616A}" dt="2023-02-27T09:23:00.986" v="827" actId="20577"/>
      <pc:docMkLst>
        <pc:docMk/>
      </pc:docMkLst>
      <pc:sldChg chg="modSp mod">
        <pc:chgData name="Qian Chen XB" userId="4e9d2434-fabe-4fdf-866a-49fb0b0e1654" providerId="ADAL" clId="{678655AD-CCBA-4F1F-B163-56642395616A}" dt="2023-02-27T09:07:57.237" v="680" actId="20577"/>
        <pc:sldMkLst>
          <pc:docMk/>
          <pc:sldMk cId="46549111" sldId="787"/>
        </pc:sldMkLst>
        <pc:spChg chg="mod">
          <ac:chgData name="Qian Chen XB" userId="4e9d2434-fabe-4fdf-866a-49fb0b0e1654" providerId="ADAL" clId="{678655AD-CCBA-4F1F-B163-56642395616A}" dt="2023-02-27T09:07:57.237" v="680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Qian Chen XB" userId="4e9d2434-fabe-4fdf-866a-49fb0b0e1654" providerId="ADAL" clId="{678655AD-CCBA-4F1F-B163-56642395616A}" dt="2023-02-24T12:27:17.878" v="286" actId="14734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678655AD-CCBA-4F1F-B163-56642395616A}" dt="2023-02-24T13:02:44.325" v="675" actId="20577"/>
        <pc:sldMkLst>
          <pc:docMk/>
          <pc:sldMk cId="1422372147" sldId="788"/>
        </pc:sldMkLst>
        <pc:spChg chg="mod">
          <ac:chgData name="Qian Chen XB" userId="4e9d2434-fabe-4fdf-866a-49fb0b0e1654" providerId="ADAL" clId="{678655AD-CCBA-4F1F-B163-56642395616A}" dt="2023-02-24T13:02:44.325" v="675" actId="20577"/>
          <ac:spMkLst>
            <pc:docMk/>
            <pc:sldMk cId="1422372147" sldId="788"/>
            <ac:spMk id="29716" creationId="{00000000-0000-0000-0000-000000000000}"/>
          </ac:spMkLst>
        </pc:spChg>
        <pc:graphicFrameChg chg="mod">
          <ac:chgData name="Qian Chen XB" userId="4e9d2434-fabe-4fdf-866a-49fb0b0e1654" providerId="ADAL" clId="{678655AD-CCBA-4F1F-B163-56642395616A}" dt="2023-02-24T12:17:48.260" v="273"/>
          <ac:graphicFrameMkLst>
            <pc:docMk/>
            <pc:sldMk cId="1422372147" sldId="788"/>
            <ac:graphicFrameMk id="4" creationId="{506BE77A-240F-4056-8A43-E031ACA541BD}"/>
          </ac:graphicFrameMkLst>
        </pc:graphicFrameChg>
      </pc:sldChg>
      <pc:sldChg chg="addSp delSp modSp mod">
        <pc:chgData name="Qian Chen XB" userId="4e9d2434-fabe-4fdf-866a-49fb0b0e1654" providerId="ADAL" clId="{678655AD-CCBA-4F1F-B163-56642395616A}" dt="2023-02-27T09:23:00.986" v="827" actId="20577"/>
        <pc:sldMkLst>
          <pc:docMk/>
          <pc:sldMk cId="1977222732" sldId="789"/>
        </pc:sldMkLst>
        <pc:spChg chg="add del mod">
          <ac:chgData name="Qian Chen XB" userId="4e9d2434-fabe-4fdf-866a-49fb0b0e1654" providerId="ADAL" clId="{678655AD-CCBA-4F1F-B163-56642395616A}" dt="2023-02-24T11:49:31.307" v="119" actId="478"/>
          <ac:spMkLst>
            <pc:docMk/>
            <pc:sldMk cId="1977222732" sldId="789"/>
            <ac:spMk id="2" creationId="{39CE886D-ECBF-6395-397F-21307632BF23}"/>
          </ac:spMkLst>
        </pc:spChg>
        <pc:spChg chg="mod">
          <ac:chgData name="Qian Chen XB" userId="4e9d2434-fabe-4fdf-866a-49fb0b0e1654" providerId="ADAL" clId="{678655AD-CCBA-4F1F-B163-56642395616A}" dt="2023-02-24T11:49:12.504" v="115" actId="20577"/>
          <ac:spMkLst>
            <pc:docMk/>
            <pc:sldMk cId="1977222732" sldId="789"/>
            <ac:spMk id="29698" creationId="{00000000-0000-0000-0000-000000000000}"/>
          </ac:spMkLst>
        </pc:spChg>
        <pc:spChg chg="add del mod">
          <ac:chgData name="Qian Chen XB" userId="4e9d2434-fabe-4fdf-866a-49fb0b0e1654" providerId="ADAL" clId="{678655AD-CCBA-4F1F-B163-56642395616A}" dt="2023-02-27T09:23:00.986" v="827" actId="20577"/>
          <ac:spMkLst>
            <pc:docMk/>
            <pc:sldMk cId="1977222732" sldId="789"/>
            <ac:spMk id="29716" creationId="{00000000-0000-0000-0000-000000000000}"/>
          </ac:spMkLst>
        </pc:spChg>
        <pc:graphicFrameChg chg="del">
          <ac:chgData name="Qian Chen XB" userId="4e9d2434-fabe-4fdf-866a-49fb0b0e1654" providerId="ADAL" clId="{678655AD-CCBA-4F1F-B163-56642395616A}" dt="2023-02-24T11:49:20.487" v="116" actId="478"/>
          <ac:graphicFrameMkLst>
            <pc:docMk/>
            <pc:sldMk cId="1977222732" sldId="789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678655AD-CCBA-4F1F-B163-56642395616A}" dt="2023-02-27T09:09:06.374" v="686" actId="20577"/>
        <pc:sldMkLst>
          <pc:docMk/>
          <pc:sldMk cId="1162499768" sldId="791"/>
        </pc:sldMkLst>
        <pc:spChg chg="mod">
          <ac:chgData name="Qian Chen XB" userId="4e9d2434-fabe-4fdf-866a-49fb0b0e1654" providerId="ADAL" clId="{678655AD-CCBA-4F1F-B163-56642395616A}" dt="2023-02-24T12:20:19.399" v="275" actId="20577"/>
          <ac:spMkLst>
            <pc:docMk/>
            <pc:sldMk cId="1162499768" sldId="791"/>
            <ac:spMk id="5" creationId="{B8C69212-3522-461C-9724-398ECDD7D7EB}"/>
          </ac:spMkLst>
        </pc:spChg>
        <pc:spChg chg="mod">
          <ac:chgData name="Qian Chen XB" userId="4e9d2434-fabe-4fdf-866a-49fb0b0e1654" providerId="ADAL" clId="{678655AD-CCBA-4F1F-B163-56642395616A}" dt="2023-02-27T09:09:06.374" v="686" actId="20577"/>
          <ac:spMkLst>
            <pc:docMk/>
            <pc:sldMk cId="1162499768" sldId="791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678655AD-CCBA-4F1F-B163-56642395616A}" dt="2023-02-24T12:28:33.744" v="297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678655AD-CCBA-4F1F-B163-56642395616A}" dt="2023-02-24T11:47:03.602" v="104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678655AD-CCBA-4F1F-B163-56642395616A}" dt="2023-02-24T11:47:03.602" v="10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678655AD-CCBA-4F1F-B163-56642395616A}" dt="2023-02-24T11:46:11.288" v="5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678655AD-CCBA-4F1F-B163-56642395616A}" dt="2023-02-24T11:46:03.930" v="5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678655AD-CCBA-4F1F-B163-56642395616A}" dt="2023-02-24T11:46:11.288" v="5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2861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20-24 February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S2-2303456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WG2#155,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</a:t>
            </a:r>
            <a:r>
              <a:rPr lang="en-GB" altLang="de-DE" sz="1200" dirty="0">
                <a:solidFill>
                  <a:schemeClr val="bg1"/>
                </a:solidFill>
              </a:rPr>
              <a:t>, GR,</a:t>
            </a:r>
            <a:r>
              <a:rPr lang="en-GB" altLang="de-DE" sz="1200" baseline="0" dirty="0">
                <a:solidFill>
                  <a:schemeClr val="bg1"/>
                </a:solidFill>
              </a:rPr>
              <a:t> 20-24 February,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FS_REDCAP_Ph2, </a:t>
            </a: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SA2#155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1538" y="2008816"/>
            <a:ext cx="8554481" cy="109919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1800" b="1" dirty="0"/>
              <a:t>No TU is allocated for NR_REDCAP_Ph2 in SA2#155 and the status remains the same as after SA2#154 (see next 2 slides). 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7722273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SA2#154AHE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0" y="2725817"/>
            <a:ext cx="8554481" cy="332769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normative CRs (S2-2301859/S2-2301477/S2-2301448)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(S2-2301858) to RAN3/RAN2 for further question related to RAN reply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And it is used up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Additional </a:t>
            </a:r>
            <a:r>
              <a:rPr lang="en-US" altLang="de-DE" sz="1400" dirty="0">
                <a:highlight>
                  <a:srgbClr val="FFFF00"/>
                </a:highlight>
              </a:rPr>
              <a:t>0.25TU</a:t>
            </a:r>
            <a:r>
              <a:rPr lang="en-US" altLang="de-DE" sz="1400" dirty="0"/>
              <a:t> for April meeting and </a:t>
            </a:r>
            <a:r>
              <a:rPr lang="en-US" altLang="de-DE" sz="1400" dirty="0">
                <a:highlight>
                  <a:srgbClr val="FFFF00"/>
                </a:highlight>
              </a:rPr>
              <a:t>probably some additional TU in May meeting to handle responses from RAN WGs, if responses are delayed from April meeting (RAN WGs will start normative work on Rel-17 </a:t>
            </a:r>
            <a:r>
              <a:rPr lang="en-US" altLang="de-DE" sz="1400" dirty="0" err="1">
                <a:highlight>
                  <a:srgbClr val="FFFF00"/>
                </a:highlight>
              </a:rPr>
              <a:t>RedCap</a:t>
            </a:r>
            <a:r>
              <a:rPr lang="en-US" altLang="de-DE" sz="1400" dirty="0">
                <a:highlight>
                  <a:srgbClr val="FFFF00"/>
                </a:highlight>
              </a:rPr>
              <a:t> from April meeting)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response from RAN WGs is needed (Not able to receive RAN WGs response in time due to 0.5 TU is moved from SA2#155 to SA2#154AHE)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3761694"/>
              </p:ext>
            </p:extLst>
          </p:nvPr>
        </p:nvGraphicFramePr>
        <p:xfrm>
          <a:off x="307178" y="1218368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0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4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60%-&gt;95%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SA2#154AHE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7134" y="1237781"/>
            <a:ext cx="8554481" cy="4003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(SA2#156E)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work on remaining issues (e.g. as indicated in the ENs), considering the responses from RAN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Details of the AMF support handling.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95% progress on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Oct(0.5 TU): Start of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 (0.5 TU): Solving remaining issues </a:t>
            </a:r>
            <a:r>
              <a:rPr lang="en-US" altLang="zh-CN" sz="1200" b="1" u="sng" dirty="0"/>
              <a:t>-&gt; changed to SA2#154AHE Jan (0.5 TU)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 Apr (</a:t>
            </a:r>
            <a:r>
              <a:rPr lang="en-US" altLang="zh-CN" sz="1200" dirty="0">
                <a:highlight>
                  <a:srgbClr val="FFFF00"/>
                </a:highlight>
              </a:rPr>
              <a:t>0.25 TU</a:t>
            </a:r>
            <a:r>
              <a:rPr lang="en-US" altLang="zh-CN" sz="1200" dirty="0"/>
              <a:t>): solving remaining issues, e.g. including ones related to RAN WGs responses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 May (</a:t>
            </a:r>
            <a:r>
              <a:rPr lang="en-US" altLang="zh-CN" sz="1200" dirty="0">
                <a:solidFill>
                  <a:srgbClr val="FF0000"/>
                </a:solidFill>
                <a:highlight>
                  <a:srgbClr val="FFFF00"/>
                </a:highlight>
              </a:rPr>
              <a:t>TBC</a:t>
            </a:r>
            <a:r>
              <a:rPr lang="en-US" altLang="zh-CN" sz="1200" dirty="0"/>
              <a:t>): solving remaining issues related to RAN WGs responses if it’s delayed from Apr meeting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155291"/>
              </p:ext>
            </p:extLst>
          </p:nvPr>
        </p:nvGraphicFramePr>
        <p:xfrm>
          <a:off x="509588" y="5486400"/>
          <a:ext cx="8029575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594482" imgH="656189" progId="Excel.Sheet.12">
                  <p:embed/>
                </p:oleObj>
              </mc:Choice>
              <mc:Fallback>
                <p:oleObj name="Worksheet" r:id="rId3" imgW="7594482" imgH="656189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9588" y="5486400"/>
                        <a:ext cx="8029575" cy="64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3061" y="2951596"/>
            <a:ext cx="8709026" cy="31967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normative CRs (S2-2301859/S2-2301477/S2-2301448)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(S2-2301858) to RAN3/RAN2 for further question related to RAN reply 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work is considered 95% finished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 and it is used. 0.25 TU extra is planned for next meeting for LS response handling from RAN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Further LS responses from RAN WGs to solve remaining ENs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Continue to work on remaining issues (e.g. as indicated in the ENs), considering the responses from RAN WGs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FS_REDCAP_Ph2, NR_REDCAP_Ph2 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at SA#99</a:t>
            </a:r>
            <a:endParaRPr lang="de-DE" altLang="de-DE" sz="28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30E1F48-2AFF-4234-81EE-460B04B0C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543212"/>
              </p:ext>
            </p:extLst>
          </p:nvPr>
        </p:nvGraphicFramePr>
        <p:xfrm>
          <a:off x="236279" y="1263726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0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60%-&gt;95%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19144</TotalTime>
  <Words>670</Words>
  <Application>Microsoft Office PowerPoint</Application>
  <PresentationFormat>On-screen Show (4:3)</PresentationFormat>
  <Paragraphs>82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Office Theme</vt:lpstr>
      <vt:lpstr>Worksheet</vt:lpstr>
      <vt:lpstr>   FS_REDCAP_Ph2, NR_REDCAP_Ph2  Status Report</vt:lpstr>
      <vt:lpstr>FS_REDCAP_Ph2, NR_REDCAP_Ph2  status after SA2#155</vt:lpstr>
      <vt:lpstr>FS_REDCAP_Ph2, NR_REDCAP_Ph2  status after SA2#154AHE (1/2)</vt:lpstr>
      <vt:lpstr>FS_REDCAP_Ph2, NR_REDCAP_Ph2  status after SA2#154AHE (2/2)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</cp:lastModifiedBy>
  <cp:revision>1419</cp:revision>
  <dcterms:created xsi:type="dcterms:W3CDTF">2008-08-30T09:32:10Z</dcterms:created>
  <dcterms:modified xsi:type="dcterms:W3CDTF">2023-02-27T09:23:06Z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