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5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155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</a:t>
            </a:r>
            <a:r>
              <a:rPr lang="de-DE" altLang="ko-KR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Greece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20-24 Feb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WG2#155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Athens, Greece, 20-24 Feb,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WI and SID Status Report on Ranging based services and </a:t>
            </a:r>
            <a:r>
              <a:rPr lang="en-GB" altLang="zh-CN" b="1" dirty="0" err="1" smtClean="0"/>
              <a:t>sidelink</a:t>
            </a:r>
            <a:r>
              <a:rPr lang="en-GB" altLang="zh-CN" b="1" dirty="0" smtClean="0"/>
              <a:t> positioning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S2-2303455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79" y="230887"/>
            <a:ext cx="6879593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SA2#155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3" y="2464038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Conclusions for the 8 KIs are updated and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7</a:t>
            </a:r>
            <a:r>
              <a:rPr lang="en-US" altLang="de-DE" sz="1200" kern="0" dirty="0" smtClean="0"/>
              <a:t> Solutions are updated (#3, #</a:t>
            </a:r>
            <a:r>
              <a:rPr lang="en-US" altLang="de-DE" sz="1200" kern="0" dirty="0"/>
              <a:t>7</a:t>
            </a:r>
            <a:r>
              <a:rPr lang="en-US" altLang="de-DE" sz="1200" kern="0" dirty="0" smtClean="0"/>
              <a:t>, #9, #20, #25, #26 and #30)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LSs sent to RAN WGs for RAN dependent issues, i.e. broadcast/</a:t>
            </a:r>
            <a:r>
              <a:rPr lang="en-US" altLang="de-DE" sz="1200" kern="0" dirty="0" err="1" smtClean="0"/>
              <a:t>groupcast</a:t>
            </a:r>
            <a:r>
              <a:rPr lang="en-US" altLang="de-DE" sz="1200" kern="0" dirty="0" smtClean="0"/>
              <a:t>, RSPP/SLPP </a:t>
            </a:r>
            <a:r>
              <a:rPr lang="en-US" altLang="de-DE" sz="1200" kern="0" dirty="0"/>
              <a:t>transport, </a:t>
            </a:r>
            <a:r>
              <a:rPr lang="en-US" altLang="zh-CN" sz="1200" kern="0" dirty="0" err="1"/>
              <a:t>QoS</a:t>
            </a:r>
            <a:r>
              <a:rPr lang="en-US" altLang="zh-CN" sz="1200" kern="0" dirty="0"/>
              <a:t> parameters for Service </a:t>
            </a:r>
            <a:r>
              <a:rPr lang="en-US" altLang="zh-CN" sz="1200" kern="0" dirty="0" smtClean="0"/>
              <a:t>Authorization, </a:t>
            </a:r>
            <a:r>
              <a:rPr lang="en-US" altLang="de-DE" sz="1200" kern="0" dirty="0" smtClean="0"/>
              <a:t>assistant </a:t>
            </a:r>
            <a:r>
              <a:rPr lang="en-US" altLang="de-DE" sz="1200" kern="0" dirty="0"/>
              <a:t>UE</a:t>
            </a:r>
            <a:r>
              <a:rPr lang="en-US" altLang="de-DE" sz="1200" kern="0" dirty="0" smtClean="0"/>
              <a:t>, etc. 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34 solutions and their mapping to Key Issues (see the table)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</a:t>
            </a:r>
            <a:r>
              <a:rPr lang="en-US" altLang="zh-CN" sz="1600" b="1" dirty="0" smtClean="0"/>
              <a:t>and SA3 impacts </a:t>
            </a:r>
            <a:r>
              <a:rPr lang="en-US" altLang="zh-CN" sz="1600" b="1" dirty="0"/>
              <a:t>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</a:t>
            </a:r>
            <a:r>
              <a:rPr lang="en-US" altLang="zh-CN" sz="1200" dirty="0"/>
              <a:t>impacts or dependencies identified for Key Issue </a:t>
            </a:r>
            <a:r>
              <a:rPr lang="en-US" altLang="zh-CN" sz="1200" dirty="0" smtClean="0"/>
              <a:t>#1, #2, #3, #4</a:t>
            </a:r>
            <a:r>
              <a:rPr lang="en-US" altLang="zh-CN" sz="1200" dirty="0"/>
              <a:t>, #5 and #</a:t>
            </a:r>
            <a:r>
              <a:rPr lang="en-US" altLang="zh-CN" sz="1200" dirty="0" smtClean="0"/>
              <a:t>8, </a:t>
            </a:r>
            <a:r>
              <a:rPr lang="en-US" altLang="zh-CN" sz="1200" dirty="0"/>
              <a:t>and their corresponding </a:t>
            </a:r>
            <a:r>
              <a:rPr lang="en-US" altLang="zh-CN" sz="1200" dirty="0" smtClean="0"/>
              <a:t>solutions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 smtClean="0"/>
              <a:t>Privacy </a:t>
            </a:r>
            <a:r>
              <a:rPr lang="en-GB" altLang="zh-CN" sz="1200" dirty="0"/>
              <a:t>protection and </a:t>
            </a:r>
            <a:r>
              <a:rPr lang="en-GB" altLang="zh-CN" sz="1200" dirty="0" smtClean="0"/>
              <a:t>other SA3 </a:t>
            </a:r>
            <a:r>
              <a:rPr lang="en-GB" altLang="zh-CN" sz="1200" dirty="0"/>
              <a:t>security aspects identified </a:t>
            </a:r>
            <a:r>
              <a:rPr lang="en-GB" altLang="zh-CN" sz="1200" dirty="0" smtClean="0"/>
              <a:t>for </a:t>
            </a:r>
            <a:r>
              <a:rPr lang="en-US" altLang="zh-CN" sz="1200" dirty="0" smtClean="0"/>
              <a:t>Key </a:t>
            </a:r>
            <a:r>
              <a:rPr lang="en-US" altLang="zh-CN" sz="1200" dirty="0"/>
              <a:t>Issue </a:t>
            </a:r>
            <a:r>
              <a:rPr lang="en-US" altLang="zh-CN" sz="1200" dirty="0" smtClean="0"/>
              <a:t>#2</a:t>
            </a:r>
            <a:r>
              <a:rPr lang="en-US" altLang="zh-CN" sz="1200" dirty="0"/>
              <a:t>, #3, #4, #</a:t>
            </a:r>
            <a:r>
              <a:rPr lang="en-US" altLang="zh-CN" sz="1200" dirty="0" smtClean="0"/>
              <a:t>5, #6 and #7, </a:t>
            </a:r>
            <a:r>
              <a:rPr lang="en-US" altLang="zh-CN" sz="1200" dirty="0"/>
              <a:t>and their corresponding </a:t>
            </a:r>
            <a:r>
              <a:rPr lang="en-US" altLang="zh-CN" sz="1200" dirty="0" smtClean="0"/>
              <a:t>solutions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6417826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33316"/>
              </p:ext>
            </p:extLst>
          </p:nvPr>
        </p:nvGraphicFramePr>
        <p:xfrm>
          <a:off x="6309363" y="2319258"/>
          <a:ext cx="2834637" cy="4519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487">
                  <a:extLst>
                    <a:ext uri="{9D8B030D-6E8A-4147-A177-3AD203B41FA5}">
                      <a16:colId xmlns:a16="http://schemas.microsoft.com/office/drawing/2014/main" val="3835071148"/>
                    </a:ext>
                  </a:extLst>
                </a:gridCol>
                <a:gridCol w="280697">
                  <a:extLst>
                    <a:ext uri="{9D8B030D-6E8A-4147-A177-3AD203B41FA5}">
                      <a16:colId xmlns:a16="http://schemas.microsoft.com/office/drawing/2014/main" val="896263893"/>
                    </a:ext>
                  </a:extLst>
                </a:gridCol>
                <a:gridCol w="314515">
                  <a:extLst>
                    <a:ext uri="{9D8B030D-6E8A-4147-A177-3AD203B41FA5}">
                      <a16:colId xmlns:a16="http://schemas.microsoft.com/office/drawing/2014/main" val="380181252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3544401493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493375446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996434330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89342604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6075086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2812287881"/>
                    </a:ext>
                  </a:extLst>
                </a:gridCol>
              </a:tblGrid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71429"/>
                  </a:ext>
                </a:extLst>
              </a:tr>
              <a:tr h="3567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07588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74504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1929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21742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364826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52128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68680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178644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00936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069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6289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652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49568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365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0552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257852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43030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366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8545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r>
                        <a:rPr lang="en-US" altLang="zh-CN" sz="700" dirty="0" smtClean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2615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56962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5039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7542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31308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8289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64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280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27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239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4967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29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58866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30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4043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31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26392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2067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33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88653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208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 smtClean="0"/>
              <a:t>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SA2#155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</a:t>
            </a:r>
            <a:r>
              <a:rPr lang="en-US" altLang="de-DE" sz="1200" kern="0" dirty="0" smtClean="0"/>
              <a:t>TS 23.586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SA2#154AHe: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800" dirty="0" smtClean="0"/>
              <a:t>Skeleton and scope of </a:t>
            </a:r>
            <a:r>
              <a:rPr lang="en-US" altLang="de-DE" sz="800" dirty="0" err="1" smtClean="0"/>
              <a:t>of</a:t>
            </a:r>
            <a:r>
              <a:rPr lang="en-US" altLang="de-DE" sz="800" dirty="0" smtClean="0"/>
              <a:t> </a:t>
            </a:r>
            <a:r>
              <a:rPr lang="en-US" altLang="de-DE" sz="800" dirty="0"/>
              <a:t>TS 2</a:t>
            </a:r>
            <a:r>
              <a:rPr lang="en-US" altLang="de-DE" sz="800" dirty="0" smtClean="0"/>
              <a:t>3.586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800" dirty="0" smtClean="0"/>
              <a:t>4 </a:t>
            </a:r>
            <a:r>
              <a:rPr lang="en-US" altLang="de-DE" sz="800" dirty="0" err="1" smtClean="0"/>
              <a:t>pCRs</a:t>
            </a:r>
            <a:r>
              <a:rPr lang="en-US" altLang="de-DE" sz="800" dirty="0" smtClean="0"/>
              <a:t> related to </a:t>
            </a:r>
            <a:r>
              <a:rPr lang="en-US" altLang="de-DE" sz="800" dirty="0"/>
              <a:t>introduction,</a:t>
            </a:r>
            <a:r>
              <a:rPr lang="en-GB" altLang="zh-CN" sz="800" dirty="0"/>
              <a:t> </a:t>
            </a:r>
            <a:r>
              <a:rPr lang="en-GB" altLang="zh-CN" sz="800" dirty="0" smtClean="0"/>
              <a:t>architectural </a:t>
            </a:r>
            <a:r>
              <a:rPr lang="en-GB" altLang="zh-CN" sz="800" dirty="0"/>
              <a:t>reference </a:t>
            </a:r>
            <a:r>
              <a:rPr lang="en-GB" altLang="zh-CN" sz="800" dirty="0" smtClean="0"/>
              <a:t>model</a:t>
            </a:r>
            <a:r>
              <a:rPr lang="en-US" altLang="zh-CN" sz="800" dirty="0" smtClean="0"/>
              <a:t>, </a:t>
            </a:r>
            <a:r>
              <a:rPr lang="en-GB" altLang="zh-CN" sz="800" dirty="0" smtClean="0"/>
              <a:t>functional entities and  2 high level functionalities agreed and documented in TS 23.586.</a:t>
            </a:r>
            <a:r>
              <a:rPr lang="en-US" altLang="de-DE" sz="800" kern="0" dirty="0" smtClean="0"/>
              <a:t>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SA2#155: 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800" kern="0" dirty="0" smtClean="0"/>
              <a:t>TS 23.586: 15 </a:t>
            </a:r>
            <a:r>
              <a:rPr lang="en-US" altLang="de-DE" sz="800" kern="0" dirty="0" err="1" smtClean="0"/>
              <a:t>pCR</a:t>
            </a:r>
            <a:r>
              <a:rPr lang="en-US" altLang="de-DE" sz="800" kern="0" dirty="0" smtClean="0"/>
              <a:t> related to </a:t>
            </a:r>
            <a:r>
              <a:rPr lang="en-US" altLang="de-DE" sz="800" dirty="0" smtClean="0"/>
              <a:t>introduction</a:t>
            </a:r>
            <a:r>
              <a:rPr lang="en-US" altLang="de-DE" sz="800" dirty="0"/>
              <a:t>,</a:t>
            </a:r>
            <a:r>
              <a:rPr lang="en-GB" altLang="zh-CN" sz="800" dirty="0"/>
              <a:t> architectural reference model</a:t>
            </a:r>
            <a:r>
              <a:rPr lang="en-US" altLang="zh-CN" sz="800" dirty="0"/>
              <a:t>, </a:t>
            </a:r>
            <a:r>
              <a:rPr lang="en-GB" altLang="zh-CN" sz="800" dirty="0"/>
              <a:t>functional </a:t>
            </a:r>
            <a:r>
              <a:rPr lang="en-GB" altLang="zh-CN" sz="800" dirty="0" smtClean="0"/>
              <a:t>entities, and </a:t>
            </a:r>
            <a:r>
              <a:rPr lang="en-GB" altLang="zh-CN" sz="800" dirty="0"/>
              <a:t>high level functionalities </a:t>
            </a:r>
            <a:r>
              <a:rPr lang="en-GB" altLang="zh-CN" sz="800" dirty="0" smtClean="0"/>
              <a:t>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800" kern="0" dirty="0" smtClean="0"/>
              <a:t>TS 23.273: 1 CR to update architecture</a:t>
            </a:r>
            <a:r>
              <a:rPr lang="en-GB" altLang="zh-CN" sz="800" dirty="0" smtClean="0"/>
              <a:t> </a:t>
            </a:r>
            <a:r>
              <a:rPr lang="en-GB" altLang="zh-CN" sz="800" dirty="0"/>
              <a:t>reference model</a:t>
            </a:r>
            <a:r>
              <a:rPr lang="en-US" altLang="de-DE" sz="800" kern="0" dirty="0" smtClean="0"/>
              <a:t> + 1 CR for the general introduction of the new Ranging/SL Positioning procedures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800" kern="0" dirty="0" smtClean="0"/>
              <a:t>1 LS out sent to SA5 on </a:t>
            </a:r>
            <a:r>
              <a:rPr lang="en-US" altLang="de-DE" sz="800" kern="0" dirty="0"/>
              <a:t>charging solution +</a:t>
            </a:r>
            <a:r>
              <a:rPr lang="en-US" altLang="de-DE" sz="800" kern="0" dirty="0" smtClean="0"/>
              <a:t> </a:t>
            </a:r>
            <a:r>
              <a:rPr lang="en-US" altLang="de-DE" sz="800" kern="0" dirty="0"/>
              <a:t>1 LS out </a:t>
            </a:r>
            <a:r>
              <a:rPr lang="en-US" altLang="de-DE" sz="800" kern="0" dirty="0" smtClean="0"/>
              <a:t>sent to </a:t>
            </a:r>
            <a:r>
              <a:rPr lang="en-US" altLang="de-DE" sz="800" kern="0" dirty="0"/>
              <a:t>RAN2 on support of multiple Target UEs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RAN, SA3 and SA5 impacts </a:t>
            </a:r>
            <a:r>
              <a:rPr lang="en-US" altLang="zh-CN" sz="1600" b="1" dirty="0"/>
              <a:t>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Since corresponding RAN work and SA3 work are progressing, some alignments are expected, e.g. RSPP related for RAN, </a:t>
            </a:r>
            <a:r>
              <a:rPr lang="en-GB" altLang="zh-CN" sz="1200" dirty="0"/>
              <a:t>privacy protection and service access authorization for SA3, etc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SA5 is asked to develop the charging solution.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340107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848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82" y="0"/>
            <a:ext cx="6997004" cy="813391"/>
          </a:xfrm>
        </p:spPr>
        <p:txBody>
          <a:bodyPr/>
          <a:lstStyle/>
          <a:p>
            <a:pPr algn="l"/>
            <a:r>
              <a:rPr lang="en-GB" altLang="zh-CN" sz="2800" b="1" dirty="0" smtClean="0"/>
              <a:t>Work Plan </a:t>
            </a:r>
            <a:r>
              <a:rPr lang="en-US" altLang="de-DE" sz="2800" b="1" dirty="0" smtClean="0"/>
              <a:t>after SA2#155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</a:t>
            </a:r>
            <a:r>
              <a:rPr lang="de-DE" sz="1800" b="1" dirty="0" smtClean="0"/>
              <a:t>Meeting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SA2#156e: </a:t>
            </a:r>
            <a:r>
              <a:rPr lang="de-DE" altLang="zh-CN" sz="1400" dirty="0" smtClean="0"/>
              <a:t>C</a:t>
            </a:r>
            <a:r>
              <a:rPr lang="en-US" altLang="zh-CN" sz="1400" dirty="0" err="1" smtClean="0"/>
              <a:t>ontribute</a:t>
            </a:r>
            <a:r>
              <a:rPr lang="en-US" altLang="zh-CN" sz="1400" dirty="0" smtClean="0"/>
              <a:t> to TS 23.586, TS 23.273, TS 23.501, TS 23.502 and TS 23.503 with </a:t>
            </a:r>
            <a:r>
              <a:rPr lang="en-US" altLang="zh-CN" sz="1400" dirty="0"/>
              <a:t>high priority </a:t>
            </a:r>
            <a:r>
              <a:rPr lang="en-US" altLang="zh-CN" sz="1400" dirty="0" smtClean="0"/>
              <a:t>for features/descriptions of no/less RAN, SA3, and SA5 dependency </a:t>
            </a:r>
            <a:r>
              <a:rPr lang="en-US" altLang="zh-CN" sz="1400" dirty="0"/>
              <a:t>or features/descriptions </a:t>
            </a:r>
            <a:r>
              <a:rPr lang="en-US" altLang="zh-CN" sz="1400" dirty="0" smtClean="0"/>
              <a:t>based on clear feedback from RAN GWs, </a:t>
            </a:r>
            <a:r>
              <a:rPr lang="en-US" altLang="zh-CN" sz="1400" dirty="0"/>
              <a:t>SA3, </a:t>
            </a:r>
            <a:r>
              <a:rPr lang="en-US" altLang="zh-CN" sz="1400" dirty="0" smtClean="0"/>
              <a:t>and SA5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428651"/>
              </p:ext>
            </p:extLst>
          </p:nvPr>
        </p:nvGraphicFramePr>
        <p:xfrm>
          <a:off x="3002315" y="2743201"/>
          <a:ext cx="6046074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368">
                  <a:extLst>
                    <a:ext uri="{9D8B030D-6E8A-4147-A177-3AD203B41FA5}">
                      <a16:colId xmlns:a16="http://schemas.microsoft.com/office/drawing/2014/main" val="3352592137"/>
                    </a:ext>
                  </a:extLst>
                </a:gridCol>
                <a:gridCol w="593164">
                  <a:extLst>
                    <a:ext uri="{9D8B030D-6E8A-4147-A177-3AD203B41FA5}">
                      <a16:colId xmlns:a16="http://schemas.microsoft.com/office/drawing/2014/main" val="3963324647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506020071"/>
                    </a:ext>
                  </a:extLst>
                </a:gridCol>
                <a:gridCol w="603661">
                  <a:extLst>
                    <a:ext uri="{9D8B030D-6E8A-4147-A177-3AD203B41FA5}">
                      <a16:colId xmlns:a16="http://schemas.microsoft.com/office/drawing/2014/main" val="302110755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53670444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781170558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610787209"/>
                    </a:ext>
                  </a:extLst>
                </a:gridCol>
                <a:gridCol w="614160">
                  <a:extLst>
                    <a:ext uri="{9D8B030D-6E8A-4147-A177-3AD203B41FA5}">
                      <a16:colId xmlns:a16="http://schemas.microsoft.com/office/drawing/2014/main" val="2395244424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2624320427"/>
                    </a:ext>
                  </a:extLst>
                </a:gridCol>
                <a:gridCol w="582665">
                  <a:extLst>
                    <a:ext uri="{9D8B030D-6E8A-4147-A177-3AD203B41FA5}">
                      <a16:colId xmlns:a16="http://schemas.microsoft.com/office/drawing/2014/main" val="2327242957"/>
                    </a:ext>
                  </a:extLst>
                </a:gridCol>
              </a:tblGrid>
              <a:tr h="4724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#149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#150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May,</a:t>
                      </a:r>
                      <a:r>
                        <a:rPr lang="en-US" altLang="zh-CN" sz="1050" baseline="0" dirty="0" smtClean="0"/>
                        <a:t> 22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#151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Aug,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Oct,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Nov,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Jan,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#154AHe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0.5+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#155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#156e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#157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1377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012547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585641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5394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02431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689250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60280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4335744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54445"/>
                  </a:ext>
                </a:extLst>
              </a:tr>
            </a:tbl>
          </a:graphicData>
        </a:graphic>
      </p:graphicFrame>
      <p:sp>
        <p:nvSpPr>
          <p:cNvPr id="7" name="矩形标注 6"/>
          <p:cNvSpPr/>
          <p:nvPr/>
        </p:nvSpPr>
        <p:spPr bwMode="auto">
          <a:xfrm>
            <a:off x="4314283" y="2237465"/>
            <a:ext cx="800865" cy="420496"/>
          </a:xfrm>
          <a:prstGeom prst="wedgeRectCallout">
            <a:avLst>
              <a:gd name="adj1" fmla="val 83653"/>
              <a:gd name="adj2" fmla="val 7098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 for information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SA#97e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5557532" y="2221563"/>
            <a:ext cx="751863" cy="415863"/>
          </a:xfrm>
          <a:prstGeom prst="wedgeRectCallout">
            <a:avLst>
              <a:gd name="adj1" fmla="val 93280"/>
              <a:gd name="adj2" fmla="val 77451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WID approval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SA#98e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标注 8"/>
          <p:cNvSpPr/>
          <p:nvPr/>
        </p:nvSpPr>
        <p:spPr bwMode="auto">
          <a:xfrm>
            <a:off x="6799488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TR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SA#99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9391" y="5867888"/>
            <a:ext cx="42785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C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Contributions are conditionally handled &amp; approved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1E9657"/>
                </a:solidFill>
                <a:sym typeface="Wingdings" panose="05000000000000000000" pitchFamily="2" charset="2"/>
              </a:rPr>
              <a:t></a:t>
            </a:r>
            <a:r>
              <a:rPr lang="en-US" altLang="zh-CN" dirty="0" smtClean="0">
                <a:sym typeface="Wingdings" panose="05000000000000000000" pitchFamily="2" charset="2"/>
              </a:rPr>
              <a:t> Contributions are handled and approved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Last chance for new proposal to be handled and approved</a:t>
            </a:r>
            <a:endParaRPr lang="zh-CN" altLang="en-US" dirty="0"/>
          </a:p>
        </p:txBody>
      </p:sp>
      <p:sp>
        <p:nvSpPr>
          <p:cNvPr id="11" name="矩形标注 10"/>
          <p:cNvSpPr/>
          <p:nvPr/>
        </p:nvSpPr>
        <p:spPr bwMode="auto">
          <a:xfrm>
            <a:off x="7977859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TS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SA#100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310103" y="3428082"/>
            <a:ext cx="33680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TR Skeleton, Scope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Reference &amp; Definition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Architecture requirement &amp; assumptions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Key Issue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/>
              <a:t>S</a:t>
            </a:r>
            <a:r>
              <a:rPr lang="en-US" altLang="zh-CN" sz="1300" dirty="0" smtClean="0"/>
              <a:t>olution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Evaluation &amp; Conclusion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WID Approval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TS Development</a:t>
            </a:r>
            <a:endParaRPr lang="zh-CN" altLang="en-US" sz="1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pPr algn="l"/>
            <a:r>
              <a:rPr lang="en-GB" altLang="zh-CN" b="1" dirty="0" err="1" smtClean="0"/>
              <a:t>Ranging_SL</a:t>
            </a:r>
            <a:r>
              <a:rPr lang="en-GB" altLang="zh-CN" b="1" dirty="0" smtClean="0"/>
              <a:t> SID/WID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947822"/>
            <a:ext cx="8733881" cy="3190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SA#98e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TR 23.700-86</a:t>
            </a:r>
            <a:r>
              <a:rPr lang="en-US" altLang="zh-CN" sz="1200" dirty="0" smtClean="0"/>
              <a:t>: TR c</a:t>
            </a:r>
            <a:r>
              <a:rPr lang="en-US" altLang="de-DE" sz="1200" dirty="0" smtClean="0"/>
              <a:t>onclusions </a:t>
            </a:r>
            <a:r>
              <a:rPr lang="en-US" altLang="de-DE" sz="1200" dirty="0"/>
              <a:t>for the 8 </a:t>
            </a:r>
            <a:r>
              <a:rPr lang="en-US" altLang="de-DE" sz="1200" dirty="0" smtClean="0"/>
              <a:t>KIs </a:t>
            </a:r>
            <a:r>
              <a:rPr lang="en-US" altLang="de-DE" sz="1200" dirty="0"/>
              <a:t>are updated and </a:t>
            </a:r>
            <a:r>
              <a:rPr lang="en-US" altLang="de-DE" sz="1200" dirty="0" smtClean="0"/>
              <a:t>completed,  and </a:t>
            </a:r>
            <a:r>
              <a:rPr lang="en-US" altLang="de-DE" sz="1200" kern="0" dirty="0" smtClean="0"/>
              <a:t>7 TR solutions are </a:t>
            </a:r>
            <a:r>
              <a:rPr lang="en-US" altLang="de-DE" sz="1200" kern="0" dirty="0"/>
              <a:t>updated (#3, #7, #9, #20, #25, #26 and #30</a:t>
            </a:r>
            <a:r>
              <a:rPr lang="en-US" altLang="de-DE" sz="1200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 smtClean="0"/>
              <a:t>TS 23.586</a:t>
            </a:r>
            <a:r>
              <a:rPr lang="en-US" altLang="de-DE" sz="1200" dirty="0" smtClean="0"/>
              <a:t>: Skeleton </a:t>
            </a:r>
            <a:r>
              <a:rPr lang="en-US" altLang="de-DE" sz="1200" dirty="0"/>
              <a:t>and scope of </a:t>
            </a:r>
            <a:r>
              <a:rPr lang="en-US" altLang="de-DE" sz="1200" dirty="0" err="1"/>
              <a:t>of</a:t>
            </a:r>
            <a:r>
              <a:rPr lang="en-US" altLang="de-DE" sz="1200" dirty="0"/>
              <a:t> TS 23.586 agreed</a:t>
            </a:r>
            <a:r>
              <a:rPr lang="en-US" altLang="de-DE" sz="1200" dirty="0" smtClean="0"/>
              <a:t>. 21 </a:t>
            </a:r>
            <a:r>
              <a:rPr lang="en-US" altLang="de-DE" sz="1200" dirty="0" err="1"/>
              <a:t>pCRs</a:t>
            </a:r>
            <a:r>
              <a:rPr lang="en-US" altLang="de-DE" sz="1200" dirty="0"/>
              <a:t> related to introduction,</a:t>
            </a:r>
            <a:r>
              <a:rPr lang="en-GB" altLang="zh-CN" sz="1200" dirty="0"/>
              <a:t> architectural reference model</a:t>
            </a:r>
            <a:r>
              <a:rPr lang="en-US" altLang="zh-CN" sz="1200" dirty="0"/>
              <a:t>, </a:t>
            </a:r>
            <a:r>
              <a:rPr lang="en-GB" altLang="zh-CN" sz="1200" dirty="0"/>
              <a:t>functional entities and </a:t>
            </a:r>
            <a:r>
              <a:rPr lang="en-GB" altLang="zh-CN" sz="1200" dirty="0" smtClean="0"/>
              <a:t>high level </a:t>
            </a:r>
            <a:r>
              <a:rPr lang="en-GB" altLang="zh-CN" sz="1200" dirty="0"/>
              <a:t>functionalities agreed and documented in TS 23.586.</a:t>
            </a:r>
            <a:r>
              <a:rPr lang="en-US" altLang="de-DE" sz="1200" kern="0" dirty="0"/>
              <a:t>  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 smtClean="0"/>
              <a:t>TS 23.273</a:t>
            </a:r>
            <a:r>
              <a:rPr lang="en-US" altLang="de-DE" sz="1200" kern="0" dirty="0" smtClean="0"/>
              <a:t>: 1 </a:t>
            </a:r>
            <a:r>
              <a:rPr lang="en-US" altLang="de-DE" sz="1200" kern="0" dirty="0"/>
              <a:t>CR to update architecture</a:t>
            </a:r>
            <a:r>
              <a:rPr lang="en-GB" altLang="zh-CN" sz="1200" dirty="0"/>
              <a:t> reference model</a:t>
            </a:r>
            <a:r>
              <a:rPr lang="en-US" altLang="de-DE" sz="1200" kern="0" dirty="0"/>
              <a:t> + 1 CR for the general introduction of the new Ranging/SL Positioning procedures </a:t>
            </a:r>
            <a:r>
              <a:rPr lang="en-US" altLang="de-DE" sz="12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 </a:t>
            </a:r>
            <a:r>
              <a:rPr lang="en-US" altLang="de-DE" sz="1200" kern="0" dirty="0"/>
              <a:t>LSs sent to RAN </a:t>
            </a:r>
            <a:r>
              <a:rPr lang="en-US" altLang="de-DE" sz="1200" kern="0" dirty="0" smtClean="0"/>
              <a:t>WGs + 1 LS sent to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kern="0" dirty="0" smtClean="0"/>
              <a:t>RAN, SA3 and SA5 </a:t>
            </a:r>
            <a:r>
              <a:rPr lang="en-US" sz="1600" kern="0" dirty="0"/>
              <a:t>impacts and dependencies: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Since corresponding </a:t>
            </a:r>
            <a:r>
              <a:rPr lang="en-US" altLang="zh-CN" sz="1200" dirty="0" smtClean="0"/>
              <a:t>RAN work and SA3 work are </a:t>
            </a:r>
            <a:r>
              <a:rPr lang="en-US" altLang="zh-CN" sz="1200" dirty="0"/>
              <a:t>progressing, some alignments are </a:t>
            </a:r>
            <a:r>
              <a:rPr lang="en-US" altLang="zh-CN" sz="1200" dirty="0" smtClean="0"/>
              <a:t>expected, e.g. RSPP related for RAN, </a:t>
            </a:r>
            <a:r>
              <a:rPr lang="en-GB" altLang="zh-CN" sz="1200" dirty="0"/>
              <a:t>privacy protection and service access </a:t>
            </a:r>
            <a:r>
              <a:rPr lang="en-GB" altLang="zh-CN" sz="1200" dirty="0" smtClean="0"/>
              <a:t>authorization for SA3, etc.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SA5 is asked to develop the charging solution. </a:t>
            </a:r>
            <a:endParaRPr lang="de-DE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 smtClean="0"/>
              <a:t>Next </a:t>
            </a:r>
            <a:r>
              <a:rPr lang="de-DE" sz="16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b="1" dirty="0"/>
              <a:t>SA2#156e&amp;SA2#157</a:t>
            </a:r>
            <a:r>
              <a:rPr lang="de-DE" altLang="zh-CN" sz="1200" b="1" dirty="0" smtClean="0"/>
              <a:t>: </a:t>
            </a:r>
            <a:r>
              <a:rPr lang="de-DE" altLang="zh-CN" sz="1200" dirty="0"/>
              <a:t>C</a:t>
            </a:r>
            <a:r>
              <a:rPr lang="en-US" altLang="zh-CN" sz="1200" dirty="0" err="1"/>
              <a:t>ontribute</a:t>
            </a:r>
            <a:r>
              <a:rPr lang="en-US" altLang="zh-CN" sz="1200" dirty="0"/>
              <a:t> to TS 23.586, TS 23.273, TS 23.501, TS 23.502 and TS 23.503 with high priority for features/descriptions of no/less RAN, SA3, and SA5 dependency or features/descriptions based on clear feedback from RAN GWs, SA3, and SA5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b="1" dirty="0" smtClean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381276"/>
              </p:ext>
            </p:extLst>
          </p:nvPr>
        </p:nvGraphicFramePr>
        <p:xfrm>
          <a:off x="170675" y="1398888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55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45174</TotalTime>
  <Words>1215</Words>
  <Application>Microsoft Office PowerPoint</Application>
  <PresentationFormat>全屏显示(4:3)</PresentationFormat>
  <Paragraphs>465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WI and SID Status Report on Ranging based services and sidelink positioning</vt:lpstr>
      <vt:lpstr>FS_Ranging_SL status after SA2#155 </vt:lpstr>
      <vt:lpstr>Ranging_SL status after SA2#155</vt:lpstr>
      <vt:lpstr>Work Plan after SA2#155</vt:lpstr>
      <vt:lpstr>Ranging_SL SID/WID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1928</cp:revision>
  <dcterms:created xsi:type="dcterms:W3CDTF">2008-08-30T09:32:10Z</dcterms:created>
  <dcterms:modified xsi:type="dcterms:W3CDTF">2023-03-01T13:12:12Z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