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6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5" autoAdjust="0"/>
    <p:restoredTop sz="86016" autoAdjust="0"/>
  </p:normalViewPr>
  <p:slideViewPr>
    <p:cSldViewPr snapToGrid="0">
      <p:cViewPr varScale="1">
        <p:scale>
          <a:sx n="74" d="100"/>
          <a:sy n="74" d="100"/>
        </p:scale>
        <p:origin x="92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#155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20 – 24, 2023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S2-2303451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S2-230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and SID Status Report on generic group management, exposure and communication enhancements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SA2#154AHE/155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5"/>
            <a:ext cx="10515600" cy="3054100"/>
          </a:xfrm>
        </p:spPr>
        <p:txBody>
          <a:bodyPr/>
          <a:lstStyle/>
          <a:p>
            <a:r>
              <a:rPr lang="en-US" altLang="en-US" sz="1600" dirty="0"/>
              <a:t>General</a:t>
            </a:r>
          </a:p>
          <a:p>
            <a:pPr lvl="1"/>
            <a:r>
              <a:rPr lang="en-GB" altLang="zh-CN" sz="1600" dirty="0"/>
              <a:t>FS_GMEC TR 23.700-74 v1.3.0 </a:t>
            </a:r>
            <a:r>
              <a:rPr lang="en-US" altLang="zh-CN" sz="1600" dirty="0"/>
              <a:t>is</a:t>
            </a:r>
            <a:r>
              <a:rPr lang="en-GB" altLang="zh-CN" sz="1600" dirty="0"/>
              <a:t> available after </a:t>
            </a:r>
            <a:r>
              <a:rPr lang="de-DE" altLang="zh-CN" sz="1600" dirty="0"/>
              <a:t>SA2#154AH-E</a:t>
            </a:r>
            <a:r>
              <a:rPr lang="en-US" altLang="zh-CN" sz="1600" dirty="0"/>
              <a:t>/155</a:t>
            </a:r>
            <a:r>
              <a:rPr lang="de-DE" altLang="zh-CN" sz="1600" dirty="0"/>
              <a:t> meeting</a:t>
            </a:r>
            <a:r>
              <a:rPr lang="en-GB" altLang="zh-CN" sz="1600" dirty="0"/>
              <a:t>, this includes TR skeleton, TR scope, Architecture Assumptions and Requirements, definitions of terms and abbreviations, 5 key issues, 22 solutions, evaluations and conclusion for KI#1, KI#2, KI#3</a:t>
            </a:r>
            <a:r>
              <a:rPr lang="en-US" altLang="zh-CN" sz="1600" dirty="0"/>
              <a:t>,</a:t>
            </a:r>
            <a:r>
              <a:rPr lang="zh-CN" altLang="en-US" sz="1600" dirty="0"/>
              <a:t> </a:t>
            </a:r>
            <a:r>
              <a:rPr lang="en-US" altLang="zh-CN" sz="1600" dirty="0"/>
              <a:t>KI#4</a:t>
            </a:r>
            <a:r>
              <a:rPr lang="en-GB" altLang="zh-CN" sz="1600" dirty="0"/>
              <a:t> and KI #5</a:t>
            </a:r>
            <a:r>
              <a:rPr lang="en-US" altLang="de-DE" sz="1600" dirty="0"/>
              <a:t>.</a:t>
            </a:r>
          </a:p>
          <a:p>
            <a:endParaRPr lang="en-US" altLang="en-US" sz="1600" dirty="0"/>
          </a:p>
          <a:p>
            <a:r>
              <a:rPr lang="en-US" altLang="en-US" sz="1600" dirty="0"/>
              <a:t>Updates at SA2#154AH-E, 2 </a:t>
            </a:r>
            <a:r>
              <a:rPr lang="en-US" altLang="zh-CN" sz="1600" dirty="0"/>
              <a:t>PCRs are agreed in total</a:t>
            </a:r>
          </a:p>
          <a:p>
            <a:pPr lvl="1"/>
            <a:r>
              <a:rPr lang="en-US" altLang="zh-CN" sz="1600" dirty="0"/>
              <a:t>2 PCRs for evaluation and conclusion to address outstanding issues for Key Issue #4: Multiple SMFs for VN group communication: 1) dynamic control of the connectivity between UPFs controlled by different SMF Sets; 2) static control of the connectivity between UPFs controlled by different SMF Sets</a:t>
            </a:r>
          </a:p>
          <a:p>
            <a:pPr lvl="1"/>
            <a:endParaRPr lang="en-US" altLang="de-DE" sz="1600" dirty="0"/>
          </a:p>
          <a:p>
            <a:r>
              <a:rPr lang="en-US" altLang="de-DE" sz="1600" dirty="0"/>
              <a:t>SA2#156-E, 0 TU assigned for study</a:t>
            </a:r>
          </a:p>
          <a:p>
            <a:endParaRPr lang="en-US" altLang="en-US" sz="20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09066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SA2#154AHE/155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28" y="2746433"/>
            <a:ext cx="10976972" cy="3327693"/>
          </a:xfrm>
        </p:spPr>
        <p:txBody>
          <a:bodyPr/>
          <a:lstStyle/>
          <a:p>
            <a:r>
              <a:rPr lang="en-US" altLang="en-US" sz="1600" dirty="0"/>
              <a:t>General</a:t>
            </a:r>
          </a:p>
          <a:p>
            <a:pPr lvl="1"/>
            <a:r>
              <a:rPr lang="en-US" altLang="zh-CN" sz="1600" dirty="0"/>
              <a:t>14 CRs are agreed in total during SA2#154AH-E</a:t>
            </a:r>
          </a:p>
          <a:p>
            <a:pPr lvl="2"/>
            <a:r>
              <a:rPr lang="en-US" altLang="zh-CN" sz="1400" dirty="0"/>
              <a:t>7 CRs for KI#1</a:t>
            </a:r>
            <a:r>
              <a:rPr lang="zh-CN" altLang="en-US" sz="1400" dirty="0"/>
              <a:t>；</a:t>
            </a:r>
            <a:r>
              <a:rPr lang="en-US" altLang="zh-CN" sz="1400" dirty="0"/>
              <a:t>0CRs for KI#1</a:t>
            </a:r>
            <a:r>
              <a:rPr lang="zh-CN" altLang="en-US" sz="1400" dirty="0"/>
              <a:t>；</a:t>
            </a:r>
            <a:r>
              <a:rPr lang="en-US" altLang="zh-CN" sz="1400" dirty="0"/>
              <a:t>6 CRs for KI#3</a:t>
            </a:r>
            <a:r>
              <a:rPr lang="zh-CN" altLang="en-US" sz="1400" dirty="0"/>
              <a:t>； </a:t>
            </a:r>
            <a:r>
              <a:rPr lang="en-US" altLang="zh-CN" sz="1400" dirty="0"/>
              <a:t>0 CRs for KI#4</a:t>
            </a:r>
            <a:r>
              <a:rPr lang="zh-CN" altLang="en-US" sz="1400" dirty="0"/>
              <a:t>；</a:t>
            </a:r>
            <a:r>
              <a:rPr lang="en-US" altLang="zh-CN" sz="1400" dirty="0"/>
              <a:t>1 CR for KI#5</a:t>
            </a:r>
          </a:p>
          <a:p>
            <a:pPr lvl="1"/>
            <a:r>
              <a:rPr lang="en-US" altLang="zh-CN" sz="1600" dirty="0"/>
              <a:t>Progress Objectives for KI#1: “ Enhance group attribute management ” with 6 EN left</a:t>
            </a:r>
          </a:p>
          <a:p>
            <a:pPr lvl="1"/>
            <a:r>
              <a:rPr lang="en-US" altLang="zh-CN" sz="1600" dirty="0"/>
              <a:t>Complete Objectives for KI#2: “ Enhance group status event reporting ” completely</a:t>
            </a:r>
          </a:p>
          <a:p>
            <a:pPr lvl="1"/>
            <a:r>
              <a:rPr lang="en-US" altLang="zh-CN" sz="1600" dirty="0"/>
              <a:t>Progress Objectives for KI#3: “NEF exposure framework for provisioning of traffic characteristics and monitoring of performance characteristics ” with 4 EN left</a:t>
            </a:r>
          </a:p>
          <a:p>
            <a:pPr lvl="1"/>
            <a:r>
              <a:rPr lang="en-US" altLang="zh-CN" sz="1600" dirty="0"/>
              <a:t>Normative work for KI#4 “</a:t>
            </a:r>
            <a:r>
              <a:rPr lang="en-GB" altLang="zh-CN" sz="1600" dirty="0"/>
              <a:t>Support Multiple SMFs for VN group communication</a:t>
            </a:r>
            <a:r>
              <a:rPr lang="en-US" altLang="zh-CN" sz="1600" dirty="0"/>
              <a:t>” not started as conclusion just determined</a:t>
            </a:r>
          </a:p>
          <a:p>
            <a:pPr lvl="1"/>
            <a:r>
              <a:rPr lang="en-US" altLang="zh-CN" sz="1600" dirty="0"/>
              <a:t>Complete Objectives for KI#5: “Allowing UE to simultaneously send data to different groups with different QoS policy” completely</a:t>
            </a:r>
          </a:p>
          <a:p>
            <a:pPr lvl="1"/>
            <a:endParaRPr lang="en-US" altLang="zh-CN" sz="1600" dirty="0"/>
          </a:p>
          <a:p>
            <a:r>
              <a:rPr lang="en-US" altLang="de-DE" sz="1600" dirty="0"/>
              <a:t>SA2#156-E, 1 TU assigned for</a:t>
            </a:r>
            <a:r>
              <a:rPr lang="zh-CN" altLang="en-US" sz="1600" dirty="0"/>
              <a:t> </a:t>
            </a:r>
            <a:r>
              <a:rPr lang="en-US" altLang="zh-CN" sz="1600" dirty="0"/>
              <a:t>normative</a:t>
            </a:r>
            <a:r>
              <a:rPr lang="en-US" altLang="de-DE" sz="1600" dirty="0"/>
              <a:t>: ( resolve the ENs for KI#1 and KI#3, do the normative work for KI#4, maintenance )</a:t>
            </a:r>
          </a:p>
          <a:p>
            <a:endParaRPr lang="en-US" altLang="en-US" sz="18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491178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SI/WI Status at SA#99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408" y="3679972"/>
            <a:ext cx="11155532" cy="2812903"/>
          </a:xfrm>
        </p:spPr>
        <p:txBody>
          <a:bodyPr/>
          <a:lstStyle/>
          <a:p>
            <a:r>
              <a:rPr lang="de-DE" altLang="de-DE" sz="1600" kern="0" dirty="0"/>
              <a:t>Progress since SA#98:</a:t>
            </a:r>
          </a:p>
          <a:p>
            <a:pPr lvl="1"/>
            <a:r>
              <a:rPr lang="en-US" altLang="de-DE" sz="1400" dirty="0"/>
              <a:t>Complete </a:t>
            </a:r>
            <a:r>
              <a:rPr lang="en-US" altLang="zh-CN" sz="1400" dirty="0"/>
              <a:t>study</a:t>
            </a:r>
            <a:r>
              <a:rPr lang="en-US" altLang="de-DE" sz="1400" dirty="0"/>
              <a:t> for KI#4 via addressing the outstanding issues</a:t>
            </a:r>
          </a:p>
          <a:p>
            <a:pPr lvl="1"/>
            <a:r>
              <a:rPr lang="en-US" altLang="de-DE" sz="1400" dirty="0"/>
              <a:t>Big </a:t>
            </a:r>
            <a:r>
              <a:rPr lang="en-US" altLang="zh-CN" sz="1400" dirty="0"/>
              <a:t>normative work</a:t>
            </a:r>
            <a:r>
              <a:rPr lang="en-US" altLang="de-DE" sz="1400" dirty="0"/>
              <a:t> </a:t>
            </a:r>
            <a:r>
              <a:rPr lang="en-US" altLang="zh-CN" sz="1400" dirty="0"/>
              <a:t>p</a:t>
            </a:r>
            <a:r>
              <a:rPr lang="en-US" altLang="de-DE" sz="1400" dirty="0"/>
              <a:t>rogress for KI#1 and </a:t>
            </a:r>
            <a:r>
              <a:rPr lang="en-US" altLang="zh-CN" sz="1400" dirty="0"/>
              <a:t>KI#3, identify the issues for further discussion, c</a:t>
            </a:r>
            <a:r>
              <a:rPr lang="en-US" altLang="de-DE" sz="1400" dirty="0"/>
              <a:t>omplete normative work for KI#5</a:t>
            </a:r>
            <a:endParaRPr lang="de-DE" altLang="de-DE" sz="1400" dirty="0"/>
          </a:p>
          <a:p>
            <a:r>
              <a:rPr lang="en-US" altLang="en-US" sz="1600" dirty="0"/>
              <a:t>No RAN impacts and dependencies</a:t>
            </a:r>
          </a:p>
          <a:p>
            <a:r>
              <a:rPr lang="en-US" altLang="en-US" sz="1600" dirty="0"/>
              <a:t>Have CT impacts on KI#1, KI#3</a:t>
            </a:r>
          </a:p>
          <a:p>
            <a:r>
              <a:rPr lang="en-US" altLang="en-US" sz="1600" dirty="0"/>
              <a:t>No Contentious Issue</a:t>
            </a:r>
          </a:p>
          <a:p>
            <a:r>
              <a:rPr lang="en-US" altLang="en-US" sz="1600" dirty="0"/>
              <a:t>Outstanding Issue: ENs for KI#1 and KI#3 objectives</a:t>
            </a:r>
          </a:p>
          <a:p>
            <a:r>
              <a:rPr lang="en-US" altLang="en-US" sz="1600" dirty="0"/>
              <a:t>Next Steps:  </a:t>
            </a:r>
            <a:r>
              <a:rPr lang="en-US" altLang="zh-CN" sz="1600" dirty="0"/>
              <a:t>Resolve the ENs for KI#1 and KI#3, do the normative work for KI#4, 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9CC581D7-42D9-42C6-B7E2-E4962D9D04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235172"/>
              </p:ext>
            </p:extLst>
          </p:nvPr>
        </p:nvGraphicFramePr>
        <p:xfrm>
          <a:off x="1690965" y="1804297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46917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87198"/>
            <a:ext cx="10875227" cy="339137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b="1" dirty="0"/>
              <a:t>SA2#155, 0 TU assigned: (normative work)</a:t>
            </a:r>
          </a:p>
          <a:p>
            <a:r>
              <a:rPr lang="en-US" altLang="zh-CN" sz="1600" b="1" dirty="0"/>
              <a:t>SA2#156-E, 1 TU assigned: ( resolve the ENs for KI#1 and KI#3, do the normative work for KI#4, maintenance )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en-US" altLang="zh-CN" sz="1600" b="1" dirty="0"/>
              <a:t>SA2#157, 0 TU assigned: ( TBD )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endParaRPr lang="en-US" altLang="en-US" sz="1600" dirty="0"/>
          </a:p>
          <a:p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693967"/>
              </p:ext>
            </p:extLst>
          </p:nvPr>
        </p:nvGraphicFramePr>
        <p:xfrm>
          <a:off x="952498" y="1828501"/>
          <a:ext cx="9906006" cy="1020884"/>
        </p:xfrm>
        <a:graphic>
          <a:graphicData uri="http://schemas.openxmlformats.org/drawingml/2006/table">
            <a:tbl>
              <a:tblPr/>
              <a:tblGrid>
                <a:gridCol w="793175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779318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716973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054495544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007937650"/>
                    </a:ext>
                  </a:extLst>
                </a:gridCol>
              </a:tblGrid>
              <a:tr h="25522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5104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2552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0.5+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11261</TotalTime>
  <Words>861</Words>
  <Application>Microsoft Office PowerPoint</Application>
  <PresentationFormat>宽屏</PresentationFormat>
  <Paragraphs>118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WI and SID Status Report on generic group management, exposure and communication enhancements</vt:lpstr>
      <vt:lpstr>FS_GMEC Status after SA2#154AHE/155</vt:lpstr>
      <vt:lpstr>GMEC Status after SA2#154AHE/155</vt:lpstr>
      <vt:lpstr>GMEC SI/WI Status at SA#99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Huawei-Rev2</cp:lastModifiedBy>
  <cp:revision>940</cp:revision>
  <dcterms:created xsi:type="dcterms:W3CDTF">2010-02-05T13:52:04Z</dcterms:created>
  <dcterms:modified xsi:type="dcterms:W3CDTF">2023-02-27T09:26:13Z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(3)OQk1m3F3zQyMEmfK0P+zVI8iXu1LwRkqrNWG5AkT/f5HRXpcPP6/7UHDQNfGlY98dyx8IaJA
DhCFD7+UgsNGiDNn6A9y4MTyTHgPjbx5fP0ZntdQdwcqzhYJzfQJoSlkT5RoWYDsHxwWmy6T
35urUQQfXf3JF+6uJcEkA/XfJEk9dRyusQS4yTN/uKvCm//E+yxUdkNZuqErLkhf7e++MUZL
oA2c2iDkMb7q2Ml3li</vt:lpwstr>
  </property>
  <property fmtid="{D5CDD505-2E9C-101B-9397-08002B2CF9AE}" pid="4" name="_2015_ms_pID_7253431">
    <vt:lpwstr>6t9aOG9W2bG4BdFZqXeVf/zu6lDsrZaaJisNa6GLh46omXuT8RyS/A
drv2Hrpqi6R8G7kYltALWrTxgxFi0bHiTYaQtQ9XZwOLWLSIVsvYqeAPjLf8ZZsIcUWfsomU
qbbYAW+NXvSiKL42oo3RVOd8g1MTvxQiBFNK6/hElFgDg1r4W9wHzLUXklW2/bwcvhfwNeT4
LGj+TaD+7KHLWRCFm/gw00Xo4O13epQBqvmt</vt:lpwstr>
  </property>
  <property fmtid="{D5CDD505-2E9C-101B-9397-08002B2CF9AE}" pid="5" name="_2015_ms_pID_7253432">
    <vt:lpwstr>ag==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1677489540</vt:lpwstr>
  </property>
</Properties>
</file>