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7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S2-2303439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49226" y="-444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</a:t>
            </a:r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Athens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Greece, 20-24 February,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WI and SID Status Report on 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Jean-Yves Fine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SA2#155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3036437"/>
            <a:ext cx="8695692" cy="382156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23.700-28 </a:t>
            </a:r>
            <a:r>
              <a:rPr lang="en-US" altLang="de-DE" sz="1400" kern="0" dirty="0"/>
              <a:t>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was completed </a:t>
            </a:r>
            <a:r>
              <a:rPr lang="en-US" altLang="zh-CN" sz="1400" dirty="0" smtClean="0"/>
              <a:t>in SA2#153E, n</a:t>
            </a:r>
            <a:r>
              <a:rPr lang="en-US" altLang="de-DE" sz="1400" dirty="0" smtClean="0"/>
              <a:t>ormative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started </a:t>
            </a:r>
            <a:r>
              <a:rPr lang="en-US" altLang="de-DE" sz="1400" dirty="0"/>
              <a:t>at SA2#154AHE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4 </a:t>
            </a:r>
            <a:r>
              <a:rPr lang="en-US" altLang="de-DE" sz="1400" dirty="0"/>
              <a:t>CRs are approved at SA2#154AHE for TS23.501, 1CR is approved to update EN in TR23.700-28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4 </a:t>
            </a:r>
            <a:r>
              <a:rPr lang="en-US" altLang="de-DE" sz="1400" dirty="0"/>
              <a:t>CRs are approved at </a:t>
            </a:r>
            <a:r>
              <a:rPr lang="en-US" altLang="de-DE" sz="1400" dirty="0" smtClean="0"/>
              <a:t>SA2#155 </a:t>
            </a:r>
            <a:r>
              <a:rPr lang="en-US" altLang="de-DE" sz="1400" dirty="0"/>
              <a:t>for </a:t>
            </a:r>
            <a:r>
              <a:rPr lang="en-US" altLang="de-DE" sz="1400" dirty="0" smtClean="0"/>
              <a:t>TS23.501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5987253"/>
              </p:ext>
            </p:extLst>
          </p:nvPr>
        </p:nvGraphicFramePr>
        <p:xfrm>
          <a:off x="218574" y="992648"/>
          <a:ext cx="8810067" cy="14603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88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81" y="1152932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 smtClean="0"/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en-US" sz="1200" dirty="0" smtClean="0"/>
              <a:t>1.5 additional TUs are endorsed (S2-2301447).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Total TU for normative: </a:t>
            </a:r>
            <a:r>
              <a:rPr lang="en-US" altLang="zh-CN" sz="1200" dirty="0" smtClean="0"/>
              <a:t>3.5 (1 additional TU allocated in Athens) </a:t>
            </a:r>
            <a:endParaRPr lang="en-US" altLang="zh-CN" sz="1200" dirty="0"/>
          </a:p>
          <a:p>
            <a:pPr lvl="1"/>
            <a:r>
              <a:rPr lang="en-US" altLang="de-DE" sz="1200" b="1" dirty="0" smtClean="0">
                <a:solidFill>
                  <a:srgbClr val="00B050"/>
                </a:solidFill>
              </a:rPr>
              <a:t>All </a:t>
            </a:r>
            <a:r>
              <a:rPr lang="en-US" altLang="de-DE" sz="1200" b="1" dirty="0">
                <a:solidFill>
                  <a:srgbClr val="00B050"/>
                </a:solidFill>
              </a:rPr>
              <a:t>conclusions for the 2KeyIssues were agreed during SA2#153</a:t>
            </a:r>
            <a:endParaRPr lang="fr-FR" altLang="zh-CN" sz="1200" b="1" dirty="0">
              <a:solidFill>
                <a:prstClr val="black"/>
              </a:solidFill>
            </a:endParaRP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SA2#154: FS_5GSAT_Ph2 not at the agenda (chairman request) only new WID for normative phase was presented 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SA2#154AH: Normative work, focus on 501 CR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SA2#155 meeting: Focus on </a:t>
            </a:r>
            <a:r>
              <a:rPr lang="en-US" altLang="zh-CN" sz="1100" dirty="0" smtClean="0">
                <a:solidFill>
                  <a:prstClr val="black"/>
                </a:solidFill>
              </a:rPr>
              <a:t>501 CRs</a:t>
            </a:r>
          </a:p>
          <a:p>
            <a:pPr marL="971550" lvl="2"/>
            <a:r>
              <a:rPr lang="en-US" altLang="zh-CN" sz="1100" dirty="0" smtClean="0">
                <a:solidFill>
                  <a:prstClr val="black"/>
                </a:solidFill>
              </a:rPr>
              <a:t>SA2#156 </a:t>
            </a:r>
            <a:r>
              <a:rPr lang="en-US" altLang="zh-CN" sz="1100" dirty="0">
                <a:solidFill>
                  <a:prstClr val="black"/>
                </a:solidFill>
              </a:rPr>
              <a:t>meeting: </a:t>
            </a:r>
            <a:r>
              <a:rPr lang="en-US" altLang="zh-CN" sz="1100" dirty="0" smtClean="0">
                <a:solidFill>
                  <a:prstClr val="black"/>
                </a:solidFill>
              </a:rPr>
              <a:t>Focus on solving reminding 23.501 Editor’s notes and AMF satellite info provisioning,  502&amp;503</a:t>
            </a:r>
            <a:r>
              <a:rPr lang="en-US" altLang="zh-CN" sz="1100" dirty="0">
                <a:solidFill>
                  <a:prstClr val="black"/>
                </a:solidFill>
              </a:rPr>
              <a:t>, 401CRs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SA2#157 meeting: </a:t>
            </a:r>
            <a:r>
              <a:rPr lang="en-US" altLang="zh-CN" sz="1100" dirty="0" smtClean="0">
                <a:solidFill>
                  <a:prstClr val="black"/>
                </a:solidFill>
              </a:rPr>
              <a:t>finalize open points</a:t>
            </a:r>
          </a:p>
          <a:p>
            <a:pPr marL="742950" lvl="2" indent="0"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164060"/>
              </p:ext>
            </p:extLst>
          </p:nvPr>
        </p:nvGraphicFramePr>
        <p:xfrm>
          <a:off x="360915" y="2737455"/>
          <a:ext cx="8313086" cy="8150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0823">
                  <a:extLst>
                    <a:ext uri="{9D8B030D-6E8A-4147-A177-3AD203B41FA5}">
                      <a16:colId xmlns:a16="http://schemas.microsoft.com/office/drawing/2014/main" val="1466388811"/>
                    </a:ext>
                  </a:extLst>
                </a:gridCol>
                <a:gridCol w="719936">
                  <a:extLst>
                    <a:ext uri="{9D8B030D-6E8A-4147-A177-3AD203B41FA5}">
                      <a16:colId xmlns:a16="http://schemas.microsoft.com/office/drawing/2014/main" val="3677307716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3093102168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235638505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291279123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97888793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45519807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40635191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665288469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406094499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209887316"/>
                    </a:ext>
                  </a:extLst>
                </a:gridCol>
                <a:gridCol w="363538">
                  <a:extLst>
                    <a:ext uri="{9D8B030D-6E8A-4147-A177-3AD203B41FA5}">
                      <a16:colId xmlns:a16="http://schemas.microsoft.com/office/drawing/2014/main" val="399618209"/>
                    </a:ext>
                  </a:extLst>
                </a:gridCol>
                <a:gridCol w="608379">
                  <a:extLst>
                    <a:ext uri="{9D8B030D-6E8A-4147-A177-3AD203B41FA5}">
                      <a16:colId xmlns:a16="http://schemas.microsoft.com/office/drawing/2014/main" val="390368584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684493619"/>
                    </a:ext>
                  </a:extLst>
                </a:gridCol>
              </a:tblGrid>
              <a:tr h="274687"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Aug,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Oct,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Nov,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Jan,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9245148"/>
                  </a:ext>
                </a:extLst>
              </a:tr>
              <a:tr h="376705"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Rel-18 SID/WID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 err="1">
                          <a:effectLst/>
                        </a:rPr>
                        <a:t>Study</a:t>
                      </a:r>
                      <a:r>
                        <a:rPr lang="fr-FR" sz="900" u="none" strike="noStrike" dirty="0">
                          <a:effectLst/>
                        </a:rPr>
                        <a:t> 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 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Normative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Total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#149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#150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#151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#152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#153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#154AH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#155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#156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#157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0176018"/>
                  </a:ext>
                </a:extLst>
              </a:tr>
              <a:tr h="163622"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FS_5GSAT_Ph2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4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 smtClean="0">
                          <a:effectLst/>
                        </a:rPr>
                        <a:t>1+1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0,5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0,5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6691050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SA2#155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/>
          </p:cNvSpPr>
          <p:nvPr/>
        </p:nvSpPr>
        <p:spPr bwMode="auto">
          <a:xfrm>
            <a:off x="-482886" y="184635"/>
            <a:ext cx="8655050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FS_5GSAT_Ph2, 5GSAT_Ph2 status after SA#99</a:t>
            </a:r>
            <a:endParaRPr lang="en-US" kern="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032333"/>
              </p:ext>
            </p:extLst>
          </p:nvPr>
        </p:nvGraphicFramePr>
        <p:xfrm>
          <a:off x="239123" y="1126212"/>
          <a:ext cx="8810067" cy="14603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88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07180" y="2586556"/>
            <a:ext cx="8742010" cy="342406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 err="1" smtClean="0"/>
              <a:t>of</a:t>
            </a:r>
            <a:r>
              <a:rPr lang="de-DE" altLang="de-DE" sz="1200" dirty="0" smtClean="0"/>
              <a:t>  8</a:t>
            </a:r>
            <a:r>
              <a:rPr lang="de-DE" altLang="de-DE" sz="1200" b="1" dirty="0" smtClean="0">
                <a:solidFill>
                  <a:srgbClr val="FF0000"/>
                </a:solidFill>
              </a:rPr>
              <a:t> </a:t>
            </a:r>
            <a:r>
              <a:rPr lang="de-DE" altLang="de-DE" sz="1200" dirty="0"/>
              <a:t>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Total of </a:t>
            </a:r>
            <a:r>
              <a:rPr lang="en-US" altLang="de-DE" sz="1200" dirty="0"/>
              <a:t>1</a:t>
            </a:r>
            <a:r>
              <a:rPr lang="en-US" altLang="de-DE" sz="1200" dirty="0" smtClean="0"/>
              <a:t>+1.5(additionally </a:t>
            </a:r>
            <a:r>
              <a:rPr lang="en-US" altLang="de-DE" sz="1200" dirty="0"/>
              <a:t>requested) </a:t>
            </a:r>
            <a:r>
              <a:rPr lang="en-US" altLang="de-DE" sz="1200" dirty="0" smtClean="0"/>
              <a:t>+ 1 (allocated in Athens) </a:t>
            </a:r>
            <a:r>
              <a:rPr lang="en-US" altLang="zh-CN" sz="1200" dirty="0" smtClean="0"/>
              <a:t>TUs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were temporally requested for normative phase in 2023. </a:t>
            </a:r>
            <a:r>
              <a:rPr lang="en-US" altLang="de-DE" sz="1200" dirty="0"/>
              <a:t>2</a:t>
            </a:r>
            <a:r>
              <a:rPr lang="en-US" altLang="de-DE" sz="1200" dirty="0" smtClean="0"/>
              <a:t>.5 </a:t>
            </a:r>
            <a:r>
              <a:rPr lang="en-US" altLang="de-DE" sz="1200" dirty="0"/>
              <a:t>TUs have been used</a:t>
            </a:r>
            <a:r>
              <a:rPr lang="en-US" altLang="de-DE" sz="1200" dirty="0" smtClean="0"/>
              <a:t>.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fr-FR" altLang="zh-CN" sz="1200" dirty="0" smtClean="0"/>
              <a:t> </a:t>
            </a:r>
            <a:r>
              <a:rPr lang="en-GB" altLang="de-DE" sz="1200" dirty="0"/>
              <a:t>None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Complete the </a:t>
            </a:r>
            <a:r>
              <a:rPr lang="en-US" altLang="zh-CN" sz="1200" dirty="0" smtClean="0"/>
              <a:t>work: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 smtClean="0"/>
              <a:t>Solve</a:t>
            </a:r>
            <a:r>
              <a:rPr lang="fr-FR" altLang="zh-CN" sz="1200" dirty="0" smtClean="0"/>
              <a:t> </a:t>
            </a:r>
            <a:r>
              <a:rPr lang="fr-FR" altLang="zh-CN" sz="1200" dirty="0" err="1" smtClean="0"/>
              <a:t>Editor’s</a:t>
            </a:r>
            <a:r>
              <a:rPr lang="fr-FR" altLang="zh-CN" sz="1200" dirty="0" smtClean="0"/>
              <a:t> notes in 23.501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 smtClean="0"/>
              <a:t>Finalize</a:t>
            </a:r>
            <a:r>
              <a:rPr lang="fr-FR" altLang="zh-CN" sz="1200" dirty="0" smtClean="0"/>
              <a:t> AMF/MME satellite information </a:t>
            </a:r>
            <a:r>
              <a:rPr lang="fr-FR" altLang="zh-CN" sz="1200" dirty="0" err="1" smtClean="0"/>
              <a:t>provisioning</a:t>
            </a:r>
            <a:r>
              <a:rPr lang="fr-FR" altLang="zh-CN" sz="1200" dirty="0" smtClean="0"/>
              <a:t> item.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 smtClean="0"/>
              <a:t>Finalize</a:t>
            </a:r>
            <a:r>
              <a:rPr lang="fr-FR" altLang="zh-CN" sz="1200" dirty="0" smtClean="0"/>
              <a:t> normative </a:t>
            </a:r>
            <a:r>
              <a:rPr lang="fr-FR" altLang="zh-CN" sz="1200" dirty="0" err="1" smtClean="0"/>
              <a:t>work</a:t>
            </a:r>
            <a:r>
              <a:rPr lang="fr-FR" altLang="zh-CN" sz="1200" dirty="0" smtClean="0"/>
              <a:t> for 23.502 and EPS </a:t>
            </a:r>
            <a:r>
              <a:rPr lang="fr-FR" altLang="zh-CN" sz="1200" dirty="0" err="1" smtClean="0"/>
              <a:t>according</a:t>
            </a:r>
            <a:r>
              <a:rPr lang="fr-FR" altLang="zh-CN" sz="1200" dirty="0" smtClean="0"/>
              <a:t> 23.501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err="1" smtClean="0"/>
              <a:t>It</a:t>
            </a:r>
            <a:r>
              <a:rPr lang="de-DE" altLang="zh-CN" sz="1200" dirty="0" smtClean="0"/>
              <a:t> </a:t>
            </a:r>
            <a:r>
              <a:rPr lang="de-DE" altLang="zh-CN" sz="1200" dirty="0" err="1"/>
              <a:t>is</a:t>
            </a:r>
            <a:r>
              <a:rPr lang="de-DE" altLang="zh-CN" sz="1200" dirty="0"/>
              <a:t> </a:t>
            </a:r>
            <a:r>
              <a:rPr lang="de-DE" altLang="zh-CN" sz="1200" dirty="0" err="1"/>
              <a:t>expected</a:t>
            </a:r>
            <a:r>
              <a:rPr lang="de-DE" altLang="zh-CN" sz="1200" dirty="0"/>
              <a:t> </a:t>
            </a:r>
            <a:r>
              <a:rPr lang="de-DE" altLang="zh-CN" sz="1200" dirty="0" err="1"/>
              <a:t>to</a:t>
            </a:r>
            <a:r>
              <a:rPr lang="de-DE" altLang="zh-CN" sz="1200" dirty="0"/>
              <a:t> </a:t>
            </a:r>
            <a:r>
              <a:rPr lang="de-DE" altLang="zh-CN" sz="1200" dirty="0" err="1"/>
              <a:t>complete</a:t>
            </a:r>
            <a:r>
              <a:rPr lang="de-DE" altLang="zh-CN" sz="1200" dirty="0"/>
              <a:t> </a:t>
            </a:r>
            <a:r>
              <a:rPr lang="de-DE" altLang="zh-CN" sz="1200" dirty="0" err="1"/>
              <a:t>the</a:t>
            </a:r>
            <a:r>
              <a:rPr lang="de-DE" altLang="zh-CN" sz="1200" dirty="0"/>
              <a:t> </a:t>
            </a:r>
            <a:r>
              <a:rPr lang="de-DE" altLang="zh-CN" sz="1200" dirty="0" err="1"/>
              <a:t>remaining</a:t>
            </a:r>
            <a:r>
              <a:rPr lang="de-DE" altLang="zh-CN" sz="1200" dirty="0"/>
              <a:t> </a:t>
            </a:r>
            <a:r>
              <a:rPr lang="de-DE" altLang="zh-CN" sz="1200" dirty="0" err="1"/>
              <a:t>work</a:t>
            </a:r>
            <a:r>
              <a:rPr lang="de-DE" altLang="zh-CN" sz="1200" dirty="0"/>
              <a:t> in time </a:t>
            </a:r>
            <a:r>
              <a:rPr lang="de-DE" altLang="zh-CN" sz="1200" dirty="0" err="1"/>
              <a:t>by</a:t>
            </a:r>
            <a:r>
              <a:rPr lang="de-DE" altLang="zh-CN" sz="1200" dirty="0"/>
              <a:t> SA#100 (</a:t>
            </a:r>
            <a:r>
              <a:rPr lang="de-DE" altLang="zh-CN" sz="1200" dirty="0" err="1"/>
              <a:t>stage</a:t>
            </a:r>
            <a:r>
              <a:rPr lang="de-DE" altLang="zh-CN" sz="1200" dirty="0"/>
              <a:t> 2 </a:t>
            </a:r>
            <a:r>
              <a:rPr lang="de-DE" altLang="zh-CN" sz="1200" dirty="0" err="1"/>
              <a:t>freeze</a:t>
            </a:r>
            <a:r>
              <a:rPr lang="de-DE" altLang="zh-CN" sz="1200" dirty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174119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documentManagement/types"/>
    <ds:schemaRef ds:uri="dcc30912-d230-4cc2-b11f-bb5ca2a6b6f5"/>
    <ds:schemaRef ds:uri="http://schemas.microsoft.com/office/2006/metadata/properties"/>
    <ds:schemaRef ds:uri="09cef1fd-e61b-4dbf-b745-21988b13f978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462</Words>
  <Application>Microsoft Office PowerPoint</Application>
  <PresentationFormat>On-screen Show (4:3)</PresentationFormat>
  <Paragraphs>124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Arial </vt:lpstr>
      <vt:lpstr>Calibri</vt:lpstr>
      <vt:lpstr>Times New Roman</vt:lpstr>
      <vt:lpstr>Office Theme</vt:lpstr>
      <vt:lpstr>WI and SID Status Report on 5GC enhancement for satellite access Phase 2</vt:lpstr>
      <vt:lpstr>FS_5GSAT_Ph2, 5GSAT_Ph2 status after SA2#155  (1/2)</vt:lpstr>
      <vt:lpstr>FS_5GSAT_Ph2, 5GSAT_Ph2 status after SA2#155  (2/2)</vt:lpstr>
      <vt:lpstr>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1914</cp:revision>
  <dcterms:created xsi:type="dcterms:W3CDTF">2008-08-30T09:32:10Z</dcterms:created>
  <dcterms:modified xsi:type="dcterms:W3CDTF">2023-03-01T09:00:44Z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