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42" r:id="rId3"/>
    <p:sldId id="834" r:id="rId4"/>
    <p:sldId id="839" r:id="rId5"/>
    <p:sldId id="840" r:id="rId6"/>
    <p:sldId id="84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xmlns="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85978" autoAdjust="0"/>
  </p:normalViewPr>
  <p:slideViewPr>
    <p:cSldViewPr snapToGrid="0">
      <p:cViewPr varScale="1">
        <p:scale>
          <a:sx n="67" d="100"/>
          <a:sy n="67" d="100"/>
        </p:scale>
        <p:origin x="-132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716" y="1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 WG2 Meeting #S2-155	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Greece,  February 20 - 24, 2023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S2-2303437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17–26,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</a:t>
            </a:r>
            <a:r>
              <a:rPr lang="en-GB" dirty="0"/>
              <a:t> WI and SID Status Report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5GC </a:t>
            </a:r>
            <a:r>
              <a:rPr lang="en-GB" dirty="0" err="1"/>
              <a:t>LoCation</a:t>
            </a:r>
            <a:r>
              <a:rPr lang="en-GB" dirty="0"/>
              <a:t> Services - Phase </a:t>
            </a:r>
            <a:r>
              <a:rPr lang="en-GB" dirty="0" smtClean="0"/>
              <a:t>3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GB" dirty="0" smtClean="0"/>
              <a:t>Ming Ai  @  CATT</a:t>
            </a:r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5G_eLCS_ph3 status for SA#99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76076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09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30%-&gt;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41905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2023 Q1 </a:t>
            </a:r>
          </a:p>
          <a:p>
            <a:pPr lvl="1">
              <a:spcBef>
                <a:spcPts val="0"/>
              </a:spcBef>
            </a:pPr>
            <a:r>
              <a:rPr lang="en-US" altLang="zh-CN" sz="1600" dirty="0" smtClean="0"/>
              <a:t>34 CRs for 11 Key Issues have been approved; </a:t>
            </a:r>
            <a:endParaRPr lang="en-US" sz="1600" i="1" dirty="0" smtClean="0"/>
          </a:p>
          <a:p>
            <a:pPr lvl="1">
              <a:spcBef>
                <a:spcPts val="0"/>
              </a:spcBef>
            </a:pPr>
            <a:r>
              <a:rPr lang="en-GB" sz="1600" dirty="0"/>
              <a:t>“LS on UE event reporting over a user plane connection to LCS client or AF” to SA3, CT1, CT3 approved</a:t>
            </a:r>
            <a:r>
              <a:rPr lang="en-GB" sz="1600" dirty="0" smtClean="0"/>
              <a:t>.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WID revised to shift target date to </a:t>
            </a:r>
            <a:r>
              <a:rPr lang="en-GB" sz="1600" b="1" dirty="0" smtClean="0">
                <a:solidFill>
                  <a:srgbClr val="FF0000"/>
                </a:solidFill>
              </a:rPr>
              <a:t>June, 2023 </a:t>
            </a:r>
            <a:r>
              <a:rPr lang="en-GB" sz="1600" dirty="0" smtClean="0"/>
              <a:t>has </a:t>
            </a:r>
            <a:r>
              <a:rPr lang="en-GB" sz="1600" smtClean="0"/>
              <a:t>been </a:t>
            </a:r>
            <a:r>
              <a:rPr lang="en-GB" sz="1600" smtClean="0"/>
              <a:t>approved by SA2, </a:t>
            </a:r>
            <a:r>
              <a:rPr lang="en-GB" sz="1600" dirty="0" smtClean="0"/>
              <a:t>and submitted to this SA.</a:t>
            </a:r>
            <a:endParaRPr lang="en-GB" sz="1600" dirty="0"/>
          </a:p>
          <a:p>
            <a:pPr marL="457200" lvl="1" indent="0">
              <a:spcBef>
                <a:spcPts val="0"/>
              </a:spcBef>
              <a:buNone/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GB" sz="1600" dirty="0" smtClean="0"/>
              <a:t>“</a:t>
            </a:r>
            <a:r>
              <a:rPr lang="en-GB" sz="1600" dirty="0"/>
              <a:t>LS on the requirement on Low Power or high accuracy positioning</a:t>
            </a:r>
            <a:r>
              <a:rPr lang="en-GB" sz="1600" dirty="0" smtClean="0"/>
              <a:t>”  to </a:t>
            </a:r>
            <a:r>
              <a:rPr lang="fr-FR" sz="1600" dirty="0" smtClean="0"/>
              <a:t>SA1, RAN1, RAN2 approved. </a:t>
            </a:r>
          </a:p>
          <a:p>
            <a:pPr lvl="1">
              <a:lnSpc>
                <a:spcPts val="1600"/>
              </a:lnSpc>
            </a:pPr>
            <a:r>
              <a:rPr lang="en-GB" sz="1600" dirty="0" smtClean="0"/>
              <a:t>“LS </a:t>
            </a:r>
            <a:r>
              <a:rPr lang="en-GB" sz="1600" dirty="0"/>
              <a:t>on PRU </a:t>
            </a:r>
            <a:r>
              <a:rPr lang="en-GB" sz="1600" dirty="0" smtClean="0"/>
              <a:t>procedures”  to </a:t>
            </a:r>
            <a:r>
              <a:rPr lang="fr-FR" sz="1600" dirty="0" smtClean="0"/>
              <a:t>RAN1</a:t>
            </a:r>
            <a:r>
              <a:rPr lang="fr-FR" sz="1600" dirty="0"/>
              <a:t>, RAN2 approved</a:t>
            </a:r>
            <a:r>
              <a:rPr lang="fr-FR" sz="1600" dirty="0" smtClean="0"/>
              <a:t>. </a:t>
            </a:r>
          </a:p>
          <a:p>
            <a:pPr lvl="1">
              <a:lnSpc>
                <a:spcPts val="1600"/>
              </a:lnSpc>
            </a:pPr>
            <a:r>
              <a:rPr lang="en-GB" sz="1600" dirty="0" smtClean="0"/>
              <a:t>“ LS </a:t>
            </a:r>
            <a:r>
              <a:rPr lang="en-GB" sz="1600" dirty="0"/>
              <a:t>on GNSS measurement of PRU for location </a:t>
            </a:r>
            <a:r>
              <a:rPr lang="en-GB" sz="1600" dirty="0" smtClean="0"/>
              <a:t>correction“  to  </a:t>
            </a:r>
            <a:r>
              <a:rPr lang="fr-FR" sz="1600" dirty="0" smtClean="0"/>
              <a:t>RAN2 </a:t>
            </a:r>
            <a:r>
              <a:rPr lang="fr-FR" sz="1600" dirty="0"/>
              <a:t>approved. </a:t>
            </a:r>
            <a:endParaRPr lang="fr-FR" sz="1600" dirty="0" smtClean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600" dirty="0" smtClean="0"/>
              <a:t>Continue the Normative work</a:t>
            </a:r>
            <a:r>
              <a:rPr lang="en-US" sz="1600" dirty="0" smtClean="0"/>
              <a:t>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225927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5G_eLCS_ph3 status after SA2#155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79794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09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30%-&gt;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791131" cy="41905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in </a:t>
            </a:r>
            <a:r>
              <a:rPr lang="de-DE" altLang="de-DE" sz="1800" dirty="0" smtClean="0"/>
              <a:t>SA2#155:</a:t>
            </a:r>
            <a:endParaRPr lang="de-DE" altLang="de-DE" sz="1800" dirty="0"/>
          </a:p>
          <a:p>
            <a:pPr lvl="1">
              <a:spcBef>
                <a:spcPts val="0"/>
              </a:spcBef>
            </a:pPr>
            <a:r>
              <a:rPr lang="de-DE" altLang="zh-CN" sz="1200" dirty="0" smtClean="0">
                <a:solidFill>
                  <a:srgbClr val="000000"/>
                </a:solidFill>
              </a:rPr>
              <a:t>SA2#155  is the 3rd </a:t>
            </a:r>
            <a:r>
              <a:rPr lang="de-DE" altLang="zh-CN" sz="1200" dirty="0">
                <a:solidFill>
                  <a:srgbClr val="000000"/>
                </a:solidFill>
              </a:rPr>
              <a:t>meeting for the Normative work. </a:t>
            </a:r>
          </a:p>
          <a:p>
            <a:pPr lvl="1">
              <a:spcBef>
                <a:spcPts val="0"/>
              </a:spcBef>
            </a:pPr>
            <a:r>
              <a:rPr lang="en-US" altLang="zh-CN" sz="1200" dirty="0" smtClean="0"/>
              <a:t>21 CRs ( 4 of them were revisions from SA2#154E) approved for following key areas: </a:t>
            </a:r>
            <a:r>
              <a:rPr lang="en-US" altLang="zh-CN" sz="1200" i="1" dirty="0" smtClean="0"/>
              <a:t>“#1 Support </a:t>
            </a:r>
            <a:r>
              <a:rPr lang="en-US" sz="1200" i="1" dirty="0"/>
              <a:t>User Plane positioning</a:t>
            </a:r>
            <a:r>
              <a:rPr lang="en-US" sz="1200" i="1" dirty="0" smtClean="0"/>
              <a:t>”; ”#</a:t>
            </a:r>
            <a:r>
              <a:rPr lang="en-US" sz="1200" i="1" dirty="0"/>
              <a:t>2 Support of enhanced positioning architecture for NPN deployment</a:t>
            </a:r>
            <a:r>
              <a:rPr lang="en-US" sz="1200" i="1" dirty="0" smtClean="0"/>
              <a:t>”; ”#</a:t>
            </a:r>
            <a:r>
              <a:rPr lang="en-US" sz="1200" i="1" dirty="0"/>
              <a:t>3 Support of local Area Restriction for an LMF and GMLC</a:t>
            </a:r>
            <a:r>
              <a:rPr lang="en-US" sz="1200" i="1" dirty="0" smtClean="0"/>
              <a:t>”; </a:t>
            </a:r>
            <a:r>
              <a:rPr lang="en-US" sz="1200" i="1" dirty="0"/>
              <a:t>”#4 Interaction between Location Service and NWDAF</a:t>
            </a:r>
            <a:r>
              <a:rPr lang="en-US" sz="1200" i="1" dirty="0" smtClean="0"/>
              <a:t>”; “#</a:t>
            </a:r>
            <a:r>
              <a:rPr lang="en-US" sz="1200" i="1" dirty="0"/>
              <a:t>5</a:t>
            </a:r>
            <a:r>
              <a:rPr lang="en-US" sz="1200" i="1" dirty="0" smtClean="0"/>
              <a:t>: </a:t>
            </a:r>
            <a:r>
              <a:rPr lang="en-GB" sz="1200" dirty="0"/>
              <a:t>Support of assistance data provisioning for low power high accuracy GNSS positioning;</a:t>
            </a:r>
            <a:r>
              <a:rPr lang="en-US" sz="1200" i="1" dirty="0" smtClean="0"/>
              <a:t>”; “#</a:t>
            </a:r>
            <a:r>
              <a:rPr lang="en-US" sz="1200" i="1" dirty="0"/>
              <a:t>7: Support of Positioning Reference Units and Reference </a:t>
            </a:r>
            <a:r>
              <a:rPr lang="en-US" sz="1200" i="1" dirty="0" smtClean="0"/>
              <a:t>UEs “; “KI</a:t>
            </a:r>
            <a:r>
              <a:rPr lang="en-GB" sz="1200" dirty="0" smtClean="0"/>
              <a:t>#8</a:t>
            </a:r>
            <a:r>
              <a:rPr lang="en-GB" sz="1200" dirty="0"/>
              <a:t>: Support of location service continuity in case of UE mobility</a:t>
            </a:r>
            <a:r>
              <a:rPr lang="en-GB" sz="1200" dirty="0" smtClean="0"/>
              <a:t>;</a:t>
            </a:r>
            <a:r>
              <a:rPr lang="en-US" sz="1200" i="1" dirty="0" smtClean="0"/>
              <a:t>”,”</a:t>
            </a:r>
            <a:r>
              <a:rPr lang="en-GB" sz="1200" dirty="0"/>
              <a:t> #9: Support of positioning requirements related to satellite access;</a:t>
            </a:r>
            <a:r>
              <a:rPr lang="en-US" sz="1200" i="1" dirty="0" smtClean="0"/>
              <a:t>”,“#</a:t>
            </a:r>
            <a:r>
              <a:rPr lang="en-US" sz="1200" i="1" dirty="0"/>
              <a:t>11: Support of enhanced triggered location for UE power saving </a:t>
            </a:r>
            <a:r>
              <a:rPr lang="en-US" sz="1200" i="1" dirty="0" smtClean="0"/>
              <a:t>purpose”; “#</a:t>
            </a:r>
            <a:r>
              <a:rPr lang="en-US" sz="1200" i="1" dirty="0"/>
              <a:t>12: Support of low power and /or high accuracy positioning</a:t>
            </a:r>
            <a:r>
              <a:rPr lang="en-US" sz="1200" i="1" dirty="0" smtClean="0"/>
              <a:t>.”, and  others; </a:t>
            </a:r>
            <a:endParaRPr lang="en-US" sz="12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GB" sz="1200" dirty="0"/>
              <a:t>“LS on LPP message and supplementary service event report over a user plane connection between UE and LMF”  to </a:t>
            </a:r>
            <a:r>
              <a:rPr lang="fr-FR" sz="1200" dirty="0"/>
              <a:t>SA3, RAN2, CT1, CT4 approved. </a:t>
            </a:r>
            <a:endParaRPr lang="en-GB" sz="1200" dirty="0" smtClean="0"/>
          </a:p>
          <a:p>
            <a:pPr lvl="1">
              <a:lnSpc>
                <a:spcPts val="1600"/>
              </a:lnSpc>
            </a:pPr>
            <a:r>
              <a:rPr lang="en-GB" sz="1200" dirty="0" smtClean="0"/>
              <a:t>“</a:t>
            </a:r>
            <a:r>
              <a:rPr lang="en-GB" sz="1200" dirty="0"/>
              <a:t>LS on the requirement on Low Power or high accuracy positioning</a:t>
            </a:r>
            <a:r>
              <a:rPr lang="en-GB" sz="1200" dirty="0" smtClean="0"/>
              <a:t>”  to </a:t>
            </a:r>
            <a:r>
              <a:rPr lang="fr-FR" sz="1200" dirty="0" smtClean="0"/>
              <a:t>SA1, RAN1, RAN2 approved. </a:t>
            </a:r>
          </a:p>
          <a:p>
            <a:pPr lvl="1">
              <a:lnSpc>
                <a:spcPts val="1600"/>
              </a:lnSpc>
            </a:pPr>
            <a:r>
              <a:rPr lang="en-GB" sz="1200" dirty="0" smtClean="0"/>
              <a:t>“LS </a:t>
            </a:r>
            <a:r>
              <a:rPr lang="en-GB" sz="1200" dirty="0"/>
              <a:t>on PRU </a:t>
            </a:r>
            <a:r>
              <a:rPr lang="en-GB" sz="1200" dirty="0" smtClean="0"/>
              <a:t>procedures”  to </a:t>
            </a:r>
            <a:r>
              <a:rPr lang="fr-FR" sz="1200" dirty="0" smtClean="0"/>
              <a:t>RAN1</a:t>
            </a:r>
            <a:r>
              <a:rPr lang="fr-FR" sz="1200" dirty="0"/>
              <a:t>, RAN2 approved</a:t>
            </a:r>
            <a:r>
              <a:rPr lang="fr-FR" sz="1200" dirty="0" smtClean="0"/>
              <a:t>. </a:t>
            </a:r>
          </a:p>
          <a:p>
            <a:pPr lvl="1">
              <a:lnSpc>
                <a:spcPts val="1600"/>
              </a:lnSpc>
            </a:pPr>
            <a:r>
              <a:rPr lang="en-GB" sz="1200" dirty="0" smtClean="0"/>
              <a:t>“ LS </a:t>
            </a:r>
            <a:r>
              <a:rPr lang="en-GB" sz="1200" dirty="0"/>
              <a:t>on GNSS measurement of PRU for location </a:t>
            </a:r>
            <a:r>
              <a:rPr lang="en-GB" sz="1200" dirty="0" smtClean="0"/>
              <a:t>correction“  to  </a:t>
            </a:r>
            <a:r>
              <a:rPr lang="fr-FR" sz="1200" dirty="0" smtClean="0"/>
              <a:t>RAN2 </a:t>
            </a:r>
            <a:r>
              <a:rPr lang="fr-FR" sz="1200" dirty="0"/>
              <a:t>approved. 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Next </a:t>
            </a:r>
            <a:r>
              <a:rPr lang="de-DE" altLang="de-DE" sz="1800" dirty="0"/>
              <a:t>steps:</a:t>
            </a:r>
          </a:p>
          <a:p>
            <a:pPr lvl="1"/>
            <a:r>
              <a:rPr lang="en-US" altLang="zh-CN" sz="1200" dirty="0" smtClean="0"/>
              <a:t>Continue the Normative work</a:t>
            </a:r>
            <a:r>
              <a:rPr lang="en-US" sz="1200" dirty="0" smtClean="0"/>
              <a:t>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577152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SA2#155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0923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SA2#154AH-e: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SA2#155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8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 meeting </a:t>
            </a:r>
            <a:r>
              <a:rPr lang="en-US" altLang="zh-CN" sz="1400" dirty="0"/>
              <a:t>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No Paper received.</a:t>
            </a: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No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  <a:endParaRPr lang="en-US" altLang="zh-CN" sz="1400" dirty="0" smtClean="0"/>
          </a:p>
          <a:p>
            <a:pPr lvl="1"/>
            <a:r>
              <a:rPr lang="en-US" altLang="zh-CN" sz="1400" dirty="0"/>
              <a:t>Proceed to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319120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5G_eLCS_ph3 status after SA2#154AH-e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623365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09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30%-&gt;45%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SA2#154AH-e:</a:t>
            </a:r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SA2#154AH-e is the 2nd </a:t>
            </a:r>
            <a:r>
              <a:rPr lang="de-DE" altLang="zh-CN" sz="1400" dirty="0">
                <a:solidFill>
                  <a:srgbClr val="000000"/>
                </a:solidFill>
              </a:rPr>
              <a:t>meeting for the Normative work.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17 CRs approved for following key areas: </a:t>
            </a:r>
            <a:r>
              <a:rPr lang="en-US" altLang="zh-CN" sz="1400" i="1" dirty="0" smtClean="0"/>
              <a:t>“#1 Support </a:t>
            </a:r>
            <a:r>
              <a:rPr lang="en-US" sz="1400" i="1" dirty="0"/>
              <a:t>User Plane positioning</a:t>
            </a:r>
            <a:r>
              <a:rPr lang="en-US" sz="1400" i="1" dirty="0" smtClean="0"/>
              <a:t>”; ”#</a:t>
            </a:r>
            <a:r>
              <a:rPr lang="en-US" sz="1400" i="1" dirty="0"/>
              <a:t>2 Support of enhanced positioning architecture for NPN deployment</a:t>
            </a:r>
            <a:r>
              <a:rPr lang="en-US" sz="1400" i="1" dirty="0" smtClean="0"/>
              <a:t>”; ”#</a:t>
            </a:r>
            <a:r>
              <a:rPr lang="en-US" sz="1400" i="1" dirty="0"/>
              <a:t>3 Support of local Area Restriction for an LMF and GMLC</a:t>
            </a:r>
            <a:r>
              <a:rPr lang="en-US" sz="1400" i="1" dirty="0" smtClean="0"/>
              <a:t>”; </a:t>
            </a:r>
            <a:r>
              <a:rPr lang="en-US" sz="1400" i="1" dirty="0"/>
              <a:t>”#4 Interaction between Location Service and NWDAF</a:t>
            </a:r>
            <a:r>
              <a:rPr lang="en-US" sz="1400" i="1" dirty="0" smtClean="0"/>
              <a:t>”; “#</a:t>
            </a:r>
            <a:r>
              <a:rPr lang="en-US" sz="1400" i="1" dirty="0"/>
              <a:t>6: Support of UE Positioning without UE </a:t>
            </a:r>
            <a:r>
              <a:rPr lang="en-US" sz="1400" i="1" dirty="0" smtClean="0"/>
              <a:t>Awareness”; “#</a:t>
            </a:r>
            <a:r>
              <a:rPr lang="en-US" sz="1400" i="1" dirty="0"/>
              <a:t>7: Support of Positioning Reference Units and Reference </a:t>
            </a:r>
            <a:r>
              <a:rPr lang="en-US" sz="1400" i="1" dirty="0" smtClean="0"/>
              <a:t>UEs “; “#</a:t>
            </a:r>
            <a:r>
              <a:rPr lang="en-US" sz="1400" i="1" dirty="0"/>
              <a:t>11: Support of enhanced triggered location for UE power saving </a:t>
            </a:r>
            <a:r>
              <a:rPr lang="en-US" sz="1400" i="1" dirty="0" smtClean="0"/>
              <a:t>purpose”; “#</a:t>
            </a:r>
            <a:r>
              <a:rPr lang="en-US" sz="1400" i="1" dirty="0"/>
              <a:t>12: Support of low power and /or high accuracy positioning</a:t>
            </a:r>
            <a:r>
              <a:rPr lang="en-US" sz="1400" i="1" dirty="0" smtClean="0"/>
              <a:t>.”;</a:t>
            </a:r>
            <a:endParaRPr lang="en-US" sz="1400" i="1" dirty="0"/>
          </a:p>
          <a:p>
            <a:pPr lvl="1">
              <a:lnSpc>
                <a:spcPts val="1600"/>
              </a:lnSpc>
            </a:pPr>
            <a:r>
              <a:rPr lang="en-GB" sz="1400" dirty="0"/>
              <a:t>“LS on UE event reporting over a user plane connection to LCS client or AF” </a:t>
            </a:r>
            <a:r>
              <a:rPr lang="en-GB" sz="1400" dirty="0" smtClean="0"/>
              <a:t>to </a:t>
            </a:r>
            <a:r>
              <a:rPr lang="en-GB" sz="1400" dirty="0"/>
              <a:t>SA3, CT1, </a:t>
            </a:r>
            <a:r>
              <a:rPr lang="en-GB" sz="1400" dirty="0" smtClean="0"/>
              <a:t>CT3 approved.</a:t>
            </a:r>
            <a:endParaRPr lang="en-GB" sz="1400" dirty="0"/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GB" sz="1400" dirty="0"/>
              <a:t>“LS on LPP message and supplementary service event report over a user plane connection between UE and LMF”  </a:t>
            </a:r>
            <a:r>
              <a:rPr lang="en-GB" sz="1400" dirty="0" smtClean="0"/>
              <a:t>to </a:t>
            </a:r>
            <a:r>
              <a:rPr lang="fr-FR" sz="1400" dirty="0"/>
              <a:t>SA3, </a:t>
            </a:r>
            <a:r>
              <a:rPr lang="fr-FR" sz="1400" dirty="0" smtClean="0"/>
              <a:t>RAN2, </a:t>
            </a:r>
            <a:r>
              <a:rPr lang="fr-FR" sz="1400" dirty="0"/>
              <a:t>CT1, </a:t>
            </a:r>
            <a:r>
              <a:rPr lang="fr-FR" sz="1400" dirty="0" smtClean="0"/>
              <a:t>CT4 approved. </a:t>
            </a:r>
            <a:endParaRPr lang="fr-FR" sz="1400" dirty="0"/>
          </a:p>
          <a:p>
            <a:pPr lvl="1">
              <a:lnSpc>
                <a:spcPts val="1600"/>
              </a:lnSpc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Continue the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4623643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SA2#154AH-e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875435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SA2#154AH-e: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SA2#154AH-e </a:t>
            </a:r>
            <a:r>
              <a:rPr lang="en-US" altLang="zh-CN" sz="1400" dirty="0"/>
              <a:t>was the 7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 meeting </a:t>
            </a:r>
            <a:r>
              <a:rPr lang="en-US" altLang="zh-CN" sz="1400" dirty="0"/>
              <a:t>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No Paper received.</a:t>
            </a: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No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  <a:endParaRPr lang="en-US" altLang="zh-CN" sz="1400" dirty="0" smtClean="0"/>
          </a:p>
          <a:p>
            <a:pPr lvl="1"/>
            <a:r>
              <a:rPr lang="en-US" altLang="zh-CN" sz="1400" dirty="0"/>
              <a:t>Proceed to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0574876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9680</TotalTime>
  <Words>755</Words>
  <Application>Microsoft Office PowerPoint</Application>
  <PresentationFormat>全屏显示(4:3)</PresentationFormat>
  <Paragraphs>113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    WI and SID Status Report on  5GC LoCation Services - Phase 3</vt:lpstr>
      <vt:lpstr> 5G_eLCS_ph3 status for SA#99</vt:lpstr>
      <vt:lpstr> 5G_eLCS_ph3 status after SA2#155</vt:lpstr>
      <vt:lpstr> FS_eLCS_ph3 status after SA2#155</vt:lpstr>
      <vt:lpstr> 5G_eLCS_ph3 status after SA2#154AH-e</vt:lpstr>
      <vt:lpstr> FS_eLCS_ph3 status after SA2#154AH-e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Ming Ai</cp:lastModifiedBy>
  <cp:revision>1535</cp:revision>
  <dcterms:created xsi:type="dcterms:W3CDTF">2008-08-30T09:32:10Z</dcterms:created>
  <dcterms:modified xsi:type="dcterms:W3CDTF">2023-03-01T07:47:51Z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