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9" r:id="rId6"/>
    <p:sldId id="800" r:id="rId7"/>
    <p:sldId id="801" r:id="rId8"/>
    <p:sldId id="79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2" d="100"/>
          <a:sy n="162" d="100"/>
        </p:scale>
        <p:origin x="21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edman" userId="9d7636b6-4faa-495a-bb5d-794ad338fcd7" providerId="ADAL" clId="{AEA581A4-3618-4B8A-BC51-BC6D767B91B5}"/>
    <pc:docChg chg="delSld">
      <pc:chgData name="Peter Hedman" userId="9d7636b6-4faa-495a-bb5d-794ad338fcd7" providerId="ADAL" clId="{AEA581A4-3618-4B8A-BC51-BC6D767B91B5}" dt="2023-02-28T09:44:04.520" v="2" actId="47"/>
      <pc:docMkLst>
        <pc:docMk/>
      </pc:docMkLst>
      <pc:sldChg chg="del">
        <pc:chgData name="Peter Hedman" userId="9d7636b6-4faa-495a-bb5d-794ad338fcd7" providerId="ADAL" clId="{AEA581A4-3618-4B8A-BC51-BC6D767B91B5}" dt="2023-02-28T09:44:03.013" v="0" actId="47"/>
        <pc:sldMkLst>
          <pc:docMk/>
          <pc:sldMk cId="2320963445" sldId="796"/>
        </pc:sldMkLst>
      </pc:sldChg>
      <pc:sldChg chg="del">
        <pc:chgData name="Peter Hedman" userId="9d7636b6-4faa-495a-bb5d-794ad338fcd7" providerId="ADAL" clId="{AEA581A4-3618-4B8A-BC51-BC6D767B91B5}" dt="2023-02-28T09:44:03.750" v="1" actId="47"/>
        <pc:sldMkLst>
          <pc:docMk/>
          <pc:sldMk cId="3328398952" sldId="797"/>
        </pc:sldMkLst>
      </pc:sldChg>
      <pc:sldChg chg="del">
        <pc:chgData name="Peter Hedman" userId="9d7636b6-4faa-495a-bb5d-794ad338fcd7" providerId="ADAL" clId="{AEA581A4-3618-4B8A-BC51-BC6D767B91B5}" dt="2023-02-28T09:44:04.520" v="2" actId="47"/>
        <pc:sldMkLst>
          <pc:docMk/>
          <pc:sldMk cId="2983108828" sldId="7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#155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 – 24 February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2023, Athens, Greece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S2-2303449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WG2#155</a:t>
            </a:r>
            <a:r>
              <a:rPr lang="en-GB" altLang="de-DE" sz="1200" baseline="0" dirty="0">
                <a:solidFill>
                  <a:schemeClr val="bg1"/>
                </a:solidFill>
              </a:rPr>
              <a:t>, 20 – 24 February, 2023, Athens, Greece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0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FS_eNPN_Ph2 + eNPN_Ph2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Ericsson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and eNPN_Ph2 status after SA2#155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115359" y="2482531"/>
            <a:ext cx="8913282" cy="377022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input for TR 23.700-08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Latest TR 23.700-08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; TR regarded as 100% complete and to be sent to TSG SA for approval from SA2#155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18 CRs approved (7 updates of CRs approved at SA2#154AHE)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WID update agreed at e-mail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Reply LS on controlling number of UEs and PDU sessions for NPN sent to SA5, answering questions on NSAC for NPN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Reply LS on Progress and open issues for NPN enhancements in Rel-18 sent to SA3 (CC: </a:t>
            </a:r>
            <a:r>
              <a:rPr lang="fr-FR" altLang="de-DE" sz="1200" kern="0" dirty="0"/>
              <a:t>SA1, CT1, CT3, CT4, RAN2, RAN3) </a:t>
            </a:r>
            <a:r>
              <a:rPr lang="fr-FR" altLang="de-DE" sz="1200" kern="0" dirty="0" err="1"/>
              <a:t>related</a:t>
            </a:r>
            <a:r>
              <a:rPr lang="fr-FR" altLang="de-DE" sz="1200" kern="0" dirty="0"/>
              <a:t> to NSWO </a:t>
            </a:r>
            <a:r>
              <a:rPr lang="fr-FR" altLang="de-DE" sz="1200" kern="0" dirty="0" err="1"/>
              <a:t>with</a:t>
            </a:r>
            <a:r>
              <a:rPr lang="fr-FR" altLang="de-DE" sz="1200" kern="0" dirty="0"/>
              <a:t> CH – </a:t>
            </a:r>
            <a:r>
              <a:rPr lang="fr-FR" altLang="de-DE" sz="1200" kern="0" dirty="0" err="1"/>
              <a:t>asking</a:t>
            </a:r>
            <a:r>
              <a:rPr lang="fr-FR" altLang="de-DE" sz="1200" kern="0" dirty="0"/>
              <a:t> SA3 to </a:t>
            </a:r>
            <a:r>
              <a:rPr lang="fr-FR" altLang="de-DE" sz="1200" kern="0" dirty="0" err="1"/>
              <a:t>complete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any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security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work</a:t>
            </a:r>
            <a:endParaRPr lang="fr-FR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altLang="de-DE" sz="1200" kern="0" dirty="0"/>
              <a:t>1 </a:t>
            </a:r>
            <a:r>
              <a:rPr lang="en-US" altLang="de-DE" sz="1200" kern="0" dirty="0"/>
              <a:t>LS on Support of wireline access and FWA for accessing Stand-alone private network sent to BBF, Cable Labs, on NPN support impacts by 5G-RG, FN-RG and W-AGF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CRs related to wireline access network by using FN-RG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N3IWF selection for onboarding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CRs related to SOR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onboarding and network selection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UE logic when time validity of localized service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Location validity enhancements due to VMR postponed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1: </a:t>
            </a:r>
            <a:r>
              <a:rPr lang="en-US" altLang="de-DE" sz="1600" b="1" kern="0" dirty="0"/>
              <a:t>Enabling support for idle and connected mode mobility between SNPNs without new network selection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approved correcting implementation of previously approved CR.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Work completed.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28A8AC40-200F-4556-8150-065DB4CB4B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685271"/>
              </p:ext>
            </p:extLst>
          </p:nvPr>
        </p:nvGraphicFramePr>
        <p:xfrm>
          <a:off x="218574" y="1235547"/>
          <a:ext cx="8810067" cy="124698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97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5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77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Jun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SP-220805 </a:t>
                      </a:r>
                      <a:br>
                        <a:rPr lang="en-US" sz="1400" b="1" i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="1" i="0" dirty="0">
                          <a:solidFill>
                            <a:srgbClr val="FF0000"/>
                          </a:solidFill>
                        </a:rPr>
                        <a:t>-&gt;S2-2302497r01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3374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and eNPN_Ph2 status after SA2#155 (2/3)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1250663"/>
            <a:ext cx="8695692" cy="507175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2: </a:t>
            </a:r>
            <a:r>
              <a:rPr lang="en-US" altLang="de-DE" sz="1600" b="1" kern="0" dirty="0"/>
              <a:t>Support of Non-3GPP access for SNPN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9 CRs approved (4 for TS 23.501, 3 for 23.502, and 2 for TS 23.316)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Reply LS on Progress and open issues for NPN enhancements in Rel-18 sent to SA3 (CC: </a:t>
            </a:r>
            <a:r>
              <a:rPr lang="fr-FR" altLang="de-DE" sz="1200" kern="0" dirty="0"/>
              <a:t>SA1, CT1, CT3, CT4, RAN2, RAN3) </a:t>
            </a:r>
            <a:r>
              <a:rPr lang="fr-FR" altLang="de-DE" sz="1200" kern="0" dirty="0" err="1"/>
              <a:t>related</a:t>
            </a:r>
            <a:r>
              <a:rPr lang="fr-FR" altLang="de-DE" sz="1200" kern="0" dirty="0"/>
              <a:t> to NSWO </a:t>
            </a:r>
            <a:r>
              <a:rPr lang="fr-FR" altLang="de-DE" sz="1200" kern="0" dirty="0" err="1"/>
              <a:t>with</a:t>
            </a:r>
            <a:r>
              <a:rPr lang="fr-FR" altLang="de-DE" sz="1200" kern="0" dirty="0"/>
              <a:t> CH – </a:t>
            </a:r>
            <a:r>
              <a:rPr lang="fr-FR" altLang="de-DE" sz="1200" kern="0" dirty="0" err="1"/>
              <a:t>asking</a:t>
            </a:r>
            <a:r>
              <a:rPr lang="fr-FR" altLang="de-DE" sz="1200" kern="0" dirty="0"/>
              <a:t> SA3 to </a:t>
            </a:r>
            <a:r>
              <a:rPr lang="fr-FR" altLang="de-DE" sz="1200" kern="0" dirty="0" err="1"/>
              <a:t>complete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any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security</a:t>
            </a:r>
            <a:r>
              <a:rPr lang="fr-FR" altLang="de-DE" sz="1200" kern="0" dirty="0"/>
              <a:t> </a:t>
            </a:r>
            <a:r>
              <a:rPr lang="fr-FR" altLang="de-DE" sz="1200" kern="0" dirty="0" err="1"/>
              <a:t>work</a:t>
            </a:r>
            <a:endParaRPr lang="fr-FR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altLang="de-DE" sz="1200" kern="0" dirty="0"/>
              <a:t>1 </a:t>
            </a:r>
            <a:r>
              <a:rPr lang="en-US" altLang="de-DE" sz="1200" kern="0" dirty="0"/>
              <a:t>LS on Support of wireline access and FWA for accessing Stand-alone private network sent to BBF, Cable Labs, on NPN support impacts by 5G-RG, FN-RG and W-AGF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CRs related to wireline access network by using FN-RG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related to N3IWF selection for onboarding postponed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3: </a:t>
            </a:r>
            <a:r>
              <a:rPr lang="en-US" altLang="de-DE" sz="1400" b="1" kern="0" dirty="0"/>
              <a:t>Enabling NPN as hosting network for providing access to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approved for TS 23.501 (update of approved CR from SA2#154AHE)</a:t>
            </a:r>
            <a:endParaRPr lang="en-US" altLang="zh-CN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4: </a:t>
            </a:r>
            <a:r>
              <a:rPr lang="en-US" altLang="de-DE" sz="1400" b="1" kern="0" dirty="0"/>
              <a:t>Enabling UE to discover, select and access NPN as hosting network and receive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5 CRs approved (3 for TS 23.501 and 2 for TS 23.502)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CRs related to SOR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related to onboarding and network selection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related to UE logic when time validity of localized service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Location validity enhancements due to VMR postponed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5: </a:t>
            </a:r>
            <a:r>
              <a:rPr lang="en-US" altLang="de-DE" sz="1400" b="1" kern="0" dirty="0"/>
              <a:t>Enabling access to localized services via a specific hosting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CR approved for TS 23.501 (update of approved CR from SA2#154AHE)</a:t>
            </a:r>
            <a:endParaRPr lang="en-US" altLang="zh-CN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6: </a:t>
            </a:r>
            <a:r>
              <a:rPr lang="en-US" altLang="de-DE" sz="1400" b="1" kern="0" dirty="0"/>
              <a:t>Support for returning to home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input</a:t>
            </a:r>
          </a:p>
        </p:txBody>
      </p:sp>
    </p:spTree>
    <p:extLst>
      <p:ext uri="{BB962C8B-B14F-4D97-AF65-F5344CB8AC3E}">
        <p14:creationId xmlns:p14="http://schemas.microsoft.com/office/powerpoint/2010/main" val="411732181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FS_eNPN_Ph2 and eNPN_Ph2 status </a:t>
            </a:r>
            <a:r>
              <a:rPr lang="en-US" altLang="de-DE" sz="2800" b="1"/>
              <a:t>after SA2#155 </a:t>
            </a:r>
            <a:r>
              <a:rPr lang="en-US" altLang="de-DE" sz="2800" b="1" dirty="0"/>
              <a:t>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39863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RAN impacts identified for Key Issue 1 and 2 (no new)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SA3 dependencies related to key issue 2 and 4 (no new)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CAG enhancements including location validity (due to VMR)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(3GPPSA2#155 in Feb 2023)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Finalize the normative work (related to KI#2, KI#4)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SA2#149-E, 1 TU assigned, TR Skeleton, TR Scope, Architectural Assumption, Key Issues, allow solutions for KIs related to WT#1 and WT#2.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SA2#150-E, 1 TU assigned, last e-meeting for any new Key Issue, solutions for all Key Issues/WTs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SA2#151-E, 1,5 TU assigned, The</a:t>
            </a:r>
            <a:r>
              <a:rPr lang="en-US" sz="1050" u="sng" dirty="0"/>
              <a:t> </a:t>
            </a:r>
            <a:r>
              <a:rPr lang="en-US" sz="1050" dirty="0"/>
              <a:t>last e-meeting for any new solution related to KI#1 and KI#2.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SA2#152-E, 1 TU assigned, last e-meeting for any new solution related to KI#3-6, solution evaluation and conclusion, normative WID creation.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SA2#153-E, 1 TU assigned, solution evaluation and conclusion, update of normative WID if needed, TR for approval</a:t>
            </a:r>
            <a:endParaRPr lang="en-US" sz="1050" strike="sngStrike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SA2#154, use TU planned for normative work to finalize the study, update normative WID, TR for </a:t>
            </a:r>
            <a:r>
              <a:rPr lang="en-US" altLang="zh-CN" sz="1050" strike="sngStrike" dirty="0"/>
              <a:t>approval</a:t>
            </a:r>
            <a:r>
              <a:rPr lang="en-US" altLang="zh-CN" sz="1050" dirty="0"/>
              <a:t>-&gt;information.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SA2#154AHE (Jan 2023),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SA2#155,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SA2#156, Finalize normative work related to KI#2 and KI#4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Some aspects dependent on SA3 progress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BC66B3-9D7C-A738-2B9A-15FEF0EB9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68591"/>
            <a:ext cx="9144000" cy="68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2505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/>
              <a:t>FS_eNPN_Ph2 and eNPN_Ph2</a:t>
            </a:r>
            <a:br>
              <a:rPr lang="en-US" altLang="de-DE" b="1" dirty="0"/>
            </a:br>
            <a:r>
              <a:rPr lang="en-US" altLang="de-DE" b="1" dirty="0"/>
              <a:t>Status at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2601615"/>
            <a:ext cx="8869357" cy="366855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kern="0" dirty="0"/>
              <a:t>Progress since SA#97-e of FS_eNPN_Ph2: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3 P-CRs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Issue on providing UE with additional information UE for manual selection of hosting network resolved without any normative changes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TR sent for approval, normative WID updated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Progress of 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21 CRs approved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out sent to RAN2, RAN3 on “LS on RAN impact for NPN enhancement in Rel-18” with a summary of the RAN impacts due to eNPN_Ph2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out sent to CT1 on “Regarding issues related to SNPN selection for Localized services”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Reply LS on controlling number of UEs and PDU sessions for NPN sent to SA5, answering questions on NSAC for NPN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Reply LS on Progress and open issues for NPN enhancements in Rel-18 sent to SA3 (CC: </a:t>
            </a:r>
            <a:r>
              <a:rPr lang="fr-FR" altLang="de-DE" sz="1100" kern="0" dirty="0"/>
              <a:t>SA1, CT1, CT3, CT4, RAN2, RAN3) </a:t>
            </a:r>
            <a:r>
              <a:rPr lang="fr-FR" altLang="de-DE" sz="1100" kern="0" dirty="0" err="1"/>
              <a:t>related</a:t>
            </a:r>
            <a:r>
              <a:rPr lang="fr-FR" altLang="de-DE" sz="1100" kern="0" dirty="0"/>
              <a:t> to NSWO </a:t>
            </a:r>
            <a:r>
              <a:rPr lang="fr-FR" altLang="de-DE" sz="1100" kern="0" dirty="0" err="1"/>
              <a:t>with</a:t>
            </a:r>
            <a:r>
              <a:rPr lang="fr-FR" altLang="de-DE" sz="1100" kern="0" dirty="0"/>
              <a:t> CH – </a:t>
            </a:r>
            <a:r>
              <a:rPr lang="fr-FR" altLang="de-DE" sz="1100" kern="0" dirty="0" err="1"/>
              <a:t>asking</a:t>
            </a:r>
            <a:r>
              <a:rPr lang="fr-FR" altLang="de-DE" sz="1100" kern="0" dirty="0"/>
              <a:t> SA3 to </a:t>
            </a:r>
            <a:r>
              <a:rPr lang="fr-FR" altLang="de-DE" sz="1100" kern="0" dirty="0" err="1"/>
              <a:t>complete</a:t>
            </a:r>
            <a:r>
              <a:rPr lang="fr-FR" altLang="de-DE" sz="1100" kern="0" dirty="0"/>
              <a:t> </a:t>
            </a:r>
            <a:r>
              <a:rPr lang="fr-FR" altLang="de-DE" sz="1100" kern="0" dirty="0" err="1"/>
              <a:t>any</a:t>
            </a:r>
            <a:r>
              <a:rPr lang="fr-FR" altLang="de-DE" sz="1100" kern="0" dirty="0"/>
              <a:t> </a:t>
            </a:r>
            <a:r>
              <a:rPr lang="fr-FR" altLang="de-DE" sz="1100" kern="0" dirty="0" err="1"/>
              <a:t>security</a:t>
            </a:r>
            <a:r>
              <a:rPr lang="fr-FR" altLang="de-DE" sz="1100" kern="0" dirty="0"/>
              <a:t> </a:t>
            </a:r>
            <a:r>
              <a:rPr lang="fr-FR" altLang="de-DE" sz="1100" kern="0" dirty="0" err="1"/>
              <a:t>work</a:t>
            </a:r>
            <a:endParaRPr lang="fr-FR" altLang="de-DE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altLang="de-DE" sz="1100" kern="0" dirty="0"/>
              <a:t>1 </a:t>
            </a:r>
            <a:r>
              <a:rPr lang="en-US" altLang="de-DE" sz="1100" kern="0" dirty="0"/>
              <a:t>LS on Support of wireline access and FWA for accessing Stand-alone private network sent to BBF, Cable Labs, on NPN support impacts by 5G-RG, FN-RG and W-AGF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Postponed topics related to KI#2 (non-3GPP access) and KI#4 (SOR, CAG enhancements due to VMR, onboarding and SNPN selection), 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</a:pPr>
            <a:r>
              <a:rPr lang="en-US" sz="1600" kern="0" dirty="0">
                <a:ea typeface="+mn-ea"/>
                <a:cs typeface="+mn-cs"/>
              </a:rPr>
              <a:t>RAN impacts and other dependencies:</a:t>
            </a:r>
            <a:endParaRPr lang="de-DE" sz="16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kern="0" dirty="0"/>
              <a:t>No new RAN impact identified (key issues 1, 2 have RAN impact)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kern="0" dirty="0"/>
              <a:t>SA3 impacts related to NSWO with CH communicated to SA3 with 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Finalize normative work related to KI#2 and KI#4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08B9930-0DB5-43AD-8827-84D6DECA4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129994"/>
              </p:ext>
            </p:extLst>
          </p:nvPr>
        </p:nvGraphicFramePr>
        <p:xfrm>
          <a:off x="218574" y="1300436"/>
          <a:ext cx="8810067" cy="124698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232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899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165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61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 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Jun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SP-220805</a:t>
                      </a:r>
                      <a:br>
                        <a:rPr lang="en-US" sz="1400" b="1" i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-&gt;S2-2302497r01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52860</TotalTime>
  <Words>1252</Words>
  <Application>Microsoft Office PowerPoint</Application>
  <PresentationFormat>On-screen Show (4:3)</PresentationFormat>
  <Paragraphs>128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FS_eNPN_Ph2 + eNPN_Ph2 Status Report</vt:lpstr>
      <vt:lpstr>FS_eNPN_Ph2 and eNPN_Ph2 status after SA2#155 (1/3)</vt:lpstr>
      <vt:lpstr>FS_eNPN_Ph2 and eNPN_Ph2 status after SA2#155 (2/3)</vt:lpstr>
      <vt:lpstr>FS_eNPN_Ph2 and eNPN_Ph2 status after SA2#155 (3/3)</vt:lpstr>
      <vt:lpstr>FS_eNPN_Ph2 and eNPN_Ph2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Ericsson3</cp:lastModifiedBy>
  <cp:revision>1850</cp:revision>
  <dcterms:created xsi:type="dcterms:W3CDTF">2008-08-30T09:32:10Z</dcterms:created>
  <dcterms:modified xsi:type="dcterms:W3CDTF">2023-02-28T09:44:11Z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