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8"/>
  </p:notesMasterIdLst>
  <p:handoutMasterIdLst>
    <p:handoutMasterId r:id="rId9"/>
  </p:handoutMasterIdLst>
  <p:sldIdLst>
    <p:sldId id="303" r:id="rId3"/>
    <p:sldId id="822" r:id="rId4"/>
    <p:sldId id="826" r:id="rId5"/>
    <p:sldId id="815" r:id="rId6"/>
    <p:sldId id="8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  <p14:sldId id="826"/>
            <p14:sldId id="815"/>
            <p14:sldId id="8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20 - 24 February, 2023, Athens, Greece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S2-2303434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20 - 24 February, 2023, Athens, Greece</a:t>
            </a:r>
            <a:endParaRPr sz="1200" baseline="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eNA_Ph3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r>
              <a:rPr lang="en-US" altLang="zh-CN" sz="1800" b="1" dirty="0" smtClean="0">
                <a:latin typeface="Arial" panose="020B0604020202020204" pitchFamily="34" charset="0"/>
              </a:rPr>
              <a:t>, Xiaobo Wu(Vivo)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45%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-&gt;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65%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SA2#155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28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2 CRs are noted, and 7 CsR are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2 </a:t>
            </a:r>
            <a:r>
              <a:rPr lang="en-US" altLang="zh-CN" sz="1200">
                <a:solidFill>
                  <a:schemeClr val="tx1"/>
                </a:solidFill>
                <a:sym typeface="+mn-ea"/>
              </a:rPr>
              <a:t>LS out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 are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agreed and 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 LS out is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58 contributions exceeding TU Budget.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  <a:cs typeface="+mn-cs"/>
                <a:sym typeface="+mn-ea"/>
              </a:rPr>
              <a:t>Normative work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is </a:t>
            </a:r>
            <a:r>
              <a:rPr lang="en-US" sz="1200" dirty="0">
                <a:solidFill>
                  <a:schemeClr val="tx1"/>
                </a:solidFill>
                <a:cs typeface="+mn-cs"/>
                <a:sym typeface="+mn-ea"/>
              </a:rPr>
              <a:t>continued.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7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, </a:t>
            </a:r>
            <a:r>
              <a:rPr sz="1200" dirty="0">
                <a:sym typeface="+mn-ea"/>
              </a:rPr>
              <a:t>1 CR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postponed.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chemeClr val="tx1"/>
                </a:solidFill>
                <a:sym typeface="+mn-ea"/>
              </a:rPr>
              <a:t>2</a:t>
            </a:r>
            <a:r>
              <a:rPr sz="1200" dirty="0">
                <a:solidFill>
                  <a:schemeClr val="tx1"/>
                </a:solidFill>
                <a:sym typeface="+mn-ea"/>
              </a:rPr>
              <a:t> CR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s</a:t>
            </a:r>
            <a:r>
              <a:rPr sz="1200" dirty="0">
                <a:solidFill>
                  <a:schemeClr val="tx1"/>
                </a:solidFill>
                <a:sym typeface="+mn-ea"/>
              </a:rPr>
              <a:t> are agreed.</a:t>
            </a:r>
            <a:endParaRPr sz="1200" dirty="0">
              <a:solidFill>
                <a:schemeClr val="tx1"/>
              </a:solidFill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olidFill>
                  <a:schemeClr val="tx1"/>
                </a:solidFill>
                <a:sym typeface="+mn-ea"/>
              </a:rPr>
              <a:t>Next steps: </a:t>
            </a:r>
            <a:r>
              <a:rPr lang="en-US" sz="1200" dirty="0">
                <a:solidFill>
                  <a:schemeClr val="tx1"/>
                </a:solidFill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1 </a:t>
            </a:r>
            <a:r>
              <a:rPr lang="en-US" altLang="zh-CN" sz="1200">
                <a:sym typeface="+mn-ea"/>
              </a:rPr>
              <a:t>LS out</a:t>
            </a:r>
            <a:r>
              <a:rPr lang="en-US" altLang="zh-CN" sz="1200" smtClean="0">
                <a:sym typeface="+mn-ea"/>
              </a:rPr>
              <a:t> to</a:t>
            </a:r>
            <a:r>
              <a:rPr lang="en-US" altLang="zh-CN" sz="1200" dirty="0">
                <a:sym typeface="+mn-ea"/>
              </a:rPr>
              <a:t> SA3 is </a:t>
            </a:r>
            <a:r>
              <a:rPr lang="en-US" sz="1200" dirty="0">
                <a:sym typeface="+mn-ea"/>
              </a:rPr>
              <a:t>agreed, </a:t>
            </a:r>
            <a:r>
              <a:rPr lang="en-US" altLang="zh-CN" sz="1200" dirty="0">
                <a:sym typeface="+mn-ea"/>
              </a:rPr>
              <a:t>1 </a:t>
            </a:r>
            <a:r>
              <a:rPr lang="en-US" altLang="zh-CN" sz="1200">
                <a:sym typeface="+mn-ea"/>
              </a:rPr>
              <a:t>LS out</a:t>
            </a:r>
            <a:r>
              <a:rPr lang="en-US" altLang="zh-CN" sz="1200" smtClean="0">
                <a:sym typeface="+mn-ea"/>
              </a:rPr>
              <a:t> to</a:t>
            </a:r>
            <a:r>
              <a:rPr lang="en-US" altLang="zh-CN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GSMA NRG, DESS, WAS</a:t>
            </a:r>
            <a:r>
              <a:rPr lang="en-US" altLang="zh-CN" sz="1200" dirty="0">
                <a:sym typeface="+mn-ea"/>
              </a:rPr>
              <a:t> is </a:t>
            </a:r>
            <a:r>
              <a:rPr lang="en-US" sz="1200" dirty="0">
                <a:sym typeface="+mn-ea"/>
              </a:rPr>
              <a:t>agreed and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 LS out is postponed</a:t>
            </a:r>
            <a:r>
              <a:rPr lang="en-US" sz="1200" dirty="0">
                <a:sym typeface="+mn-ea"/>
              </a:rPr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SA2#155 (2/3)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1285875"/>
            <a:ext cx="8922385" cy="51739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6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 and 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</a:t>
            </a:r>
            <a:r>
              <a:rPr sz="1200" dirty="0">
                <a:sym typeface="+mn-ea"/>
              </a:rPr>
              <a:t> agreed.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 and</a:t>
            </a:r>
            <a:r>
              <a:rPr lang="en-US" altLang="de-DE" sz="1200" dirty="0">
                <a:sym typeface="+mn-ea"/>
              </a:rPr>
              <a:t> 1 CR is noted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agreed.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6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agreed, </a:t>
            </a: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</a:t>
            </a:r>
            <a:r>
              <a:rPr lang="en-US" altLang="de-DE" sz="1200" dirty="0">
                <a:sym typeface="+mn-ea"/>
              </a:rPr>
              <a:t> noted</a:t>
            </a:r>
            <a:r>
              <a:rPr sz="1200" dirty="0">
                <a:sym typeface="+mn-ea"/>
              </a:rPr>
              <a:t>, and </a:t>
            </a:r>
            <a:r>
              <a:rPr lang="en-US" sz="1200" dirty="0">
                <a:sym typeface="+mn-ea"/>
              </a:rPr>
              <a:t>2 CRs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postponed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</a:t>
            </a:r>
            <a:r>
              <a:rPr sz="1200" dirty="0">
                <a:sym typeface="+mn-ea"/>
              </a:rPr>
              <a:t> agreed</a:t>
            </a:r>
            <a:r>
              <a:rPr lang="en-US" sz="1200" dirty="0">
                <a:sym typeface="+mn-ea"/>
              </a:rPr>
              <a:t> and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postponed.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6614" y="1391937"/>
            <a:ext cx="8744585" cy="397913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#15</a:t>
            </a:r>
            <a:r>
              <a:rPr lang="en-US" sz="1600" b="1" dirty="0" smtClean="0">
                <a:sym typeface="+mn-ea"/>
              </a:rPr>
              <a:t>6</a:t>
            </a:r>
            <a:r>
              <a:rPr sz="1600" b="1" dirty="0" smtClean="0">
                <a:sym typeface="+mn-ea"/>
              </a:rPr>
              <a:t> </a:t>
            </a:r>
            <a:r>
              <a:rPr lang="en-US" sz="1600" b="1" dirty="0" smtClean="0">
                <a:sym typeface="+mn-ea"/>
              </a:rPr>
              <a:t>e-</a:t>
            </a:r>
            <a:r>
              <a:rPr sz="1600" b="1" dirty="0" smtClean="0">
                <a:sym typeface="+mn-ea"/>
              </a:rPr>
              <a:t>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/>
              <a:t>Continue normative work</a:t>
            </a:r>
            <a:r>
              <a:rPr lang="en-US" altLang="zh-CN" sz="1200" dirty="0">
                <a:cs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srgbClr val="FF0000"/>
                </a:solidFill>
                <a:cs typeface="+mn-ea"/>
              </a:rPr>
              <a:t>And the following </a:t>
            </a:r>
            <a:r>
              <a:rPr lang="en-US" altLang="zh-CN" sz="1200" dirty="0" smtClean="0">
                <a:solidFill>
                  <a:srgbClr val="FF0000"/>
                </a:solidFill>
                <a:cs typeface="+mn-ea"/>
              </a:rPr>
              <a:t>issue </a:t>
            </a:r>
            <a:r>
              <a:rPr lang="en-US" altLang="zh-CN" sz="1200" dirty="0">
                <a:solidFill>
                  <a:srgbClr val="FF0000"/>
                </a:solidFill>
                <a:cs typeface="+mn-ea"/>
              </a:rPr>
              <a:t>need further discussion in </a:t>
            </a:r>
            <a:r>
              <a:rPr lang="en-US" altLang="zh-CN" sz="1200" dirty="0" smtClean="0">
                <a:solidFill>
                  <a:srgbClr val="FF0000"/>
                </a:solidFill>
                <a:cs typeface="+mn-ea"/>
              </a:rPr>
              <a:t>future meetings:</a:t>
            </a:r>
            <a:endParaRPr lang="en-US" altLang="zh-CN" sz="1200" dirty="0">
              <a:solidFill>
                <a:srgbClr val="FF0000"/>
              </a:solidFill>
              <a:cs typeface="+mn-ea"/>
            </a:endParaRPr>
          </a:p>
          <a:p>
            <a:pPr marL="899795" lvl="1" latinLnBrk="0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srgbClr val="FF0000"/>
                </a:solidFill>
                <a:cs typeface="+mn-ea"/>
              </a:rPr>
              <a:t>For KI#3, S2-2303548 LS out to GSMA NRG, DESS, WAS, SA2 may need further discusssion taking the feedback on UE specific data and/or analytics exchange between HPLMN and VPLMN into account.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SA2#155 (3/3)</a:t>
            </a:r>
            <a:endParaRPr lang="en-US" altLang="de-DE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0885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eNA_Ph3 Study Phase Work Plan</a:t>
            </a:r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 and #155 meeting: </a:t>
            </a:r>
            <a:r>
              <a:rPr lang="en-US" sz="1400" b="1" dirty="0">
                <a:latin typeface="+mn-lt"/>
                <a:cs typeface="+mn-cs"/>
                <a:sym typeface="+mn-ea"/>
              </a:rPr>
              <a:t>continue </a:t>
            </a:r>
            <a:r>
              <a:rPr lang="en-US" sz="1400" b="1" dirty="0">
                <a:latin typeface="+mn-lt"/>
                <a:cs typeface="+mn-cs"/>
              </a:rPr>
              <a:t>normative work.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  <a:sym typeface="+mn-ea"/>
              </a:rPr>
              <a:t>#156 and #157 meeting: finalize normative work.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endParaRPr lang="en-US" sz="1400" b="1" dirty="0">
              <a:latin typeface="+mn-lt"/>
              <a:cs typeface="+mn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57200" y="1906270"/>
          <a:ext cx="8229600" cy="93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32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324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Rel-18 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 (Planned) 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#156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  <a:sym typeface="+mn-ea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41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1+1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48*67"/>
  <p:tag name="TABLE_ENDDRAG_RECT" val="36*150*648*6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685</Words>
  <Application>Microsoft Office PowerPoint</Application>
  <PresentationFormat>全屏显示(4:3)</PresentationFormat>
  <Paragraphs>116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1_Office Theme</vt:lpstr>
      <vt:lpstr>WI Status Report for eNA_Ph3</vt:lpstr>
      <vt:lpstr>eNA_Ph3 status after SA2#155 (1/3)</vt:lpstr>
      <vt:lpstr>eNA_Ph3 status after SA2#155 (2/3)</vt:lpstr>
      <vt:lpstr>eNA_Ph3 status after SA2#155 (3/3)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user9</cp:lastModifiedBy>
  <cp:revision>1982</cp:revision>
  <dcterms:created xsi:type="dcterms:W3CDTF">2008-08-30T09:32:00Z</dcterms:created>
  <dcterms:modified xsi:type="dcterms:W3CDTF">2023-02-28T04:35:22Z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2052-11.8.2.10229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