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10"/>
  </p:notesMasterIdLst>
  <p:handoutMasterIdLst>
    <p:handoutMasterId r:id="rId11"/>
  </p:handoutMasterIdLst>
  <p:sldIdLst>
    <p:sldId id="303" r:id="rId5"/>
    <p:sldId id="801" r:id="rId6"/>
    <p:sldId id="800" r:id="rId7"/>
    <p:sldId id="808" r:id="rId8"/>
    <p:sldId id="809" r:id="rId9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888888"/>
    <a:srgbClr val="BEE7A6"/>
    <a:srgbClr val="FF3300"/>
    <a:srgbClr val="FF33CC"/>
    <a:srgbClr val="FF6699"/>
    <a:srgbClr val="FF99FF"/>
    <a:srgbClr val="62A14D"/>
    <a:srgbClr val="000000"/>
    <a:srgbClr val="C6D254"/>
    <a:srgbClr val="B1D2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997" autoAdjust="0"/>
    <p:restoredTop sz="97440" autoAdjust="0"/>
  </p:normalViewPr>
  <p:slideViewPr>
    <p:cSldViewPr snapToGrid="0">
      <p:cViewPr varScale="1">
        <p:scale>
          <a:sx n="159" d="100"/>
          <a:sy n="159" d="100"/>
        </p:scale>
        <p:origin x="1688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60" d="100"/>
          <a:sy n="60" d="100"/>
        </p:scale>
        <p:origin x="3274" y="43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2/10/2023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2/10/2023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1318743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#155</a:t>
            </a:r>
          </a:p>
          <a:p>
            <a:r>
              <a:rPr lang="en-US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Athens, Greece, February 20 – 24, 2023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4854634" y="334106"/>
            <a:ext cx="233587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S2-2302690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WG2#155</a:t>
            </a:r>
            <a:r>
              <a:rPr lang="en-GB" altLang="de-DE" sz="1200" baseline="0" dirty="0">
                <a:solidFill>
                  <a:schemeClr val="bg1"/>
                </a:solidFill>
              </a:rPr>
              <a:t> Athens, Greece, February 20 – 24, 2023</a:t>
            </a: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2023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baseline="30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AF interacting with VPLMN</a:t>
            </a:r>
            <a:endParaRPr lang="en-GB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GB" altLang="zh-CN" sz="1800" dirty="0"/>
              <a:t>EDGE_Ph2</a:t>
            </a:r>
          </a:p>
          <a:p>
            <a:pPr>
              <a:lnSpc>
                <a:spcPct val="80000"/>
              </a:lnSpc>
            </a:pPr>
            <a:r>
              <a:rPr lang="en-GB" altLang="en-US" sz="1800" dirty="0">
                <a:latin typeface="Arial" panose="020B0604020202020204" pitchFamily="34" charset="0"/>
              </a:rPr>
              <a:t>KI#1/HR</a:t>
            </a:r>
          </a:p>
          <a:p>
            <a:pPr>
              <a:lnSpc>
                <a:spcPct val="80000"/>
              </a:lnSpc>
            </a:pPr>
            <a:r>
              <a:rPr lang="en-GB" altLang="en-US" sz="1800" dirty="0">
                <a:latin typeface="Arial" panose="020B0604020202020204" pitchFamily="34" charset="0"/>
              </a:rPr>
              <a:t>Source</a:t>
            </a:r>
            <a:r>
              <a:rPr lang="en-US" altLang="en-US" sz="1800" dirty="0">
                <a:latin typeface="Arial" panose="020B0604020202020204" pitchFamily="34" charset="0"/>
              </a:rPr>
              <a:t>: </a:t>
            </a:r>
            <a:r>
              <a:rPr lang="en-GB" altLang="zh-CN" sz="1800" dirty="0"/>
              <a:t>Huawei, </a:t>
            </a:r>
            <a:r>
              <a:rPr lang="en-GB" altLang="zh-CN" sz="1800" dirty="0" err="1"/>
              <a:t>HiSilicon</a:t>
            </a: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6E9EE-8A5C-434A-B191-D12048E9BB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2120" y="239218"/>
            <a:ext cx="7112602" cy="437225"/>
          </a:xfrm>
        </p:spPr>
        <p:txBody>
          <a:bodyPr/>
          <a:lstStyle/>
          <a:p>
            <a:pPr algn="l"/>
            <a:r>
              <a:rPr lang="en-US" altLang="zh-CN" dirty="0"/>
              <a:t>Background</a:t>
            </a:r>
            <a:endParaRPr lang="en-US" dirty="0"/>
          </a:p>
        </p:txBody>
      </p:sp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7B19AA1A-CB35-4A93-B1F6-0DE9CC7C0FC8}"/>
              </a:ext>
            </a:extLst>
          </p:cNvPr>
          <p:cNvSpPr txBox="1">
            <a:spLocks/>
          </p:cNvSpPr>
          <p:nvPr/>
        </p:nvSpPr>
        <p:spPr>
          <a:xfrm>
            <a:off x="125688" y="1041400"/>
            <a:ext cx="8644418" cy="502251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GB" altLang="zh-CN" sz="1600" dirty="0"/>
              <a:t>TR 23.700-48 </a:t>
            </a:r>
            <a:r>
              <a:rPr lang="en-US" altLang="zh-CN" sz="1600" dirty="0"/>
              <a:t>v</a:t>
            </a:r>
            <a:r>
              <a:rPr lang="en-GB" altLang="zh-CN" sz="1600" dirty="0"/>
              <a:t>18.0.0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GB" altLang="zh-CN" sz="1200" dirty="0"/>
              <a:t>NOTE 2:	The baseline procedure for AF triggered EAS Re-discovery for an AF interacting with VPLMN will be determined in normative phase.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zh-CN" altLang="zh-CN" sz="12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de-DE" sz="1600" kern="0" dirty="0"/>
              <a:t>In Rel-17 EC procedures, AF needs to interact with 5GC in the following procedures: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400" kern="0" dirty="0"/>
              <a:t>AF influence on traffic routing procedure to support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de-DE" sz="1000" kern="0" dirty="0"/>
              <a:t>N6 traffic routing requirement provisioning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de-DE" sz="1000" kern="0" dirty="0"/>
              <a:t>AF triggered EAS re-discovery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de-DE" sz="1000" kern="0" dirty="0"/>
              <a:t>AF triggered EAS IP replacement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de-DE" sz="1000" kern="0" dirty="0"/>
              <a:t>AF change during Edge relocation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de-DE" sz="1000" kern="0" dirty="0"/>
              <a:t>……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400" kern="0" dirty="0"/>
              <a:t>User plane management event exposure(e.g. exposure of DNAI change)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de-DE" sz="1000" kern="0" dirty="0"/>
              <a:t>UE mobility triggered Edge relocation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de-DE" sz="1000" kern="0" dirty="0"/>
              <a:t>AF change during Edge relocation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de-DE" sz="1000" kern="0" dirty="0"/>
              <a:t>…..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400" kern="0" dirty="0"/>
              <a:t>EDI provisioning from AF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de-DE" sz="1400" kern="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de-DE" sz="1600" kern="0" dirty="0"/>
              <a:t>For HR-SBO case, if an AF can only interact with VPLMN, how to support the above procedures in VPLMN is not clear.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de-DE" sz="1600" kern="0" dirty="0"/>
              <a:t>Especially, AF influence on traffic routing procedure goes through PCF, while it was concluded that “no V-PCF in VPLMN”, thus how the AF can perform “AF influenced traffic routing” needs to be investigated. </a:t>
            </a:r>
          </a:p>
        </p:txBody>
      </p:sp>
    </p:spTree>
    <p:extLst>
      <p:ext uri="{BB962C8B-B14F-4D97-AF65-F5344CB8AC3E}">
        <p14:creationId xmlns:p14="http://schemas.microsoft.com/office/powerpoint/2010/main" val="101530095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6E9EE-8A5C-434A-B191-D12048E9BB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4533" y="239218"/>
            <a:ext cx="7607130" cy="720902"/>
          </a:xfrm>
        </p:spPr>
        <p:txBody>
          <a:bodyPr/>
          <a:lstStyle/>
          <a:p>
            <a:pPr algn="l"/>
            <a:r>
              <a:rPr lang="en-US" altLang="zh-CN" sz="2400" dirty="0"/>
              <a:t>Potential solutions to support AF influence procedure for HR-SBO</a:t>
            </a:r>
            <a:endParaRPr lang="en-US" sz="2400" dirty="0"/>
          </a:p>
        </p:txBody>
      </p:sp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7B19AA1A-CB35-4A93-B1F6-0DE9CC7C0FC8}"/>
              </a:ext>
            </a:extLst>
          </p:cNvPr>
          <p:cNvSpPr txBox="1">
            <a:spLocks/>
          </p:cNvSpPr>
          <p:nvPr/>
        </p:nvSpPr>
        <p:spPr>
          <a:xfrm>
            <a:off x="463309" y="1736600"/>
            <a:ext cx="4484205" cy="3032764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600" kern="0" dirty="0"/>
              <a:t>Alt#1: V-NEF interacts with V-SMF directly without V-PCF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endParaRPr lang="en-US" altLang="zh-CN" sz="1600" kern="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600" kern="0" dirty="0"/>
              <a:t>Alt</a:t>
            </a:r>
            <a:r>
              <a:rPr lang="de-DE" altLang="de-DE" sz="1600" kern="0" dirty="0"/>
              <a:t>#2: </a:t>
            </a:r>
            <a:r>
              <a:rPr lang="en-US" altLang="zh-CN" sz="1600" kern="0" dirty="0"/>
              <a:t>V-NEF interacts with V-SMF via V-PCF</a:t>
            </a:r>
            <a:endParaRPr lang="de-DE" altLang="de-DE" sz="1600" kern="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endParaRPr lang="en-US" altLang="zh-CN" sz="1600" kern="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600" kern="0" dirty="0"/>
              <a:t>Alt#3: V-NEF interacts with V-SMF via HPLMN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endParaRPr lang="de-DE" altLang="de-DE" sz="1200" kern="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600" kern="0" dirty="0"/>
              <a:t>Alt</a:t>
            </a:r>
            <a:r>
              <a:rPr lang="de-DE" altLang="de-DE" sz="1600" kern="0" dirty="0"/>
              <a:t>#4: If a V-AF can only interact with VPLMN, AF influenced traffic routing procedure will not be supported.</a:t>
            </a: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E63F4763-DF46-43FB-9169-E2C7CA80E992}"/>
              </a:ext>
            </a:extLst>
          </p:cNvPr>
          <p:cNvGrpSpPr/>
          <p:nvPr/>
        </p:nvGrpSpPr>
        <p:grpSpPr>
          <a:xfrm>
            <a:off x="5142137" y="1668752"/>
            <a:ext cx="3816825" cy="2839870"/>
            <a:chOff x="5142137" y="1668752"/>
            <a:chExt cx="3816825" cy="2839870"/>
          </a:xfrm>
        </p:grpSpPr>
        <p:sp>
          <p:nvSpPr>
            <p:cNvPr id="53" name="矩形 52">
              <a:extLst>
                <a:ext uri="{FF2B5EF4-FFF2-40B4-BE49-F238E27FC236}">
                  <a16:creationId xmlns:a16="http://schemas.microsoft.com/office/drawing/2014/main" id="{1FB62B32-7DB2-410B-A3A1-7A90777CD41E}"/>
                </a:ext>
              </a:extLst>
            </p:cNvPr>
            <p:cNvSpPr/>
            <p:nvPr/>
          </p:nvSpPr>
          <p:spPr>
            <a:xfrm>
              <a:off x="5568109" y="1701938"/>
              <a:ext cx="562858" cy="262967"/>
            </a:xfrm>
            <a:prstGeom prst="rect">
              <a:avLst/>
            </a:prstGeom>
            <a:solidFill>
              <a:srgbClr val="F4A100">
                <a:lumMod val="20000"/>
                <a:lumOff val="8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825" kern="0" dirty="0"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V-UDR</a:t>
              </a:r>
              <a:endParaRPr lang="zh-CN" altLang="en-US" sz="825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A3D5CF30-B555-411D-B45E-A9CF66AEE82C}"/>
                </a:ext>
              </a:extLst>
            </p:cNvPr>
            <p:cNvGrpSpPr/>
            <p:nvPr/>
          </p:nvGrpSpPr>
          <p:grpSpPr>
            <a:xfrm>
              <a:off x="5142137" y="1668752"/>
              <a:ext cx="3816825" cy="2839870"/>
              <a:chOff x="4770741" y="1923815"/>
              <a:chExt cx="3816825" cy="2839870"/>
            </a:xfrm>
          </p:grpSpPr>
          <p:sp>
            <p:nvSpPr>
              <p:cNvPr id="50" name="矩形 49">
                <a:extLst>
                  <a:ext uri="{FF2B5EF4-FFF2-40B4-BE49-F238E27FC236}">
                    <a16:creationId xmlns:a16="http://schemas.microsoft.com/office/drawing/2014/main" id="{BBA45FA6-44C1-4019-ADDE-926CDA60DE14}"/>
                  </a:ext>
                </a:extLst>
              </p:cNvPr>
              <p:cNvSpPr/>
              <p:nvPr/>
            </p:nvSpPr>
            <p:spPr>
              <a:xfrm>
                <a:off x="6125751" y="2766031"/>
                <a:ext cx="562858" cy="262967"/>
              </a:xfrm>
              <a:prstGeom prst="rect">
                <a:avLst/>
              </a:prstGeom>
              <a:solidFill>
                <a:srgbClr val="F4A100">
                  <a:lumMod val="20000"/>
                  <a:lumOff val="80000"/>
                </a:srgbClr>
              </a:solidFill>
              <a:ln w="12700" cap="flat" cmpd="sng" algn="ctr">
                <a:solidFill>
                  <a:schemeClr val="tx1"/>
                </a:solidFill>
                <a:prstDash val="dash"/>
                <a:miter lim="800000"/>
              </a:ln>
              <a:effectLst/>
            </p:spPr>
            <p:txBody>
              <a:bodyPr rtlCol="0"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825" kern="0" dirty="0">
                    <a:solidFill>
                      <a:srgbClr val="66666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V-PCF</a:t>
                </a:r>
                <a:endParaRPr lang="zh-CN" altLang="en-US" sz="825" kern="0" dirty="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grpSp>
            <p:nvGrpSpPr>
              <p:cNvPr id="108" name="组合 107"/>
              <p:cNvGrpSpPr/>
              <p:nvPr/>
            </p:nvGrpSpPr>
            <p:grpSpPr>
              <a:xfrm>
                <a:off x="4770741" y="1923815"/>
                <a:ext cx="3816825" cy="2839870"/>
                <a:chOff x="274719" y="1291749"/>
                <a:chExt cx="3816825" cy="2839870"/>
              </a:xfrm>
            </p:grpSpPr>
            <p:sp>
              <p:nvSpPr>
                <p:cNvPr id="29" name="矩形 28"/>
                <p:cNvSpPr/>
                <p:nvPr/>
              </p:nvSpPr>
              <p:spPr>
                <a:xfrm>
                  <a:off x="1627366" y="3188512"/>
                  <a:ext cx="562858" cy="262967"/>
                </a:xfrm>
                <a:prstGeom prst="rect">
                  <a:avLst/>
                </a:prstGeom>
                <a:solidFill>
                  <a:srgbClr val="F4A100">
                    <a:lumMod val="20000"/>
                    <a:lumOff val="80000"/>
                  </a:srgb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altLang="zh-CN" sz="825" kern="0" dirty="0">
                      <a:solidFill>
                        <a:srgbClr val="666666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rPr>
                    <a:t>V-UPF</a:t>
                  </a:r>
                  <a:endParaRPr lang="zh-CN" altLang="en-US" sz="825" kern="0" dirty="0">
                    <a:solidFill>
                      <a:srgbClr val="66666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endParaRPr>
                </a:p>
              </p:txBody>
            </p:sp>
            <p:sp>
              <p:nvSpPr>
                <p:cNvPr id="30" name="矩形 29"/>
                <p:cNvSpPr/>
                <p:nvPr/>
              </p:nvSpPr>
              <p:spPr>
                <a:xfrm>
                  <a:off x="274719" y="3187768"/>
                  <a:ext cx="359985" cy="264455"/>
                </a:xfrm>
                <a:prstGeom prst="rect">
                  <a:avLst/>
                </a:prstGeom>
                <a:solidFill>
                  <a:srgbClr val="61B230">
                    <a:lumMod val="40000"/>
                    <a:lumOff val="60000"/>
                  </a:srgb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9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666666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rPr>
                    <a:t>UE</a:t>
                  </a:r>
                  <a:endParaRPr kumimoji="0" lang="zh-CN" altLang="en-US" sz="825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666666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endParaRPr>
                </a:p>
              </p:txBody>
            </p:sp>
            <p:sp>
              <p:nvSpPr>
                <p:cNvPr id="31" name="矩形 30"/>
                <p:cNvSpPr/>
                <p:nvPr/>
              </p:nvSpPr>
              <p:spPr>
                <a:xfrm>
                  <a:off x="1627366" y="2552694"/>
                  <a:ext cx="562858" cy="262967"/>
                </a:xfrm>
                <a:prstGeom prst="rect">
                  <a:avLst/>
                </a:prstGeom>
                <a:solidFill>
                  <a:srgbClr val="F4A100">
                    <a:lumMod val="20000"/>
                    <a:lumOff val="80000"/>
                  </a:srgb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altLang="zh-CN" sz="825" kern="0" dirty="0">
                      <a:solidFill>
                        <a:srgbClr val="666666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rPr>
                    <a:t>V-SMF</a:t>
                  </a:r>
                  <a:endParaRPr lang="zh-CN" altLang="en-US" sz="825" kern="0" dirty="0">
                    <a:solidFill>
                      <a:srgbClr val="66666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endParaRPr>
                </a:p>
              </p:txBody>
            </p:sp>
            <p:sp>
              <p:nvSpPr>
                <p:cNvPr id="32" name="矩形 31"/>
                <p:cNvSpPr/>
                <p:nvPr/>
              </p:nvSpPr>
              <p:spPr>
                <a:xfrm>
                  <a:off x="887892" y="2552694"/>
                  <a:ext cx="456304" cy="262967"/>
                </a:xfrm>
                <a:prstGeom prst="rect">
                  <a:avLst/>
                </a:prstGeom>
                <a:solidFill>
                  <a:srgbClr val="F4A100">
                    <a:lumMod val="20000"/>
                    <a:lumOff val="80000"/>
                  </a:srgb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altLang="zh-CN" sz="825" kern="0" dirty="0">
                      <a:solidFill>
                        <a:srgbClr val="666666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rPr>
                    <a:t>AMF</a:t>
                  </a:r>
                  <a:endParaRPr lang="zh-CN" altLang="en-US" sz="825" kern="0" dirty="0">
                    <a:solidFill>
                      <a:srgbClr val="66666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endParaRPr>
                </a:p>
              </p:txBody>
            </p:sp>
            <p:sp>
              <p:nvSpPr>
                <p:cNvPr id="33" name="矩形 32"/>
                <p:cNvSpPr/>
                <p:nvPr/>
              </p:nvSpPr>
              <p:spPr>
                <a:xfrm>
                  <a:off x="2735419" y="3188512"/>
                  <a:ext cx="562858" cy="262967"/>
                </a:xfrm>
                <a:prstGeom prst="rect">
                  <a:avLst/>
                </a:prstGeom>
                <a:solidFill>
                  <a:srgbClr val="61B230">
                    <a:lumMod val="40000"/>
                    <a:lumOff val="60000"/>
                  </a:srgb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825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666666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rPr>
                    <a:t>H-UPF</a:t>
                  </a:r>
                  <a:endParaRPr kumimoji="0" lang="zh-CN" altLang="en-US" sz="825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666666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endParaRPr>
                </a:p>
              </p:txBody>
            </p:sp>
            <p:sp>
              <p:nvSpPr>
                <p:cNvPr id="34" name="矩形 33"/>
                <p:cNvSpPr/>
                <p:nvPr/>
              </p:nvSpPr>
              <p:spPr>
                <a:xfrm>
                  <a:off x="2735419" y="2552694"/>
                  <a:ext cx="562858" cy="262967"/>
                </a:xfrm>
                <a:prstGeom prst="rect">
                  <a:avLst/>
                </a:prstGeom>
                <a:solidFill>
                  <a:srgbClr val="61B230">
                    <a:lumMod val="40000"/>
                    <a:lumOff val="60000"/>
                  </a:srgb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825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666666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rPr>
                    <a:t>H-SMF</a:t>
                  </a:r>
                  <a:endParaRPr kumimoji="0" lang="zh-CN" altLang="en-US" sz="825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666666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endParaRPr>
                </a:p>
              </p:txBody>
            </p:sp>
            <p:sp>
              <p:nvSpPr>
                <p:cNvPr id="35" name="矩形 34"/>
                <p:cNvSpPr/>
                <p:nvPr/>
              </p:nvSpPr>
              <p:spPr>
                <a:xfrm>
                  <a:off x="889633" y="3190865"/>
                  <a:ext cx="456304" cy="262967"/>
                </a:xfrm>
                <a:prstGeom prst="rect">
                  <a:avLst/>
                </a:prstGeom>
                <a:solidFill>
                  <a:srgbClr val="F4A100">
                    <a:lumMod val="20000"/>
                    <a:lumOff val="80000"/>
                  </a:srgb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altLang="zh-CN" sz="825" kern="0" dirty="0">
                      <a:solidFill>
                        <a:srgbClr val="666666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rPr>
                    <a:t>RAN</a:t>
                  </a:r>
                  <a:endParaRPr lang="zh-CN" altLang="en-US" sz="825" kern="0" dirty="0">
                    <a:solidFill>
                      <a:srgbClr val="66666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endParaRPr>
                </a:p>
              </p:txBody>
            </p:sp>
            <p:cxnSp>
              <p:nvCxnSpPr>
                <p:cNvPr id="36" name="直接连接符 35"/>
                <p:cNvCxnSpPr>
                  <a:stCxn id="30" idx="3"/>
                  <a:endCxn id="35" idx="1"/>
                </p:cNvCxnSpPr>
                <p:nvPr/>
              </p:nvCxnSpPr>
              <p:spPr>
                <a:xfrm>
                  <a:off x="634704" y="3319996"/>
                  <a:ext cx="254929" cy="2353"/>
                </a:xfrm>
                <a:prstGeom prst="line">
                  <a:avLst/>
                </a:prstGeom>
                <a:noFill/>
                <a:ln w="6350" cap="flat" cmpd="sng" algn="ctr">
                  <a:solidFill>
                    <a:srgbClr val="888888"/>
                  </a:solidFill>
                  <a:prstDash val="solid"/>
                  <a:miter lim="800000"/>
                </a:ln>
                <a:effectLst/>
              </p:spPr>
            </p:cxnSp>
            <p:cxnSp>
              <p:nvCxnSpPr>
                <p:cNvPr id="37" name="直接连接符 36"/>
                <p:cNvCxnSpPr>
                  <a:stCxn id="35" idx="3"/>
                  <a:endCxn id="29" idx="1"/>
                </p:cNvCxnSpPr>
                <p:nvPr/>
              </p:nvCxnSpPr>
              <p:spPr>
                <a:xfrm flipV="1">
                  <a:off x="1345937" y="3319996"/>
                  <a:ext cx="281429" cy="2353"/>
                </a:xfrm>
                <a:prstGeom prst="line">
                  <a:avLst/>
                </a:prstGeom>
                <a:noFill/>
                <a:ln w="6350" cap="flat" cmpd="sng" algn="ctr">
                  <a:solidFill>
                    <a:srgbClr val="888888"/>
                  </a:solidFill>
                  <a:prstDash val="solid"/>
                  <a:miter lim="800000"/>
                </a:ln>
                <a:effectLst/>
              </p:spPr>
            </p:cxnSp>
            <p:cxnSp>
              <p:nvCxnSpPr>
                <p:cNvPr id="38" name="直接连接符 37"/>
                <p:cNvCxnSpPr>
                  <a:stCxn id="29" idx="3"/>
                  <a:endCxn id="33" idx="1"/>
                </p:cNvCxnSpPr>
                <p:nvPr/>
              </p:nvCxnSpPr>
              <p:spPr>
                <a:xfrm>
                  <a:off x="2190224" y="3319996"/>
                  <a:ext cx="545195" cy="0"/>
                </a:xfrm>
                <a:prstGeom prst="line">
                  <a:avLst/>
                </a:prstGeom>
                <a:noFill/>
                <a:ln w="6350" cap="flat" cmpd="sng" algn="ctr">
                  <a:solidFill>
                    <a:srgbClr val="888888"/>
                  </a:solidFill>
                  <a:prstDash val="solid"/>
                  <a:miter lim="800000"/>
                </a:ln>
                <a:effectLst/>
              </p:spPr>
            </p:cxnSp>
            <p:cxnSp>
              <p:nvCxnSpPr>
                <p:cNvPr id="39" name="直接连接符 38"/>
                <p:cNvCxnSpPr>
                  <a:stCxn id="32" idx="2"/>
                  <a:endCxn id="35" idx="0"/>
                </p:cNvCxnSpPr>
                <p:nvPr/>
              </p:nvCxnSpPr>
              <p:spPr>
                <a:xfrm>
                  <a:off x="1116044" y="2815661"/>
                  <a:ext cx="1741" cy="375204"/>
                </a:xfrm>
                <a:prstGeom prst="line">
                  <a:avLst/>
                </a:prstGeom>
                <a:noFill/>
                <a:ln w="6350" cap="flat" cmpd="sng" algn="ctr">
                  <a:solidFill>
                    <a:srgbClr val="888888"/>
                  </a:solidFill>
                  <a:prstDash val="solid"/>
                  <a:miter lim="800000"/>
                </a:ln>
                <a:effectLst/>
              </p:spPr>
            </p:cxnSp>
            <p:cxnSp>
              <p:nvCxnSpPr>
                <p:cNvPr id="40" name="直接连接符 39"/>
                <p:cNvCxnSpPr>
                  <a:stCxn id="32" idx="3"/>
                  <a:endCxn id="31" idx="1"/>
                </p:cNvCxnSpPr>
                <p:nvPr/>
              </p:nvCxnSpPr>
              <p:spPr>
                <a:xfrm>
                  <a:off x="1344196" y="2684178"/>
                  <a:ext cx="283170" cy="0"/>
                </a:xfrm>
                <a:prstGeom prst="line">
                  <a:avLst/>
                </a:prstGeom>
                <a:noFill/>
                <a:ln w="6350" cap="flat" cmpd="sng" algn="ctr">
                  <a:solidFill>
                    <a:srgbClr val="888888"/>
                  </a:solidFill>
                  <a:prstDash val="solid"/>
                  <a:miter lim="800000"/>
                </a:ln>
                <a:effectLst/>
              </p:spPr>
            </p:cxnSp>
            <p:cxnSp>
              <p:nvCxnSpPr>
                <p:cNvPr id="41" name="直接连接符 40"/>
                <p:cNvCxnSpPr>
                  <a:stCxn id="31" idx="3"/>
                  <a:endCxn id="34" idx="1"/>
                </p:cNvCxnSpPr>
                <p:nvPr/>
              </p:nvCxnSpPr>
              <p:spPr>
                <a:xfrm>
                  <a:off x="2190224" y="2684178"/>
                  <a:ext cx="545195" cy="0"/>
                </a:xfrm>
                <a:prstGeom prst="line">
                  <a:avLst/>
                </a:prstGeom>
                <a:noFill/>
                <a:ln w="6350" cap="flat" cmpd="sng" algn="ctr">
                  <a:solidFill>
                    <a:srgbClr val="888888"/>
                  </a:solidFill>
                  <a:prstDash val="solid"/>
                  <a:miter lim="800000"/>
                </a:ln>
                <a:effectLst/>
              </p:spPr>
            </p:cxnSp>
            <p:cxnSp>
              <p:nvCxnSpPr>
                <p:cNvPr id="42" name="直接连接符 41"/>
                <p:cNvCxnSpPr>
                  <a:stCxn id="31" idx="2"/>
                  <a:endCxn id="29" idx="0"/>
                </p:cNvCxnSpPr>
                <p:nvPr/>
              </p:nvCxnSpPr>
              <p:spPr>
                <a:xfrm>
                  <a:off x="1908795" y="2815661"/>
                  <a:ext cx="0" cy="372851"/>
                </a:xfrm>
                <a:prstGeom prst="line">
                  <a:avLst/>
                </a:prstGeom>
                <a:noFill/>
                <a:ln w="6350" cap="flat" cmpd="sng" algn="ctr">
                  <a:solidFill>
                    <a:srgbClr val="888888"/>
                  </a:solidFill>
                  <a:prstDash val="solid"/>
                  <a:miter lim="800000"/>
                </a:ln>
                <a:effectLst/>
              </p:spPr>
            </p:cxnSp>
            <p:cxnSp>
              <p:nvCxnSpPr>
                <p:cNvPr id="43" name="直接连接符 42"/>
                <p:cNvCxnSpPr>
                  <a:stCxn id="34" idx="2"/>
                  <a:endCxn id="33" idx="0"/>
                </p:cNvCxnSpPr>
                <p:nvPr/>
              </p:nvCxnSpPr>
              <p:spPr>
                <a:xfrm>
                  <a:off x="3016848" y="2815661"/>
                  <a:ext cx="0" cy="372851"/>
                </a:xfrm>
                <a:prstGeom prst="line">
                  <a:avLst/>
                </a:prstGeom>
                <a:noFill/>
                <a:ln w="6350" cap="flat" cmpd="sng" algn="ctr">
                  <a:solidFill>
                    <a:srgbClr val="888888"/>
                  </a:solidFill>
                  <a:prstDash val="solid"/>
                  <a:miter lim="800000"/>
                </a:ln>
                <a:effectLst/>
              </p:spPr>
            </p:cxnSp>
            <p:sp>
              <p:nvSpPr>
                <p:cNvPr id="44" name="矩形 43"/>
                <p:cNvSpPr/>
                <p:nvPr/>
              </p:nvSpPr>
              <p:spPr>
                <a:xfrm>
                  <a:off x="2735419" y="2139074"/>
                  <a:ext cx="562858" cy="262967"/>
                </a:xfrm>
                <a:prstGeom prst="rect">
                  <a:avLst/>
                </a:prstGeom>
                <a:solidFill>
                  <a:srgbClr val="61B230">
                    <a:lumMod val="40000"/>
                    <a:lumOff val="60000"/>
                  </a:srgb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825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666666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rPr>
                    <a:t>H-PCF</a:t>
                  </a:r>
                  <a:endParaRPr kumimoji="0" lang="zh-CN" altLang="en-US" sz="825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666666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endParaRPr>
                </a:p>
              </p:txBody>
            </p:sp>
            <p:cxnSp>
              <p:nvCxnSpPr>
                <p:cNvPr id="45" name="直接连接符 44"/>
                <p:cNvCxnSpPr>
                  <a:stCxn id="44" idx="2"/>
                  <a:endCxn id="34" idx="0"/>
                </p:cNvCxnSpPr>
                <p:nvPr/>
              </p:nvCxnSpPr>
              <p:spPr>
                <a:xfrm>
                  <a:off x="3016848" y="2402041"/>
                  <a:ext cx="0" cy="150653"/>
                </a:xfrm>
                <a:prstGeom prst="line">
                  <a:avLst/>
                </a:prstGeom>
                <a:noFill/>
                <a:ln w="6350" cap="flat" cmpd="sng" algn="ctr">
                  <a:solidFill>
                    <a:srgbClr val="888888"/>
                  </a:solidFill>
                  <a:prstDash val="solid"/>
                  <a:miter lim="800000"/>
                </a:ln>
                <a:effectLst/>
              </p:spPr>
            </p:cxnSp>
            <p:sp>
              <p:nvSpPr>
                <p:cNvPr id="46" name="矩形 45"/>
                <p:cNvSpPr/>
                <p:nvPr/>
              </p:nvSpPr>
              <p:spPr>
                <a:xfrm>
                  <a:off x="3528686" y="2139073"/>
                  <a:ext cx="562858" cy="262967"/>
                </a:xfrm>
                <a:prstGeom prst="rect">
                  <a:avLst/>
                </a:prstGeom>
                <a:solidFill>
                  <a:srgbClr val="61B230">
                    <a:lumMod val="40000"/>
                    <a:lumOff val="60000"/>
                  </a:srgb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825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666666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rPr>
                    <a:t>UDM</a:t>
                  </a:r>
                  <a:endParaRPr kumimoji="0" lang="zh-CN" altLang="en-US" sz="825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666666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endParaRPr>
                </a:p>
              </p:txBody>
            </p:sp>
            <p:cxnSp>
              <p:nvCxnSpPr>
                <p:cNvPr id="47" name="直接连接符 46"/>
                <p:cNvCxnSpPr>
                  <a:stCxn id="34" idx="0"/>
                  <a:endCxn id="46" idx="2"/>
                </p:cNvCxnSpPr>
                <p:nvPr/>
              </p:nvCxnSpPr>
              <p:spPr>
                <a:xfrm flipV="1">
                  <a:off x="3016848" y="2402040"/>
                  <a:ext cx="793267" cy="150654"/>
                </a:xfrm>
                <a:prstGeom prst="line">
                  <a:avLst/>
                </a:prstGeom>
                <a:noFill/>
                <a:ln w="6350" cap="flat" cmpd="sng" algn="ctr">
                  <a:solidFill>
                    <a:srgbClr val="888888"/>
                  </a:solidFill>
                  <a:prstDash val="solid"/>
                  <a:miter lim="800000"/>
                </a:ln>
                <a:effectLst/>
              </p:spPr>
            </p:cxnSp>
            <p:sp>
              <p:nvSpPr>
                <p:cNvPr id="55" name="矩形 54"/>
                <p:cNvSpPr/>
                <p:nvPr/>
              </p:nvSpPr>
              <p:spPr>
                <a:xfrm>
                  <a:off x="1627366" y="1305382"/>
                  <a:ext cx="562858" cy="262967"/>
                </a:xfrm>
                <a:prstGeom prst="rect">
                  <a:avLst/>
                </a:prstGeom>
                <a:solidFill>
                  <a:srgbClr val="F4A100">
                    <a:lumMod val="20000"/>
                    <a:lumOff val="80000"/>
                  </a:srgb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altLang="zh-CN" sz="825" kern="0" dirty="0">
                      <a:solidFill>
                        <a:srgbClr val="666666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rPr>
                    <a:t>AF</a:t>
                  </a:r>
                  <a:endParaRPr lang="zh-CN" altLang="en-US" sz="825" kern="0" dirty="0">
                    <a:solidFill>
                      <a:srgbClr val="66666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endParaRPr>
                </a:p>
              </p:txBody>
            </p:sp>
            <p:sp>
              <p:nvSpPr>
                <p:cNvPr id="56" name="矩形 55"/>
                <p:cNvSpPr/>
                <p:nvPr/>
              </p:nvSpPr>
              <p:spPr>
                <a:xfrm>
                  <a:off x="1627366" y="1740414"/>
                  <a:ext cx="562858" cy="262967"/>
                </a:xfrm>
                <a:prstGeom prst="rect">
                  <a:avLst/>
                </a:prstGeom>
                <a:solidFill>
                  <a:srgbClr val="F4A100">
                    <a:lumMod val="20000"/>
                    <a:lumOff val="80000"/>
                  </a:srgb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altLang="zh-CN" sz="825" kern="0" dirty="0">
                      <a:solidFill>
                        <a:srgbClr val="666666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rPr>
                    <a:t>V-NEF</a:t>
                  </a:r>
                  <a:endParaRPr lang="zh-CN" altLang="en-US" sz="825" kern="0" dirty="0">
                    <a:solidFill>
                      <a:srgbClr val="66666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endParaRPr>
                </a:p>
              </p:txBody>
            </p:sp>
            <p:cxnSp>
              <p:nvCxnSpPr>
                <p:cNvPr id="58" name="直接连接符 57"/>
                <p:cNvCxnSpPr>
                  <a:stCxn id="55" idx="2"/>
                  <a:endCxn id="56" idx="0"/>
                </p:cNvCxnSpPr>
                <p:nvPr/>
              </p:nvCxnSpPr>
              <p:spPr bwMode="auto">
                <a:xfrm>
                  <a:off x="1908795" y="1568349"/>
                  <a:ext cx="0" cy="172065"/>
                </a:xfrm>
                <a:prstGeom prst="line">
                  <a:avLst/>
                </a:prstGeom>
                <a:noFill/>
                <a:ln w="6350" cap="flat" cmpd="sng" algn="ctr">
                  <a:solidFill>
                    <a:srgbClr val="888888"/>
                  </a:solidFill>
                  <a:prstDash val="solid"/>
                  <a:miter lim="800000"/>
                </a:ln>
                <a:effectLst/>
              </p:spPr>
            </p:cxnSp>
            <p:cxnSp>
              <p:nvCxnSpPr>
                <p:cNvPr id="60" name="直接连接符 59"/>
                <p:cNvCxnSpPr/>
                <p:nvPr/>
              </p:nvCxnSpPr>
              <p:spPr bwMode="auto">
                <a:xfrm>
                  <a:off x="2462821" y="1291749"/>
                  <a:ext cx="0" cy="2306447"/>
                </a:xfrm>
                <a:prstGeom prst="line">
                  <a:avLst/>
                </a:prstGeom>
                <a:noFill/>
                <a:ln w="6350" cap="flat" cmpd="sng" algn="ctr">
                  <a:solidFill>
                    <a:srgbClr val="888888"/>
                  </a:solidFill>
                  <a:prstDash val="dash"/>
                  <a:miter lim="800000"/>
                </a:ln>
                <a:effectLst/>
              </p:spPr>
            </p:cxnSp>
            <p:sp>
              <p:nvSpPr>
                <p:cNvPr id="69" name="矩形 68"/>
                <p:cNvSpPr/>
                <p:nvPr/>
              </p:nvSpPr>
              <p:spPr>
                <a:xfrm>
                  <a:off x="2728856" y="1746430"/>
                  <a:ext cx="562858" cy="262967"/>
                </a:xfrm>
                <a:prstGeom prst="rect">
                  <a:avLst/>
                </a:prstGeom>
                <a:solidFill>
                  <a:srgbClr val="61B230">
                    <a:lumMod val="40000"/>
                    <a:lumOff val="60000"/>
                  </a:srgb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825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666666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rPr>
                    <a:t>H-NEF</a:t>
                  </a:r>
                  <a:endParaRPr kumimoji="0" lang="zh-CN" altLang="en-US" sz="825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666666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endParaRPr>
                </a:p>
              </p:txBody>
            </p:sp>
            <p:sp>
              <p:nvSpPr>
                <p:cNvPr id="82" name="椭圆 81"/>
                <p:cNvSpPr/>
                <p:nvPr/>
              </p:nvSpPr>
              <p:spPr bwMode="auto">
                <a:xfrm>
                  <a:off x="1581721" y="3868651"/>
                  <a:ext cx="649291" cy="262968"/>
                </a:xfrm>
                <a:prstGeom prst="ellipse">
                  <a:avLst/>
                </a:prstGeom>
                <a:noFill/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lang="en-US" altLang="zh-CN" sz="800" dirty="0">
                      <a:latin typeface="Arial" charset="0"/>
                    </a:rPr>
                    <a:t>L-DN</a:t>
                  </a:r>
                  <a:endParaRPr kumimoji="0" lang="zh-CN" altLang="en-US" sz="8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</a:endParaRPr>
                </a:p>
              </p:txBody>
            </p:sp>
            <p:sp>
              <p:nvSpPr>
                <p:cNvPr id="92" name="矩形 91"/>
                <p:cNvSpPr/>
                <p:nvPr/>
              </p:nvSpPr>
              <p:spPr>
                <a:xfrm>
                  <a:off x="1622951" y="3477384"/>
                  <a:ext cx="562858" cy="262967"/>
                </a:xfrm>
                <a:prstGeom prst="rect">
                  <a:avLst/>
                </a:prstGeom>
                <a:solidFill>
                  <a:srgbClr val="F4A100">
                    <a:lumMod val="20000"/>
                    <a:lumOff val="80000"/>
                  </a:srgb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altLang="zh-CN" sz="825" kern="0" dirty="0">
                      <a:solidFill>
                        <a:srgbClr val="666666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rPr>
                    <a:t>L-PSA</a:t>
                  </a:r>
                  <a:endParaRPr lang="zh-CN" altLang="en-US" sz="825" kern="0" dirty="0">
                    <a:solidFill>
                      <a:srgbClr val="66666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endParaRPr>
                </a:p>
              </p:txBody>
            </p:sp>
            <p:cxnSp>
              <p:nvCxnSpPr>
                <p:cNvPr id="93" name="直接连接符 92"/>
                <p:cNvCxnSpPr>
                  <a:stCxn id="92" idx="2"/>
                  <a:endCxn id="82" idx="0"/>
                </p:cNvCxnSpPr>
                <p:nvPr/>
              </p:nvCxnSpPr>
              <p:spPr>
                <a:xfrm>
                  <a:off x="1904380" y="3740351"/>
                  <a:ext cx="1987" cy="128300"/>
                </a:xfrm>
                <a:prstGeom prst="line">
                  <a:avLst/>
                </a:prstGeom>
                <a:noFill/>
                <a:ln w="6350" cap="flat" cmpd="sng" algn="ctr">
                  <a:solidFill>
                    <a:srgbClr val="888888"/>
                  </a:solidFill>
                  <a:prstDash val="solid"/>
                  <a:miter lim="800000"/>
                </a:ln>
                <a:effectLst/>
              </p:spPr>
            </p:cxnSp>
            <p:cxnSp>
              <p:nvCxnSpPr>
                <p:cNvPr id="97" name="直接连接符 96"/>
                <p:cNvCxnSpPr/>
                <p:nvPr/>
              </p:nvCxnSpPr>
              <p:spPr bwMode="auto">
                <a:xfrm>
                  <a:off x="1844645" y="1436865"/>
                  <a:ext cx="0" cy="1265797"/>
                </a:xfrm>
                <a:prstGeom prst="line">
                  <a:avLst/>
                </a:prstGeom>
                <a:solidFill>
                  <a:schemeClr val="accent1"/>
                </a:solidFill>
                <a:ln w="1905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arrow" w="med" len="med"/>
                </a:ln>
                <a:effectLst/>
              </p:spPr>
            </p:cxnSp>
            <p:cxnSp>
              <p:nvCxnSpPr>
                <p:cNvPr id="101" name="直接箭头连接符 100"/>
                <p:cNvCxnSpPr/>
                <p:nvPr/>
              </p:nvCxnSpPr>
              <p:spPr bwMode="auto">
                <a:xfrm>
                  <a:off x="2032000" y="1418381"/>
                  <a:ext cx="0" cy="499750"/>
                </a:xfrm>
                <a:prstGeom prst="straightConnector1">
                  <a:avLst/>
                </a:prstGeom>
                <a:solidFill>
                  <a:schemeClr val="accent1"/>
                </a:solidFill>
                <a:ln w="1905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cxnSp>
              <p:nvCxnSpPr>
                <p:cNvPr id="103" name="直接连接符 102"/>
                <p:cNvCxnSpPr>
                  <a:cxnSpLocks/>
                </p:cNvCxnSpPr>
                <p:nvPr/>
              </p:nvCxnSpPr>
              <p:spPr bwMode="auto">
                <a:xfrm>
                  <a:off x="2022476" y="1918131"/>
                  <a:ext cx="898524" cy="0"/>
                </a:xfrm>
                <a:prstGeom prst="line">
                  <a:avLst/>
                </a:prstGeom>
                <a:solidFill>
                  <a:schemeClr val="accent1"/>
                </a:solidFill>
                <a:ln w="1905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cxnSp>
              <p:nvCxnSpPr>
                <p:cNvPr id="105" name="直接箭头连接符 104"/>
                <p:cNvCxnSpPr/>
                <p:nvPr/>
              </p:nvCxnSpPr>
              <p:spPr bwMode="auto">
                <a:xfrm>
                  <a:off x="2921000" y="1918131"/>
                  <a:ext cx="0" cy="766047"/>
                </a:xfrm>
                <a:prstGeom prst="straightConnector1">
                  <a:avLst/>
                </a:prstGeom>
                <a:solidFill>
                  <a:schemeClr val="accent1"/>
                </a:solidFill>
                <a:ln w="1905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cxnSp>
              <p:nvCxnSpPr>
                <p:cNvPr id="107" name="直接箭头连接符 106"/>
                <p:cNvCxnSpPr/>
                <p:nvPr/>
              </p:nvCxnSpPr>
              <p:spPr bwMode="auto">
                <a:xfrm flipH="1">
                  <a:off x="2015066" y="2658777"/>
                  <a:ext cx="914400" cy="0"/>
                </a:xfrm>
                <a:prstGeom prst="straightConnector1">
                  <a:avLst/>
                </a:prstGeom>
                <a:solidFill>
                  <a:schemeClr val="accent1"/>
                </a:solidFill>
                <a:ln w="1905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arrow" w="med" len="med"/>
                </a:ln>
                <a:effectLst/>
              </p:spPr>
            </p:cxnSp>
          </p:grpSp>
          <p:sp>
            <p:nvSpPr>
              <p:cNvPr id="48" name="文本框 3">
                <a:extLst>
                  <a:ext uri="{FF2B5EF4-FFF2-40B4-BE49-F238E27FC236}">
                    <a16:creationId xmlns:a16="http://schemas.microsoft.com/office/drawing/2014/main" id="{56F448D6-CF7D-4CEC-BFBD-6B58EEF83826}"/>
                  </a:ext>
                </a:extLst>
              </p:cNvPr>
              <p:cNvSpPr txBox="1"/>
              <p:nvPr/>
            </p:nvSpPr>
            <p:spPr>
              <a:xfrm>
                <a:off x="6295803" y="2860295"/>
                <a:ext cx="543521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/>
                  <a:t>Alt#2</a:t>
                </a:r>
                <a:endParaRPr lang="zh-CN" altLang="en-US" dirty="0"/>
              </a:p>
            </p:txBody>
          </p:sp>
          <p:sp>
            <p:nvSpPr>
              <p:cNvPr id="49" name="文本框 47">
                <a:extLst>
                  <a:ext uri="{FF2B5EF4-FFF2-40B4-BE49-F238E27FC236}">
                    <a16:creationId xmlns:a16="http://schemas.microsoft.com/office/drawing/2014/main" id="{BD25EFDF-3374-4290-A4BA-E3DFEA9FDCD7}"/>
                  </a:ext>
                </a:extLst>
              </p:cNvPr>
              <p:cNvSpPr txBox="1"/>
              <p:nvPr/>
            </p:nvSpPr>
            <p:spPr>
              <a:xfrm>
                <a:off x="6827115" y="2783899"/>
                <a:ext cx="543521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/>
                  <a:t>Alt#3</a:t>
                </a:r>
                <a:endParaRPr lang="zh-CN" altLang="en-US" dirty="0"/>
              </a:p>
            </p:txBody>
          </p:sp>
          <p:cxnSp>
            <p:nvCxnSpPr>
              <p:cNvPr id="51" name="直接连接符 50">
                <a:extLst>
                  <a:ext uri="{FF2B5EF4-FFF2-40B4-BE49-F238E27FC236}">
                    <a16:creationId xmlns:a16="http://schemas.microsoft.com/office/drawing/2014/main" id="{25BB8C52-C3DF-4233-B728-6BFA1F264859}"/>
                  </a:ext>
                </a:extLst>
              </p:cNvPr>
              <p:cNvCxnSpPr>
                <a:cxnSpLocks/>
                <a:stCxn id="50" idx="2"/>
                <a:endCxn id="31" idx="0"/>
              </p:cNvCxnSpPr>
              <p:nvPr/>
            </p:nvCxnSpPr>
            <p:spPr bwMode="auto">
              <a:xfrm flipH="1">
                <a:off x="6404817" y="3028998"/>
                <a:ext cx="2363" cy="155762"/>
              </a:xfrm>
              <a:prstGeom prst="line">
                <a:avLst/>
              </a:prstGeom>
              <a:noFill/>
              <a:ln w="6350" cap="flat" cmpd="sng" algn="ctr">
                <a:solidFill>
                  <a:srgbClr val="888888"/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52" name="直接连接符 51">
                <a:extLst>
                  <a:ext uri="{FF2B5EF4-FFF2-40B4-BE49-F238E27FC236}">
                    <a16:creationId xmlns:a16="http://schemas.microsoft.com/office/drawing/2014/main" id="{E5B56C6C-9B09-4D02-BCE4-69DD1FC9F6C9}"/>
                  </a:ext>
                </a:extLst>
              </p:cNvPr>
              <p:cNvCxnSpPr>
                <a:cxnSpLocks/>
                <a:stCxn id="56" idx="2"/>
                <a:endCxn id="50" idx="0"/>
              </p:cNvCxnSpPr>
              <p:nvPr/>
            </p:nvCxnSpPr>
            <p:spPr bwMode="auto">
              <a:xfrm>
                <a:off x="6404817" y="2635447"/>
                <a:ext cx="2363" cy="130584"/>
              </a:xfrm>
              <a:prstGeom prst="line">
                <a:avLst/>
              </a:prstGeom>
              <a:noFill/>
              <a:ln w="6350" cap="flat" cmpd="sng" algn="ctr">
                <a:solidFill>
                  <a:srgbClr val="888888"/>
                </a:solidFill>
                <a:prstDash val="solid"/>
                <a:miter lim="800000"/>
              </a:ln>
              <a:effectLst/>
            </p:spPr>
          </p:cxnSp>
          <p:sp>
            <p:nvSpPr>
              <p:cNvPr id="57" name="文本框 3">
                <a:extLst>
                  <a:ext uri="{FF2B5EF4-FFF2-40B4-BE49-F238E27FC236}">
                    <a16:creationId xmlns:a16="http://schemas.microsoft.com/office/drawing/2014/main" id="{AF229AC0-6762-40A8-82B4-0C8A3E9D4234}"/>
                  </a:ext>
                </a:extLst>
              </p:cNvPr>
              <p:cNvSpPr txBox="1"/>
              <p:nvPr/>
            </p:nvSpPr>
            <p:spPr>
              <a:xfrm>
                <a:off x="5479113" y="2783504"/>
                <a:ext cx="543521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/>
                  <a:t>Alt#1</a:t>
                </a:r>
                <a:endParaRPr lang="zh-CN" altLang="en-US" dirty="0"/>
              </a:p>
            </p:txBody>
          </p:sp>
          <p:cxnSp>
            <p:nvCxnSpPr>
              <p:cNvPr id="61" name="直接箭头连接符 60">
                <a:extLst>
                  <a:ext uri="{FF2B5EF4-FFF2-40B4-BE49-F238E27FC236}">
                    <a16:creationId xmlns:a16="http://schemas.microsoft.com/office/drawing/2014/main" id="{86BD7016-5661-405F-B066-CC59FE1F398B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6235922" y="2067865"/>
                <a:ext cx="0" cy="429082"/>
              </a:xfrm>
              <a:prstGeom prst="straightConnector1">
                <a:avLst/>
              </a:prstGeom>
              <a:solidFill>
                <a:schemeClr val="accent1"/>
              </a:solidFill>
              <a:ln w="190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63" name="直接箭头连接符 62">
                <a:extLst>
                  <a:ext uri="{FF2B5EF4-FFF2-40B4-BE49-F238E27FC236}">
                    <a16:creationId xmlns:a16="http://schemas.microsoft.com/office/drawing/2014/main" id="{5CBF18C4-13EE-427B-B522-AC4CDCB05153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H="1">
                <a:off x="5936034" y="2507576"/>
                <a:ext cx="313322" cy="258455"/>
              </a:xfrm>
              <a:prstGeom prst="straightConnector1">
                <a:avLst/>
              </a:prstGeom>
              <a:solidFill>
                <a:schemeClr val="accent1"/>
              </a:solidFill>
              <a:ln w="190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64" name="直接箭头连接符 63">
                <a:extLst>
                  <a:ext uri="{FF2B5EF4-FFF2-40B4-BE49-F238E27FC236}">
                    <a16:creationId xmlns:a16="http://schemas.microsoft.com/office/drawing/2014/main" id="{13A763EA-CD9F-4762-BCD8-312643B140BB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5951027" y="3128892"/>
                <a:ext cx="274660" cy="140080"/>
              </a:xfrm>
              <a:prstGeom prst="straightConnector1">
                <a:avLst/>
              </a:prstGeom>
              <a:solidFill>
                <a:schemeClr val="accent1"/>
              </a:solidFill>
              <a:ln w="190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arrow" w="med" len="med"/>
              </a:ln>
              <a:effectLst/>
            </p:spPr>
          </p:cxnSp>
        </p:grpSp>
        <p:cxnSp>
          <p:nvCxnSpPr>
            <p:cNvPr id="65" name="直接箭头连接符 64">
              <a:extLst>
                <a:ext uri="{FF2B5EF4-FFF2-40B4-BE49-F238E27FC236}">
                  <a16:creationId xmlns:a16="http://schemas.microsoft.com/office/drawing/2014/main" id="{41663729-F993-4264-BA10-F77F4FE5279F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6315649" y="2510968"/>
              <a:ext cx="0" cy="367144"/>
            </a:xfrm>
            <a:prstGeom prst="straightConnector1">
              <a:avLst/>
            </a:prstGeom>
            <a:solidFill>
              <a:schemeClr val="accent1"/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</p:spTree>
    <p:extLst>
      <p:ext uri="{BB962C8B-B14F-4D97-AF65-F5344CB8AC3E}">
        <p14:creationId xmlns:p14="http://schemas.microsoft.com/office/powerpoint/2010/main" val="2682567273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BE1FAF-F7F2-4987-A8D3-A76746E04F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Pros vs. Cons of alternatives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5D5C30E7-B803-4ADE-BD21-687D4FD7BDB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18656643"/>
              </p:ext>
            </p:extLst>
          </p:nvPr>
        </p:nvGraphicFramePr>
        <p:xfrm>
          <a:off x="737937" y="1397000"/>
          <a:ext cx="7656096" cy="4028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52032">
                  <a:extLst>
                    <a:ext uri="{9D8B030D-6E8A-4147-A177-3AD203B41FA5}">
                      <a16:colId xmlns:a16="http://schemas.microsoft.com/office/drawing/2014/main" val="2127100964"/>
                    </a:ext>
                  </a:extLst>
                </a:gridCol>
                <a:gridCol w="2552032">
                  <a:extLst>
                    <a:ext uri="{9D8B030D-6E8A-4147-A177-3AD203B41FA5}">
                      <a16:colId xmlns:a16="http://schemas.microsoft.com/office/drawing/2014/main" val="623916544"/>
                    </a:ext>
                  </a:extLst>
                </a:gridCol>
                <a:gridCol w="2552032">
                  <a:extLst>
                    <a:ext uri="{9D8B030D-6E8A-4147-A177-3AD203B41FA5}">
                      <a16:colId xmlns:a16="http://schemas.microsoft.com/office/drawing/2014/main" val="168911642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200" dirty="0"/>
                        <a:t>Alternatives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Pros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Cons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4831645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/>
                        <a:t>#1 (AF-</a:t>
                      </a:r>
                      <a:r>
                        <a:rPr lang="en-US" sz="1200" dirty="0" err="1"/>
                        <a:t>vNEF</a:t>
                      </a:r>
                      <a:r>
                        <a:rPr lang="en-US" sz="1200" dirty="0"/>
                        <a:t>-</a:t>
                      </a:r>
                      <a:r>
                        <a:rPr lang="en-US" sz="1200" dirty="0" err="1"/>
                        <a:t>vUDR</a:t>
                      </a:r>
                      <a:r>
                        <a:rPr lang="en-US" sz="1200" dirty="0"/>
                        <a:t>/</a:t>
                      </a:r>
                      <a:r>
                        <a:rPr lang="en-US" sz="1200" dirty="0" err="1"/>
                        <a:t>vUDR-vNEF-vSMF</a:t>
                      </a:r>
                      <a:r>
                        <a:rPr lang="en-US" sz="1200" dirty="0"/>
                        <a:t>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1. AF influenced procedure can be supported</a:t>
                      </a:r>
                    </a:p>
                    <a:p>
                      <a:r>
                        <a:rPr lang="en-US" sz="1200" dirty="0"/>
                        <a:t>2. HPLMN is not involved.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1. A new service operation is needed between </a:t>
                      </a:r>
                      <a:r>
                        <a:rPr lang="en-US" sz="1200" dirty="0" err="1"/>
                        <a:t>vSMF</a:t>
                      </a:r>
                      <a:r>
                        <a:rPr lang="en-US" sz="1200" dirty="0"/>
                        <a:t> and </a:t>
                      </a:r>
                      <a:r>
                        <a:rPr lang="en-US" sz="1200" dirty="0" err="1"/>
                        <a:t>vNEF</a:t>
                      </a:r>
                      <a:r>
                        <a:rPr lang="en-US" sz="1200" dirty="0"/>
                        <a:t> for AF influence data retrieval.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2723563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/>
                        <a:t>#2 (AF-</a:t>
                      </a:r>
                      <a:r>
                        <a:rPr lang="en-US" sz="1200" dirty="0" err="1"/>
                        <a:t>vNEF</a:t>
                      </a:r>
                      <a:r>
                        <a:rPr lang="en-US" sz="1200" dirty="0"/>
                        <a:t>-</a:t>
                      </a:r>
                      <a:r>
                        <a:rPr lang="en-US" sz="1200" dirty="0" err="1"/>
                        <a:t>vUDR</a:t>
                      </a:r>
                      <a:r>
                        <a:rPr lang="en-US" sz="1200" dirty="0"/>
                        <a:t>/</a:t>
                      </a:r>
                      <a:r>
                        <a:rPr lang="en-US" sz="1200" dirty="0" err="1"/>
                        <a:t>vUDR-vPCF-vSMF</a:t>
                      </a:r>
                      <a:r>
                        <a:rPr lang="en-US" sz="1200" dirty="0"/>
                        <a:t>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1. AF influenced procedure can be supported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2. HPLMN is not involved.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1. </a:t>
                      </a:r>
                      <a:r>
                        <a:rPr lang="en-US" sz="1200" dirty="0" err="1"/>
                        <a:t>vPCF</a:t>
                      </a:r>
                      <a:r>
                        <a:rPr lang="en-US" sz="1200" dirty="0"/>
                        <a:t> is introduced, which may cause potential conflicting with </a:t>
                      </a:r>
                      <a:r>
                        <a:rPr lang="en-US" sz="1200" dirty="0" err="1"/>
                        <a:t>hPCF</a:t>
                      </a:r>
                      <a:r>
                        <a:rPr lang="en-US" sz="1200" dirty="0"/>
                        <a:t> on QoS control.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5387794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/>
                        <a:t>#3 (AF-</a:t>
                      </a:r>
                      <a:r>
                        <a:rPr lang="en-US" sz="1200" dirty="0" err="1"/>
                        <a:t>vNEF</a:t>
                      </a:r>
                      <a:r>
                        <a:rPr lang="en-US" sz="1200" dirty="0"/>
                        <a:t>-</a:t>
                      </a:r>
                      <a:r>
                        <a:rPr lang="en-US" sz="1200" dirty="0" err="1"/>
                        <a:t>hNEF-hUDR</a:t>
                      </a:r>
                      <a:r>
                        <a:rPr lang="en-US" sz="1200" dirty="0"/>
                        <a:t>/</a:t>
                      </a:r>
                      <a:r>
                        <a:rPr lang="en-US" sz="1200" dirty="0" err="1"/>
                        <a:t>hUDR-hPCF-hSMF-vSMF</a:t>
                      </a:r>
                      <a:r>
                        <a:rPr lang="en-US" sz="1200" dirty="0"/>
                        <a:t>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1. Existing AF influenced procedure in HPLMN can be reused.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1. New interface between </a:t>
                      </a:r>
                      <a:r>
                        <a:rPr lang="en-US" sz="1200" dirty="0" err="1"/>
                        <a:t>vNEF</a:t>
                      </a:r>
                      <a:r>
                        <a:rPr lang="en-US" sz="1200" dirty="0"/>
                        <a:t> and </a:t>
                      </a:r>
                      <a:r>
                        <a:rPr lang="en-US" sz="1200" dirty="0" err="1"/>
                        <a:t>hNEF</a:t>
                      </a:r>
                      <a:r>
                        <a:rPr lang="en-US" sz="1200" dirty="0"/>
                        <a:t> is needed.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2. HPLMN is involved, which may not possible due to business reason (AF in </a:t>
                      </a:r>
                      <a:r>
                        <a:rPr lang="en-US" sz="1200" dirty="0" err="1"/>
                        <a:t>vPLMN</a:t>
                      </a:r>
                      <a:r>
                        <a:rPr lang="en-US" sz="1200" dirty="0"/>
                        <a:t> may not want to provide info via another PLMN to it’s own PLMN).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3. </a:t>
                      </a:r>
                      <a:r>
                        <a:rPr lang="en-US" altLang="zh-CN" sz="1200" dirty="0"/>
                        <a:t>Potential long latency</a:t>
                      </a:r>
                      <a:endParaRPr lang="en-US" sz="1200" dirty="0"/>
                    </a:p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868085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/>
                        <a:t>#4 (no support for AF influenced.)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Less CR</a:t>
                      </a:r>
                      <a:r>
                        <a:rPr lang="en-US" sz="1200" dirty="0">
                          <a:sym typeface="Wingdings" panose="05000000000000000000" pitchFamily="2" charset="2"/>
                        </a:rPr>
                        <a:t>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Impossible to support some procedures critical for EC, including AF provisioning of N6 traffic routing, Edge relocation and EAS re-discovery.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13784176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F3B42C5A-AD65-4C68-BE0A-8E43260435DB}"/>
              </a:ext>
            </a:extLst>
          </p:cNvPr>
          <p:cNvSpPr txBox="1"/>
          <p:nvPr/>
        </p:nvSpPr>
        <p:spPr>
          <a:xfrm>
            <a:off x="786063" y="5662864"/>
            <a:ext cx="6094938" cy="276999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sz="1200" b="1" dirty="0"/>
              <a:t>Alt 1 is proposed as way forward. Corresponding CRs are submitted to SA2#155.</a:t>
            </a:r>
          </a:p>
        </p:txBody>
      </p:sp>
    </p:spTree>
    <p:extLst>
      <p:ext uri="{BB962C8B-B14F-4D97-AF65-F5344CB8AC3E}">
        <p14:creationId xmlns:p14="http://schemas.microsoft.com/office/powerpoint/2010/main" val="2753883930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E589659-3C39-45C7-B440-E272628CB3C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Thanks!</a:t>
            </a:r>
          </a:p>
        </p:txBody>
      </p:sp>
    </p:spTree>
    <p:extLst>
      <p:ext uri="{BB962C8B-B14F-4D97-AF65-F5344CB8AC3E}">
        <p14:creationId xmlns:p14="http://schemas.microsoft.com/office/powerpoint/2010/main" val="2914436079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982E10A3-DB35-414F-83C1-BF5FB8647349}">
  <ds:schemaRefs>
    <ds:schemaRef ds:uri="http://purl.org/dc/dcmitype/"/>
    <ds:schemaRef ds:uri="http://schemas.openxmlformats.org/package/2006/metadata/core-properties"/>
    <ds:schemaRef ds:uri="dcc30912-d230-4cc2-b11f-bb5ca2a6b6f5"/>
    <ds:schemaRef ds:uri="http://purl.org/dc/elements/1.1/"/>
    <ds:schemaRef ds:uri="http://schemas.microsoft.com/office/2006/metadata/properties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www.w3.org/XML/1998/namespace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53785</TotalTime>
  <Words>484</Words>
  <Application>Microsoft Office PowerPoint</Application>
  <PresentationFormat>On-screen Show (4:3)</PresentationFormat>
  <Paragraphs>74</Paragraphs>
  <Slides>5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4" baseType="lpstr">
      <vt:lpstr>Arial </vt:lpstr>
      <vt:lpstr>맑은 고딕</vt:lpstr>
      <vt:lpstr>宋体</vt:lpstr>
      <vt:lpstr>微软雅黑</vt:lpstr>
      <vt:lpstr>Arial</vt:lpstr>
      <vt:lpstr>Calibri</vt:lpstr>
      <vt:lpstr>Times New Roman</vt:lpstr>
      <vt:lpstr>Wingdings</vt:lpstr>
      <vt:lpstr>Office Theme</vt:lpstr>
      <vt:lpstr>AF interacting with VPLMN</vt:lpstr>
      <vt:lpstr>Background</vt:lpstr>
      <vt:lpstr>Potential solutions to support AF influence procedure for HR-SBO</vt:lpstr>
      <vt:lpstr>Pros vs. Cons of alternatives</vt:lpstr>
      <vt:lpstr>Thanks!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Huawei</cp:lastModifiedBy>
  <cp:revision>2280</cp:revision>
  <dcterms:created xsi:type="dcterms:W3CDTF">2008-08-30T09:32:10Z</dcterms:created>
  <dcterms:modified xsi:type="dcterms:W3CDTF">2023-02-10T10:22:52Z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2c7635f8-94c0-4125-af53-3ffb066031e5</vt:lpwstr>
  </property>
  <property fmtid="{D5CDD505-2E9C-101B-9397-08002B2CF9AE}" pid="3" name="CTP_TimeStamp">
    <vt:lpwstr>2020-01-29 20:41:49Z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ContentTypeId">
    <vt:lpwstr>0x0101003A08C6E7E0CB5C40B3C0F55B9E8294C3</vt:lpwstr>
  </property>
  <property fmtid="{D5CDD505-2E9C-101B-9397-08002B2CF9AE}" pid="9" name="_2015_ms_pID_725343">
    <vt:lpwstr>(3)ba94Wxh2WCgYGd1sbX5JMJheNBCZUAW+glYndsX6yEd9TaNC02v25IYiKVnP9DLjqjS2sfgw
lpOFKauxz7Wml8+A+i8CZJi4BE8B8tBNMdr1/ukaeSFfcPFtKhOJeyiBoTAO+I/vrCPWXIbk
pM2cjnnbxp03d+sO9J5qGvUoxud090QZYwb5HrX1NBQNqhFdj/fkkE4WgWDyOoowZRSYCqld
o+sqh28gQqfwdIKIDV</vt:lpwstr>
  </property>
  <property fmtid="{D5CDD505-2E9C-101B-9397-08002B2CF9AE}" pid="10" name="_2015_ms_pID_7253431">
    <vt:lpwstr>ZVbRi2jfH9jFBYPPaq3pj0koNDT0ftaNrD0cnxCCOOYPSSfCJBrNDq
ktcIApwErxFRYc8K1jGQunt0crc84vnQ9O5z5kGzPld4OYXxPr9DZP4fbpOjvZnRLRHbIjvP
9bD/J93TtF0v78pivFQ+A97LmdvZ4CdWOQdn57PTqs08RjMbBjeQ0tzW3kBsRINKJNmumWZj
gZYQplFowxyY8p4niZyrnpy0LTFghjsAz/8d</vt:lpwstr>
  </property>
  <property fmtid="{D5CDD505-2E9C-101B-9397-08002B2CF9AE}" pid="11" name="_2015_ms_pID_7253432">
    <vt:lpwstr>oA==</vt:lpwstr>
  </property>
  <property fmtid="{D5CDD505-2E9C-101B-9397-08002B2CF9AE}" pid="12" name="_readonly">
    <vt:lpwstr/>
  </property>
  <property fmtid="{D5CDD505-2E9C-101B-9397-08002B2CF9AE}" pid="13" name="_change">
    <vt:lpwstr/>
  </property>
  <property fmtid="{D5CDD505-2E9C-101B-9397-08002B2CF9AE}" pid="14" name="_full-control">
    <vt:lpwstr/>
  </property>
  <property fmtid="{D5CDD505-2E9C-101B-9397-08002B2CF9AE}" pid="15" name="sflag">
    <vt:lpwstr>1676024446</vt:lpwstr>
  </property>
</Properties>
</file>