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90" r:id="rId2"/>
    <p:sldId id="322" r:id="rId3"/>
    <p:sldId id="347" r:id="rId4"/>
    <p:sldId id="351" r:id="rId5"/>
    <p:sldId id="346" r:id="rId6"/>
    <p:sldId id="293" r:id="rId7"/>
  </p:sldIdLst>
  <p:sldSz cx="12190413" cy="6859588"/>
  <p:notesSz cx="6858000" cy="9144000"/>
  <p:custDataLst>
    <p:tags r:id="rId9"/>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30">
          <p15:clr>
            <a:srgbClr val="A4A3A4"/>
          </p15:clr>
        </p15:guide>
        <p15:guide id="2" pos="383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87" d="100"/>
          <a:sy n="87" d="100"/>
        </p:scale>
        <p:origin x="835" y="72"/>
      </p:cViewPr>
      <p:guideLst>
        <p:guide orient="horz" pos="2130"/>
        <p:guide pos="383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tags" Target="tags/tag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t>2023-02-10</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a:ln>
            <a:solidFill>
              <a:srgbClr val="000000">
                <a:alpha val="100000"/>
              </a:srgbClr>
            </a:solidFill>
            <a:miter lim="800000"/>
          </a:ln>
        </p:spPr>
      </p:sp>
      <p:sp>
        <p:nvSpPr>
          <p:cNvPr id="21507" name="备注占位符 2"/>
          <p:cNvSpPr>
            <a:spLocks noGrp="1"/>
          </p:cNvSpPr>
          <p:nvPr>
            <p:ph type="body" idx="1"/>
          </p:nvPr>
        </p:nvSpPr>
        <p:spPr>
          <a:noFill/>
          <a:ln>
            <a:noFill/>
          </a:ln>
        </p:spPr>
        <p:txBody>
          <a:bodyPr wrap="square" lIns="91440" tIns="45720" rIns="91440" bIns="45720" anchor="t" anchorCtr="0"/>
          <a:lstStyle/>
          <a:p>
            <a:pPr lvl="0"/>
            <a:r>
              <a:rPr lang="en-US" altLang="zh-CN" dirty="0">
                <a:ea typeface="宋体" panose="02010600030101010101" pitchFamily="2" charset="-122"/>
              </a:rPr>
              <a:t>(2022-3)</a:t>
            </a:r>
          </a:p>
        </p:txBody>
      </p:sp>
      <p:sp>
        <p:nvSpPr>
          <p:cNvPr id="21508"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t>5</a:t>
            </a:fld>
            <a:endParaRPr lang="zh-CN" altLang="en-US" sz="12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2/10/2023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2/10/2023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2/10/2023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2/10/2023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2/10/2023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2/10/2023</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2/10/2023</a:t>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2/10/2023</a:t>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2/10/2023</a:t>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2/10/2023</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2/10/2023</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t>‹#›</a:t>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a:t>单击此处编辑母版标题样式</a:t>
            </a:r>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t>2/10/2023</a:t>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emf"/><Relationship Id="rId2" Type="http://schemas.openxmlformats.org/officeDocument/2006/relationships/tags" Target="../tags/tag5.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1395730" y="1885950"/>
            <a:ext cx="9335135" cy="2337435"/>
          </a:xfrm>
        </p:spPr>
        <p:txBody>
          <a:bodyPr anchor="ctr"/>
          <a:lstStyle/>
          <a:p>
            <a:pPr eaLnBrk="1" hangingPunct="1">
              <a:lnSpc>
                <a:spcPts val="6280"/>
              </a:lnSpc>
              <a:defRPr/>
            </a:pPr>
            <a:r>
              <a:rPr lang="en-US" altLang="zh-CN" sz="2800" dirty="0">
                <a:latin typeface="+mn-lt"/>
              </a:rPr>
              <a:t>Discussion on device compliance to 3GPP specifications</a:t>
            </a:r>
          </a:p>
        </p:txBody>
      </p:sp>
      <p:sp>
        <p:nvSpPr>
          <p:cNvPr id="4098" name="副标题 2"/>
          <p:cNvSpPr>
            <a:spLocks noGrp="1" noChangeArrowheads="1"/>
          </p:cNvSpPr>
          <p:nvPr>
            <p:ph type="subTitle" idx="1"/>
          </p:nvPr>
        </p:nvSpPr>
        <p:spPr>
          <a:xfrm>
            <a:off x="215900" y="4736465"/>
            <a:ext cx="11703050" cy="940435"/>
          </a:xfrm>
        </p:spPr>
        <p:txBody>
          <a:bodyPr/>
          <a:lstStyle/>
          <a:p>
            <a:pPr eaLnBrk="1" hangingPunct="1">
              <a:lnSpc>
                <a:spcPct val="150000"/>
              </a:lnSpc>
            </a:pPr>
            <a:r>
              <a:rPr lang="en-US" altLang="zh-CN" sz="2800" dirty="0"/>
              <a:t>CMCC, [</a:t>
            </a:r>
            <a:r>
              <a:rPr lang="en-US" altLang="zh-CN" sz="2800" dirty="0" smtClean="0">
                <a:sym typeface="+mn-ea"/>
              </a:rPr>
              <a:t>Telecom Italia], </a:t>
            </a:r>
            <a:r>
              <a:rPr lang="en-US" altLang="zh-CN" sz="2800" dirty="0">
                <a:sym typeface="+mn-ea"/>
              </a:rPr>
              <a:t>ZTE, </a:t>
            </a:r>
            <a:r>
              <a:rPr lang="en-US" altLang="zh-CN" sz="2800" dirty="0" smtClean="0">
                <a:sym typeface="+mn-ea"/>
              </a:rPr>
              <a:t>Xiaomi</a:t>
            </a:r>
            <a:r>
              <a:rPr lang="en-US" altLang="zh-CN" sz="2800" dirty="0" smtClean="0">
                <a:sym typeface="+mn-ea"/>
              </a:rPr>
              <a:t>, </a:t>
            </a:r>
            <a:r>
              <a:rPr lang="en-US" altLang="zh-CN" sz="2800" dirty="0" smtClean="0">
                <a:sym typeface="+mn-ea"/>
              </a:rPr>
              <a:t>[OPPO</a:t>
            </a:r>
            <a:r>
              <a:rPr lang="en-US" altLang="zh-CN" sz="2800" dirty="0" smtClean="0">
                <a:sym typeface="+mn-ea"/>
              </a:rPr>
              <a:t>], CATT</a:t>
            </a:r>
            <a:r>
              <a:rPr lang="en-US" altLang="zh-CN" sz="2800" dirty="0">
                <a:sym typeface="+mn-ea"/>
              </a:rPr>
              <a:t>, </a:t>
            </a:r>
            <a:r>
              <a:rPr lang="en-US" altLang="zh-CN" sz="2800" dirty="0" smtClean="0">
                <a:sym typeface="+mn-ea"/>
              </a:rPr>
              <a:t>Vivo</a:t>
            </a:r>
            <a:r>
              <a:rPr lang="en-US" altLang="zh-CN" sz="2800" dirty="0" smtClean="0">
                <a:solidFill>
                  <a:schemeClr val="tx1"/>
                </a:solidFill>
                <a:sym typeface="+mn-ea"/>
              </a:rPr>
              <a:t> </a:t>
            </a:r>
            <a:endParaRPr lang="en-US" altLang="zh-CN" sz="2800" dirty="0">
              <a:solidFill>
                <a:schemeClr val="tx1"/>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GB" altLang="zh-CN" sz="2400" b="1" dirty="0"/>
              <a:t>3GPP TSG</a:t>
            </a:r>
            <a:r>
              <a:rPr lang="en-US" altLang="en-GB" sz="2400" b="1" dirty="0"/>
              <a:t> SA WG2</a:t>
            </a:r>
            <a:r>
              <a:rPr lang="en-GB" altLang="zh-CN" sz="2400" b="1" dirty="0"/>
              <a:t> Meeting #</a:t>
            </a:r>
            <a:r>
              <a:rPr lang="en-US" altLang="en-GB" sz="2400" b="1" dirty="0"/>
              <a:t>155</a:t>
            </a:r>
            <a:r>
              <a:rPr lang="en-US" sz="2400" kern="0" dirty="0"/>
              <a:t> 						      </a:t>
            </a:r>
            <a:r>
              <a:rPr lang="en-US" sz="2400" b="1" kern="0" dirty="0" smtClean="0"/>
              <a:t>S2</a:t>
            </a:r>
            <a:r>
              <a:rPr lang="en-US" altLang="zh-CN" sz="2400" b="1" dirty="0"/>
              <a:t>-2302428</a:t>
            </a:r>
          </a:p>
          <a:p>
            <a:pPr>
              <a:lnSpc>
                <a:spcPct val="100000"/>
              </a:lnSpc>
              <a:defRPr/>
            </a:pPr>
            <a:r>
              <a:rPr lang="en-US" altLang="en-GB" sz="2400" b="1" dirty="0"/>
              <a:t>Electronic Meeting</a:t>
            </a:r>
            <a:r>
              <a:rPr lang="en-GB" altLang="zh-CN" sz="2400" b="1" dirty="0"/>
              <a:t>,</a:t>
            </a:r>
            <a:r>
              <a:rPr lang="en-US" altLang="en-GB" sz="2400" b="1" dirty="0"/>
              <a:t> February 20</a:t>
            </a:r>
            <a:r>
              <a:rPr lang="en-GB" altLang="zh-CN" sz="2400" b="1" dirty="0"/>
              <a:t> – </a:t>
            </a:r>
            <a:r>
              <a:rPr lang="en-US" altLang="en-GB" sz="2400" b="1" dirty="0"/>
              <a:t>24,</a:t>
            </a:r>
            <a:r>
              <a:rPr lang="en-GB" altLang="zh-CN" sz="2400" b="1" dirty="0"/>
              <a:t> 202</a:t>
            </a:r>
            <a:r>
              <a:rPr lang="en-US" altLang="en-GB" sz="2400" b="1" dirty="0"/>
              <a:t>3</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35560"/>
            <a:ext cx="11577955" cy="727710"/>
          </a:xfrm>
        </p:spPr>
        <p:txBody>
          <a:bodyPr/>
          <a:lstStyle/>
          <a:p>
            <a:pPr eaLnBrk="1" hangingPunct="1"/>
            <a:r>
              <a:rPr lang="en-US" altLang="zh-CN" sz="3200" b="1" dirty="0">
                <a:solidFill>
                  <a:schemeClr val="tx1"/>
                </a:solidFill>
              </a:rPr>
              <a:t>A general solution to identify non-3GPP-compliant devices is needed</a:t>
            </a: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13995" y="699770"/>
            <a:ext cx="11749405" cy="5131435"/>
          </a:xfrm>
          <a:prstGeom prst="rect">
            <a:avLst/>
          </a:prstGeom>
          <a:noFill/>
        </p:spPr>
        <p:txBody>
          <a:bodyPr wrap="square" rtlCol="0" anchor="t">
            <a:spAutoFit/>
          </a:bodyPr>
          <a:lstStyle/>
          <a:p>
            <a:pPr eaLnBrk="1" latinLnBrk="0" hangingPunct="1">
              <a:lnSpc>
                <a:spcPts val="32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Observation 1</a:t>
            </a:r>
            <a:r>
              <a:rPr lang="en-US" altLang="zh-CN" sz="2400" dirty="0">
                <a:latin typeface="+mn-lt"/>
                <a:sym typeface="+mn-ea"/>
              </a:rPr>
              <a:t>: </a:t>
            </a:r>
          </a:p>
          <a:p>
            <a:pPr lvl="1" eaLnBrk="1" latinLnBrk="0" hangingPunct="1">
              <a:lnSpc>
                <a:spcPts val="3200"/>
              </a:lnSpc>
              <a:spcBef>
                <a:spcPts val="300"/>
              </a:spcBef>
              <a:buClrTx/>
              <a:buSzTx/>
              <a:buFont typeface="Arial" panose="020B0604020202020204" pitchFamily="34" charset="0"/>
              <a:buChar char="•"/>
            </a:pPr>
            <a:r>
              <a:rPr lang="en-US" altLang="zh-CN" sz="2400" dirty="0">
                <a:latin typeface="+mn-lt"/>
                <a:sym typeface="+mn-ea"/>
              </a:rPr>
              <a:t>As indicated in [1] and [3],</a:t>
            </a:r>
            <a:r>
              <a:rPr lang="en-US" altLang="zh-CN" sz="2400" b="1" dirty="0">
                <a:latin typeface="+mn-lt"/>
                <a:sym typeface="+mn-ea"/>
              </a:rPr>
              <a:t> </a:t>
            </a:r>
            <a:r>
              <a:rPr lang="en-US" altLang="zh-CN" sz="2400" dirty="0">
                <a:latin typeface="+mn-lt"/>
                <a:sym typeface="+mn-ea"/>
              </a:rPr>
              <a:t>a general solution is expected by operators to identify the non-3GPP-compliant devices unknown to the network. </a:t>
            </a:r>
          </a:p>
          <a:p>
            <a:pPr lvl="1" eaLnBrk="1" latinLnBrk="0" hangingPunct="1">
              <a:lnSpc>
                <a:spcPts val="3200"/>
              </a:lnSpc>
              <a:spcBef>
                <a:spcPts val="300"/>
              </a:spcBef>
              <a:buClrTx/>
              <a:buSzTx/>
              <a:buFont typeface="Arial" panose="020B0604020202020204" pitchFamily="34" charset="0"/>
              <a:buChar char="•"/>
            </a:pPr>
            <a:r>
              <a:rPr lang="en-US" altLang="zh-CN" sz="2400" dirty="0">
                <a:latin typeface="+mn-lt"/>
                <a:sym typeface="+mn-ea"/>
              </a:rPr>
              <a:t> As indicated in [2] and , as for the non-3GPP-compliant devices need to be rejected or allowed, this is preferred to be operator depended. Operators can reject the non-3GPP-compliant devices, and also may allow the non-3GPP-compliant devices. </a:t>
            </a:r>
          </a:p>
          <a:p>
            <a:pPr lvl="1" eaLnBrk="1" latinLnBrk="0" hangingPunct="1">
              <a:lnSpc>
                <a:spcPts val="3200"/>
              </a:lnSpc>
              <a:spcBef>
                <a:spcPts val="300"/>
              </a:spcBef>
              <a:buClrTx/>
              <a:buSzTx/>
              <a:buFont typeface="Arial" panose="020B0604020202020204" pitchFamily="34" charset="0"/>
              <a:buChar char="•"/>
            </a:pPr>
            <a:r>
              <a:rPr lang="en-US" altLang="zh-CN" sz="2400" dirty="0">
                <a:latin typeface="+mn-lt"/>
                <a:sym typeface="+mn-ea"/>
              </a:rPr>
              <a:t> As summaried in [4], 3GPP companies acknowledge the non-3GPP-compliant UE issues. It is observed that there are non-3GPP-compliant UEs in the field, which do not support mandatory features defined in 3GPP RAN. TSG RAN has discussed how to handle this issue, and proposal on architecture enhancement is also provided and discussed. However, no consensus has been reached, and quite a few companies think SA2 may help RAN on this issue. </a:t>
            </a:r>
          </a:p>
        </p:txBody>
      </p:sp>
      <p:sp>
        <p:nvSpPr>
          <p:cNvPr id="9" name="文本框 8"/>
          <p:cNvSpPr txBox="1"/>
          <p:nvPr/>
        </p:nvSpPr>
        <p:spPr>
          <a:xfrm>
            <a:off x="307975" y="5836285"/>
            <a:ext cx="11561445" cy="911860"/>
          </a:xfrm>
          <a:prstGeom prst="rect">
            <a:avLst/>
          </a:prstGeom>
          <a:noFill/>
        </p:spPr>
        <p:txBody>
          <a:bodyPr wrap="square" rtlCol="0" anchor="t">
            <a:spAutoFit/>
          </a:bodyPr>
          <a:lstStyle/>
          <a:p>
            <a:pPr eaLnBrk="1" latinLnBrk="0" hangingPunct="1">
              <a:lnSpc>
                <a:spcPts val="32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Proposal 1</a:t>
            </a:r>
            <a:r>
              <a:rPr lang="en-US" altLang="zh-CN" sz="2400" dirty="0">
                <a:latin typeface="+mn-lt"/>
                <a:sym typeface="+mn-ea"/>
              </a:rPr>
              <a:t>: 3GPP to work out a solution to identify the non-3GPP-compliant devices for the interested bodies.</a:t>
            </a:r>
            <a:endParaRPr lang="en-US" altLang="zh-CN" sz="2400" u="sng" dirty="0">
              <a:latin typeface="+mn-lt"/>
              <a:sym typeface="+mn-ea"/>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53695" y="254635"/>
            <a:ext cx="11836400" cy="727710"/>
          </a:xfrm>
        </p:spPr>
        <p:txBody>
          <a:bodyPr/>
          <a:lstStyle/>
          <a:p>
            <a:pPr eaLnBrk="1" hangingPunct="1"/>
            <a:r>
              <a:rPr lang="en-US" altLang="zh-CN" sz="3200" b="1" dirty="0">
                <a:solidFill>
                  <a:schemeClr val="tx1"/>
                </a:solidFill>
              </a:rPr>
              <a:t>The testing/conformance/regulatory bodies can be involved</a:t>
            </a: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00660" y="899795"/>
            <a:ext cx="11749405" cy="2861310"/>
          </a:xfrm>
          <a:prstGeom prst="rect">
            <a:avLst/>
          </a:prstGeom>
          <a:noFill/>
        </p:spPr>
        <p:txBody>
          <a:bodyPr wrap="square" rtlCol="0" anchor="t">
            <a:spAutoFit/>
          </a:bodyPr>
          <a:lstStyle/>
          <a:p>
            <a:pPr eaLnBrk="1" latinLnBrk="0" hangingPunct="1">
              <a:lnSpc>
                <a:spcPts val="30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Observation 2</a:t>
            </a:r>
            <a:r>
              <a:rPr lang="en-US" altLang="zh-CN" sz="2400" dirty="0">
                <a:latin typeface="+mn-lt"/>
                <a:sym typeface="+mn-ea"/>
              </a:rPr>
              <a:t>: </a:t>
            </a:r>
          </a:p>
          <a:p>
            <a:pPr lvl="1" eaLnBrk="1" latinLnBrk="0" hangingPunct="1">
              <a:lnSpc>
                <a:spcPts val="3000"/>
              </a:lnSpc>
              <a:spcBef>
                <a:spcPts val="300"/>
              </a:spcBef>
              <a:buClrTx/>
              <a:buSzTx/>
              <a:buFont typeface="Arial" panose="020B0604020202020204" pitchFamily="34" charset="0"/>
              <a:buChar char="•"/>
            </a:pPr>
            <a:r>
              <a:rPr lang="en-US" altLang="zh-CN" sz="2400" dirty="0">
                <a:latin typeface="+mn-lt"/>
                <a:sym typeface="+mn-ea"/>
              </a:rPr>
              <a:t>As company indicated in [2], the devices which originated this issue are not certified and cannot be certified and are unknown to the network. To identify the non-certified devices can help to resolove this issue.</a:t>
            </a:r>
          </a:p>
          <a:p>
            <a:pPr lvl="1" eaLnBrk="1" latinLnBrk="0" hangingPunct="1">
              <a:lnSpc>
                <a:spcPts val="3000"/>
              </a:lnSpc>
              <a:spcBef>
                <a:spcPts val="300"/>
              </a:spcBef>
              <a:buClrTx/>
              <a:buSzTx/>
              <a:buFont typeface="Arial" panose="020B0604020202020204" pitchFamily="34" charset="0"/>
              <a:buChar char="•"/>
            </a:pPr>
            <a:r>
              <a:rPr lang="en-US" altLang="zh-CN" sz="2400" dirty="0">
                <a:latin typeface="+mn-lt"/>
                <a:sym typeface="+mn-ea"/>
              </a:rPr>
              <a:t> As company suggested in [2], the proponents should co-ordinate with the testing/conformance/regulatory authorities in terms of understanding the device’s abilities.</a:t>
            </a:r>
          </a:p>
        </p:txBody>
      </p:sp>
      <p:sp>
        <p:nvSpPr>
          <p:cNvPr id="9" name="文本框 8"/>
          <p:cNvSpPr txBox="1"/>
          <p:nvPr/>
        </p:nvSpPr>
        <p:spPr>
          <a:xfrm>
            <a:off x="200660" y="3742055"/>
            <a:ext cx="11845925" cy="3079115"/>
          </a:xfrm>
          <a:prstGeom prst="rect">
            <a:avLst/>
          </a:prstGeom>
          <a:noFill/>
        </p:spPr>
        <p:txBody>
          <a:bodyPr wrap="square" rtlCol="0" anchor="t">
            <a:spAutoFit/>
          </a:bodyPr>
          <a:lstStyle/>
          <a:p>
            <a:pPr eaLnBrk="1" latinLnBrk="0" hangingPunct="1">
              <a:lnSpc>
                <a:spcPts val="28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Proposal 2</a:t>
            </a:r>
            <a:r>
              <a:rPr lang="en-US" altLang="zh-CN" sz="2400" dirty="0">
                <a:latin typeface="+mn-lt"/>
                <a:sym typeface="+mn-ea"/>
              </a:rPr>
              <a:t>:  3GPP to co-operate with certification bodies (e.g. GCF) to work out a solution to enable networks to identify the non-certified devices or non-3GPP-compliant devices. The potential solution could be </a:t>
            </a:r>
          </a:p>
          <a:p>
            <a:pPr lvl="1" eaLnBrk="1" latinLnBrk="0" hangingPunct="1">
              <a:lnSpc>
                <a:spcPts val="2800"/>
              </a:lnSpc>
              <a:spcBef>
                <a:spcPts val="300"/>
              </a:spcBef>
              <a:buClrTx/>
              <a:buSzTx/>
              <a:buFont typeface="Arial" panose="020B0604020202020204" pitchFamily="34" charset="0"/>
              <a:buChar char="•"/>
            </a:pPr>
            <a:r>
              <a:rPr lang="en-US" altLang="zh-CN" sz="2400" dirty="0">
                <a:latin typeface="+mn-lt"/>
                <a:sym typeface="+mn-ea"/>
              </a:rPr>
              <a:t>network to send UE-Certification Validation Information to the certification bodies (e.g. GCF)</a:t>
            </a:r>
          </a:p>
          <a:p>
            <a:pPr lvl="1" eaLnBrk="1" latinLnBrk="0" hangingPunct="1">
              <a:lnSpc>
                <a:spcPts val="2800"/>
              </a:lnSpc>
              <a:spcBef>
                <a:spcPts val="300"/>
              </a:spcBef>
              <a:buClrTx/>
              <a:buSzTx/>
              <a:buFont typeface="Arial" panose="020B0604020202020204" pitchFamily="34" charset="0"/>
              <a:buChar char="•"/>
            </a:pPr>
            <a:r>
              <a:rPr lang="en-US" altLang="zh-CN" sz="2400" dirty="0">
                <a:latin typeface="+mn-lt"/>
                <a:sym typeface="+mn-ea"/>
              </a:rPr>
              <a:t>certification bodies to validate whether the UE has passed the certification and send success/failure results to network</a:t>
            </a:r>
          </a:p>
          <a:p>
            <a:pPr lvl="0" indent="0" eaLnBrk="1" latinLnBrk="0" hangingPunct="1">
              <a:lnSpc>
                <a:spcPts val="2800"/>
              </a:lnSpc>
              <a:spcBef>
                <a:spcPts val="300"/>
              </a:spcBef>
              <a:buClrTx/>
              <a:buSzTx/>
              <a:buFont typeface="Arial" panose="020B0604020202020204" pitchFamily="34" charset="0"/>
              <a:buNone/>
            </a:pPr>
            <a:r>
              <a:rPr lang="en-US" altLang="zh-CN" sz="2400" dirty="0">
                <a:latin typeface="+mn-lt"/>
                <a:sym typeface="+mn-ea"/>
              </a:rPr>
              <a:t>The </a:t>
            </a:r>
            <a:r>
              <a:rPr lang="en-US" altLang="zh-CN" sz="2400">
                <a:latin typeface="+mn-lt"/>
                <a:sym typeface="+mn-ea"/>
              </a:rPr>
              <a:t>procedures </a:t>
            </a:r>
            <a:r>
              <a:rPr lang="en-US" altLang="zh-CN" sz="2400" smtClean="0">
                <a:latin typeface="+mn-lt"/>
                <a:sym typeface="+mn-ea"/>
              </a:rPr>
              <a:t>above </a:t>
            </a:r>
            <a:r>
              <a:rPr lang="en-US" altLang="zh-CN" sz="2400" dirty="0">
                <a:latin typeface="+mn-lt"/>
                <a:sym typeface="+mn-ea"/>
              </a:rPr>
              <a:t>can be implemented after or before UE registration completed. </a:t>
            </a:r>
            <a:endParaRPr lang="en-US" altLang="zh-CN" sz="2400" u="sng" dirty="0">
              <a:latin typeface="+mn-lt"/>
              <a:sym typeface="+mn-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1270"/>
            <a:ext cx="11577955" cy="727710"/>
          </a:xfrm>
        </p:spPr>
        <p:txBody>
          <a:bodyPr/>
          <a:lstStyle/>
          <a:p>
            <a:pPr eaLnBrk="1" hangingPunct="1"/>
            <a:r>
              <a:rPr lang="en-US" altLang="zh-CN" sz="3200" b="1" dirty="0">
                <a:solidFill>
                  <a:schemeClr val="tx1"/>
                </a:solidFill>
              </a:rPr>
              <a:t>An example solution for Proposal 2</a:t>
            </a: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9" name="文本框 8"/>
          <p:cNvSpPr txBox="1"/>
          <p:nvPr/>
        </p:nvSpPr>
        <p:spPr>
          <a:xfrm>
            <a:off x="7302500" y="2509520"/>
            <a:ext cx="4748530" cy="1976120"/>
          </a:xfrm>
          <a:prstGeom prst="rect">
            <a:avLst/>
          </a:prstGeom>
          <a:noFill/>
        </p:spPr>
        <p:txBody>
          <a:bodyPr wrap="square" rtlCol="0" anchor="t">
            <a:spAutoFit/>
          </a:bodyPr>
          <a:lstStyle/>
          <a:p>
            <a:pPr eaLnBrk="1" latinLnBrk="0" hangingPunct="1">
              <a:lnSpc>
                <a:spcPts val="24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UCV Server</a:t>
            </a:r>
            <a:r>
              <a:rPr lang="en-US" altLang="zh-CN" sz="2400" dirty="0">
                <a:latin typeface="+mn-lt"/>
                <a:sym typeface="+mn-ea"/>
              </a:rPr>
              <a:t>: </a:t>
            </a:r>
            <a:r>
              <a:rPr lang="en-US" altLang="zh-CN" sz="2000" dirty="0">
                <a:latin typeface="+mn-lt"/>
                <a:sym typeface="+mn-ea"/>
              </a:rPr>
              <a:t>UE-Certification Validation Server (e.g. GCF Server), used to store the UE certification information</a:t>
            </a:r>
          </a:p>
          <a:p>
            <a:pPr eaLnBrk="1" latinLnBrk="0" hangingPunct="1">
              <a:lnSpc>
                <a:spcPts val="2400"/>
              </a:lnSpc>
              <a:spcBef>
                <a:spcPts val="300"/>
              </a:spcBef>
              <a:buClrTx/>
              <a:buSzTx/>
              <a:buFont typeface="Arial" panose="020B0604020202020204" pitchFamily="34" charset="0"/>
              <a:buChar char="•"/>
            </a:pPr>
            <a:r>
              <a:rPr lang="en-US" altLang="zh-CN" sz="2400" b="1" dirty="0">
                <a:latin typeface="+mn-lt"/>
                <a:sym typeface="+mn-ea"/>
              </a:rPr>
              <a:t> UCV Function</a:t>
            </a:r>
            <a:r>
              <a:rPr lang="en-US" altLang="zh-CN" sz="2400" dirty="0">
                <a:latin typeface="+mn-lt"/>
                <a:sym typeface="+mn-ea"/>
              </a:rPr>
              <a:t>: </a:t>
            </a:r>
            <a:r>
              <a:rPr lang="en-US" altLang="zh-CN" sz="2000" dirty="0">
                <a:latin typeface="+mn-lt"/>
                <a:sym typeface="+mn-ea"/>
              </a:rPr>
              <a:t>UE-Certification Validation Function Unit, to help to route to the target UCV Server</a:t>
            </a:r>
          </a:p>
        </p:txBody>
      </p:sp>
      <p:sp>
        <p:nvSpPr>
          <p:cNvPr id="5" name="文本框 4"/>
          <p:cNvSpPr txBox="1"/>
          <p:nvPr/>
        </p:nvSpPr>
        <p:spPr>
          <a:xfrm>
            <a:off x="-635" y="6357620"/>
            <a:ext cx="12178665" cy="514350"/>
          </a:xfrm>
          <a:prstGeom prst="rect">
            <a:avLst/>
          </a:prstGeom>
          <a:noFill/>
        </p:spPr>
        <p:txBody>
          <a:bodyPr wrap="square" rtlCol="0" anchor="t">
            <a:spAutoFit/>
          </a:bodyPr>
          <a:lstStyle/>
          <a:p>
            <a:pPr eaLnBrk="1" latinLnBrk="0" hangingPunct="1">
              <a:lnSpc>
                <a:spcPts val="3300"/>
              </a:lnSpc>
              <a:spcBef>
                <a:spcPts val="300"/>
              </a:spcBef>
              <a:buClrTx/>
              <a:buSzTx/>
              <a:buFont typeface="Arial" panose="020B0604020202020204" pitchFamily="34" charset="0"/>
              <a:buChar char="•"/>
            </a:pPr>
            <a:r>
              <a:rPr lang="en-US" altLang="zh-CN" sz="2400" b="1" dirty="0">
                <a:latin typeface="+mn-lt"/>
                <a:sym typeface="+mn-ea"/>
              </a:rPr>
              <a:t> Proposal 3</a:t>
            </a:r>
            <a:r>
              <a:rPr lang="en-US" altLang="zh-CN" sz="2400" dirty="0">
                <a:latin typeface="+mn-lt"/>
                <a:sym typeface="+mn-ea"/>
              </a:rPr>
              <a:t>: SA2 to evaluate the feasibility of Proposal 2, and to work out a solution accordingly.</a:t>
            </a:r>
            <a:endParaRPr lang="en-US" altLang="zh-CN" sz="2400" u="sng" dirty="0">
              <a:latin typeface="+mn-lt"/>
              <a:sym typeface="+mn-ea"/>
            </a:endParaRPr>
          </a:p>
        </p:txBody>
      </p:sp>
      <p:sp>
        <p:nvSpPr>
          <p:cNvPr id="11" name="文本框 10"/>
          <p:cNvSpPr txBox="1"/>
          <p:nvPr/>
        </p:nvSpPr>
        <p:spPr>
          <a:xfrm>
            <a:off x="7302500" y="551180"/>
            <a:ext cx="4887595" cy="1976120"/>
          </a:xfrm>
          <a:prstGeom prst="rect">
            <a:avLst/>
          </a:prstGeom>
          <a:noFill/>
        </p:spPr>
        <p:txBody>
          <a:bodyPr wrap="square" rtlCol="0" anchor="t">
            <a:spAutoFit/>
          </a:bodyPr>
          <a:lstStyle/>
          <a:p>
            <a:pPr eaLnBrk="1" latinLnBrk="0" hangingPunct="1">
              <a:lnSpc>
                <a:spcPts val="2400"/>
              </a:lnSpc>
              <a:spcBef>
                <a:spcPts val="300"/>
              </a:spcBef>
              <a:buClrTx/>
              <a:buSzTx/>
              <a:buFont typeface="Arial" panose="020B0604020202020204" pitchFamily="34" charset="0"/>
              <a:buChar char="•"/>
            </a:pPr>
            <a:r>
              <a:rPr lang="en-US" altLang="zh-CN" sz="2400" b="1" dirty="0">
                <a:latin typeface="+mn-lt"/>
                <a:sym typeface="+mn-ea"/>
              </a:rPr>
              <a:t> UCV</a:t>
            </a:r>
            <a:r>
              <a:rPr lang="en-US" altLang="zh-CN" sz="2400" dirty="0">
                <a:latin typeface="+mn-lt"/>
                <a:sym typeface="+mn-ea"/>
              </a:rPr>
              <a:t>:</a:t>
            </a:r>
            <a:r>
              <a:rPr lang="en-US" altLang="zh-CN" sz="2400" b="1" dirty="0">
                <a:latin typeface="+mn-lt"/>
                <a:sym typeface="+mn-ea"/>
              </a:rPr>
              <a:t> </a:t>
            </a:r>
            <a:r>
              <a:rPr lang="en-US" altLang="zh-CN" sz="2000" dirty="0">
                <a:latin typeface="+mn-lt"/>
                <a:sym typeface="+mn-ea"/>
              </a:rPr>
              <a:t>UE-Certification Validation</a:t>
            </a:r>
            <a:endParaRPr lang="en-US" altLang="zh-CN" sz="2400" dirty="0">
              <a:latin typeface="+mn-lt"/>
              <a:sym typeface="+mn-ea"/>
            </a:endParaRPr>
          </a:p>
          <a:p>
            <a:pPr eaLnBrk="1" latinLnBrk="0" hangingPunct="1">
              <a:lnSpc>
                <a:spcPts val="24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UCV Information</a:t>
            </a:r>
            <a:r>
              <a:rPr lang="en-US" altLang="zh-CN" sz="2400" dirty="0">
                <a:latin typeface="+mn-lt"/>
                <a:sym typeface="+mn-ea"/>
              </a:rPr>
              <a:t>: </a:t>
            </a:r>
            <a:r>
              <a:rPr lang="en-US" altLang="zh-CN" sz="2000" dirty="0">
                <a:latin typeface="+mn-lt"/>
                <a:sym typeface="+mn-ea"/>
              </a:rPr>
              <a:t>UE-Certification Information, any information can help to identify the specific certification activities in certification body, e.g. REF in GCF, Marketing name, Model name, IMEI, etc.</a:t>
            </a:r>
          </a:p>
        </p:txBody>
      </p:sp>
      <p:pic>
        <p:nvPicPr>
          <p:cNvPr id="12" name="图片 11"/>
          <p:cNvPicPr>
            <a:picLocks noChangeAspect="1"/>
          </p:cNvPicPr>
          <p:nvPr/>
        </p:nvPicPr>
        <p:blipFill>
          <a:blip r:embed="rId5"/>
          <a:stretch>
            <a:fillRect/>
          </a:stretch>
        </p:blipFill>
        <p:spPr>
          <a:xfrm>
            <a:off x="405765" y="4444365"/>
            <a:ext cx="10922635" cy="1769110"/>
          </a:xfrm>
          <a:prstGeom prst="rect">
            <a:avLst/>
          </a:prstGeom>
        </p:spPr>
      </p:pic>
      <p:graphicFrame>
        <p:nvGraphicFramePr>
          <p:cNvPr id="4" name="对象 3"/>
          <p:cNvGraphicFramePr/>
          <p:nvPr>
            <p:extLst>
              <p:ext uri="{D42A27DB-BD31-4B8C-83A1-F6EECF244321}">
                <p14:modId xmlns:p14="http://schemas.microsoft.com/office/powerpoint/2010/main" val="4223950881"/>
              </p:ext>
            </p:extLst>
          </p:nvPr>
        </p:nvGraphicFramePr>
        <p:xfrm>
          <a:off x="-293370" y="889635"/>
          <a:ext cx="7722870" cy="3482340"/>
        </p:xfrm>
        <a:graphic>
          <a:graphicData uri="http://schemas.openxmlformats.org/presentationml/2006/ole">
            <mc:AlternateContent xmlns:mc="http://schemas.openxmlformats.org/markup-compatibility/2006">
              <mc:Choice xmlns:v="urn:schemas-microsoft-com:vml" Requires="v">
                <p:oleObj spid="_x0000_s1038" name="Visio" r:id="rId6" imgW="7612579" imgH="3650226" progId="Visio.Drawing.11">
                  <p:embed/>
                </p:oleObj>
              </mc:Choice>
              <mc:Fallback>
                <p:oleObj name="Visio" r:id="rId6" imgW="7612579" imgH="3650226" progId="Visio.Drawing.11">
                  <p:embed/>
                  <p:pic>
                    <p:nvPicPr>
                      <p:cNvPr id="0" name="图片 5"/>
                      <p:cNvPicPr/>
                      <p:nvPr/>
                    </p:nvPicPr>
                    <p:blipFill>
                      <a:blip r:embed="rId7"/>
                      <a:stretch>
                        <a:fillRect/>
                      </a:stretch>
                    </p:blipFill>
                    <p:spPr>
                      <a:xfrm>
                        <a:off x="-293370" y="889635"/>
                        <a:ext cx="7722870" cy="3482340"/>
                      </a:xfrm>
                      <a:prstGeom prst="rect">
                        <a:avLst/>
                      </a:prstGeom>
                    </p:spPr>
                  </p:pic>
                </p:oleObj>
              </mc:Fallback>
            </mc:AlternateContent>
          </a:graphicData>
        </a:graphic>
      </p:graphicFrame>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425657" y="7937"/>
            <a:ext cx="11576566" cy="1325439"/>
          </a:xfrm>
        </p:spPr>
        <p:txBody>
          <a:bodyPr vert="horz" wrap="square" lIns="121905" tIns="60952" rIns="121905" bIns="60952" anchor="ctr" anchorCtr="0"/>
          <a:lstStyle/>
          <a:p>
            <a:pPr eaLnBrk="1" hangingPunct="1"/>
            <a:r>
              <a:rPr lang="en-US" altLang="zh-CN" sz="3600" b="1" dirty="0">
                <a:ea typeface="宋体" panose="02010600030101010101" pitchFamily="2" charset="-122"/>
              </a:rPr>
              <a:t>Reference</a:t>
            </a:r>
          </a:p>
        </p:txBody>
      </p:sp>
      <p:sp>
        <p:nvSpPr>
          <p:cNvPr id="10243" name="内容占位符 2"/>
          <p:cNvSpPr>
            <a:spLocks noGrp="1"/>
          </p:cNvSpPr>
          <p:nvPr>
            <p:ph idx="1"/>
          </p:nvPr>
        </p:nvSpPr>
        <p:spPr>
          <a:xfrm>
            <a:off x="532011" y="1104798"/>
            <a:ext cx="11140044" cy="5574784"/>
          </a:xfrm>
        </p:spPr>
        <p:txBody>
          <a:bodyPr vert="horz" wrap="square" lIns="121905" tIns="60952" rIns="121905" bIns="60952" anchor="t" anchorCtr="0"/>
          <a:lstStyle/>
          <a:p>
            <a:pPr marL="0" marR="0" lvl="0" algn="l" defTabSz="457200" rtl="0" eaLnBrk="1" fontAlgn="auto" latinLnBrk="0" hangingPunct="1">
              <a:lnSpc>
                <a:spcPct val="100000"/>
              </a:lnSpc>
              <a:spcAft>
                <a:spcPts val="0"/>
              </a:spcAft>
              <a:buClrTx/>
              <a:buSzTx/>
              <a:buFontTx/>
              <a:buNone/>
              <a:defRPr/>
            </a:pPr>
            <a:r>
              <a:rPr lang="en-US" altLang="zh-CN" sz="2400" dirty="0">
                <a:ea typeface="宋体" panose="02010600030101010101" pitchFamily="2" charset="-122"/>
              </a:rPr>
              <a:t>[1] RP-222163 </a:t>
            </a:r>
            <a:r>
              <a:rPr lang="en-US" altLang="zh-CN" sz="2400" dirty="0">
                <a:ea typeface="宋体" panose="02010600030101010101" pitchFamily="2" charset="-122"/>
                <a:sym typeface="+mn-ea"/>
              </a:rPr>
              <a:t>On device compliance to 3GPP specifications; Telecom Italia, Telefonica, Orange, Bouygues Telecom; RAN#97e September 12-16, 2022.</a:t>
            </a:r>
            <a:endParaRPr kumimoji="0" lang="en-US" altLang="zh-CN" sz="2400" i="0" u="none" strike="noStrike" kern="1200" cap="none" spc="0" normalizeH="0" baseline="0" dirty="0">
              <a:latin typeface="+mn-lt"/>
              <a:ea typeface="宋体" panose="02010600030101010101" pitchFamily="2" charset="-122"/>
            </a:endParaRPr>
          </a:p>
          <a:p>
            <a:pPr marL="0" marR="0" lvl="0" algn="l" defTabSz="457200" rtl="0" eaLnBrk="1" fontAlgn="auto" latinLnBrk="0" hangingPunct="1">
              <a:lnSpc>
                <a:spcPct val="100000"/>
              </a:lnSpc>
              <a:spcAft>
                <a:spcPts val="0"/>
              </a:spcAft>
              <a:buClrTx/>
              <a:buSzTx/>
              <a:buFontTx/>
              <a:buNone/>
              <a:defRPr/>
            </a:pPr>
            <a:r>
              <a:rPr lang="en-US" altLang="zh-CN" sz="2400" dirty="0">
                <a:ea typeface="宋体" panose="02010600030101010101" pitchFamily="2" charset="-122"/>
                <a:sym typeface="+mn-ea"/>
              </a:rPr>
              <a:t>[2] RP-222562 [97e-02-DevCompliance]; RAN#97e September 12-16, 2022</a:t>
            </a:r>
            <a:r>
              <a:rPr lang="en-US" altLang="zh-CN" sz="2400" dirty="0">
                <a:ea typeface="宋体" panose="02010600030101010101" pitchFamily="2" charset="-122"/>
              </a:rPr>
              <a:t>.</a:t>
            </a:r>
          </a:p>
          <a:p>
            <a:pPr marL="0" marR="0" lvl="0" algn="l" defTabSz="457200" rtl="0" eaLnBrk="1" fontAlgn="auto" latinLnBrk="0" hangingPunct="1">
              <a:lnSpc>
                <a:spcPct val="100000"/>
              </a:lnSpc>
              <a:spcAft>
                <a:spcPts val="0"/>
              </a:spcAft>
              <a:buClrTx/>
              <a:buSzTx/>
              <a:buFontTx/>
              <a:buNone/>
              <a:defRPr/>
            </a:pPr>
            <a:r>
              <a:rPr lang="en-US" altLang="zh-CN" sz="2400" dirty="0">
                <a:ea typeface="宋体" panose="02010600030101010101" pitchFamily="2" charset="-122"/>
              </a:rPr>
              <a:t>[3] RP-223071 Discussion on device compliance to 3GPP specifications; CMCC, </a:t>
            </a:r>
            <a:r>
              <a:rPr lang="en-US" altLang="zh-CN" sz="2400" dirty="0">
                <a:ea typeface="宋体" panose="02010600030101010101" pitchFamily="2" charset="-122"/>
                <a:sym typeface="+mn-ea"/>
              </a:rPr>
              <a:t>Telecom Italia, ZTE; RAN#98e December 12-16, 2022.</a:t>
            </a:r>
            <a:endParaRPr lang="en-US" altLang="zh-CN" sz="2400" dirty="0">
              <a:ea typeface="宋体" panose="02010600030101010101" pitchFamily="2" charset="-122"/>
            </a:endParaRPr>
          </a:p>
          <a:p>
            <a:pPr marL="0" marR="0" lvl="0" algn="l" defTabSz="457200" rtl="0" eaLnBrk="1" fontAlgn="auto" latinLnBrk="0" hangingPunct="1">
              <a:lnSpc>
                <a:spcPct val="100000"/>
              </a:lnSpc>
              <a:spcAft>
                <a:spcPts val="0"/>
              </a:spcAft>
              <a:buClrTx/>
              <a:buSzTx/>
              <a:buFontTx/>
              <a:buNone/>
              <a:defRPr/>
            </a:pPr>
            <a:r>
              <a:rPr lang="en-US" altLang="zh-CN" sz="2400" dirty="0">
                <a:ea typeface="宋体" panose="02010600030101010101" pitchFamily="2" charset="-122"/>
              </a:rPr>
              <a:t>[4] RP-223443 [98e-03-DevCompliance]; </a:t>
            </a:r>
            <a:r>
              <a:rPr lang="en-US" altLang="zh-CN" sz="2400" dirty="0">
                <a:ea typeface="宋体" panose="02010600030101010101" pitchFamily="2" charset="-122"/>
                <a:sym typeface="+mn-ea"/>
              </a:rPr>
              <a:t>RAN#98e December 12-16, 2022.</a:t>
            </a:r>
            <a:endParaRPr lang="en-US" altLang="zh-CN" sz="2400" dirty="0">
              <a:ea typeface="宋体" panose="02010600030101010101" pitchFamily="2" charset="-122"/>
            </a:endParaRPr>
          </a:p>
        </p:txBody>
      </p:sp>
      <p:sp>
        <p:nvSpPr>
          <p:cNvPr id="10244" name="RS_Classification_Standard"/>
          <p:cNvSpPr txBox="1"/>
          <p:nvPr/>
        </p:nvSpPr>
        <p:spPr>
          <a:xfrm>
            <a:off x="12035558" y="6291623"/>
            <a:ext cx="278130" cy="210820"/>
          </a:xfrm>
          <a:prstGeom prst="rect">
            <a:avLst/>
          </a:prstGeom>
          <a:solidFill>
            <a:srgbClr val="FFFFFF">
              <a:alpha val="0"/>
            </a:srgbClr>
          </a:solidFill>
          <a:ln w="9525">
            <a:noFill/>
          </a:ln>
        </p:spPr>
        <p:txBody>
          <a:bodyPr wrap="none" lIns="76192" tIns="36826" rIns="76192" bIns="36826" anchor="ctr" anchorCtr="0">
            <a:spAutoFit/>
          </a:bodyPr>
          <a:lstStyle/>
          <a:p>
            <a:endParaRPr lang="de-DE" altLang="zh-CN" sz="900" b="1" dirty="0">
              <a:solidFill>
                <a:srgbClr val="000000"/>
              </a:solidFill>
              <a:latin typeface="Arial" panose="020B0604020202020204" pitchFamily="34" charset="0"/>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a:t>Thank you!</a:t>
            </a:r>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TotalTime>
  <Words>585</Words>
  <Application>Microsoft Office PowerPoint</Application>
  <PresentationFormat>自定义</PresentationFormat>
  <Paragraphs>36</Paragraphs>
  <Slides>6</Slides>
  <Notes>5</Notes>
  <HiddenSlides>0</HiddenSlides>
  <MMClips>0</MMClips>
  <ScaleCrop>false</ScaleCrop>
  <HeadingPairs>
    <vt:vector size="8" baseType="variant">
      <vt:variant>
        <vt:lpstr>已用的字体</vt:lpstr>
      </vt:variant>
      <vt:variant>
        <vt:i4>4</vt:i4>
      </vt: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12" baseType="lpstr">
      <vt:lpstr>宋体</vt:lpstr>
      <vt:lpstr>Arial</vt:lpstr>
      <vt:lpstr>Calibri</vt:lpstr>
      <vt:lpstr>Calibri Light</vt:lpstr>
      <vt:lpstr>Office 主题</vt:lpstr>
      <vt:lpstr>Visio</vt:lpstr>
      <vt:lpstr>Discussion on device compliance to 3GPP specifications</vt:lpstr>
      <vt:lpstr>A general solution to identify non-3GPP-compliant devices is needed</vt:lpstr>
      <vt:lpstr>The testing/conformance/regulatory bodies can be involved</vt:lpstr>
      <vt:lpstr>An example solution for Proposal 2</vt:lpstr>
      <vt:lpstr>Reference</vt:lpstr>
      <vt:lpstr>Thank you!</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user6</cp:lastModifiedBy>
  <cp:revision>1207</cp:revision>
  <dcterms:created xsi:type="dcterms:W3CDTF">2018-09-20T03:53:00Z</dcterms:created>
  <dcterms:modified xsi:type="dcterms:W3CDTF">2023-02-10T13:45:35Z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2052-11.8.2.10912</vt:lpwstr>
  </property>
  <property fmtid="{D5CDD505-2E9C-101B-9397-08002B2CF9AE}" pid="10" name="ICV">
    <vt:lpwstr>9BD0920C87BB41A799B49BCDF7E68354</vt:lpwstr>
  </property>
</Properties>
</file>