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3" r:id="rId7"/>
    <p:sldId id="791" r:id="rId8"/>
    <p:sldId id="794" r:id="rId9"/>
    <p:sldId id="79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6" d="100"/>
          <a:sy n="86" d="100"/>
        </p:scale>
        <p:origin x="15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 – 18 November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2022, Toulouse, France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S2-2211386</a:t>
            </a:r>
            <a:endParaRPr lang="de-DE" sz="1400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, 14 – 18 November,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/>
              <a:t>FS_eUEPO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after SA#96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89573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-&gt;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Mar.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30594" y="2370338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v1.1.0 generated by incorporating approved contributions at SA2 #153E and sent to SA </a:t>
            </a:r>
            <a:r>
              <a:rPr lang="en-US" altLang="de-DE" sz="1400" kern="0"/>
              <a:t>for further information</a:t>
            </a:r>
            <a:r>
              <a:rPr lang="en-US" altLang="de-DE" sz="14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WID is updated based on the TR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28 papers were submitted including 4 LS OUT, 12 papers were approved, 0 papers were not handled at SA2#153E, no TU was allocated at SA2#154.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kern="0" dirty="0"/>
              <a:t>Contentious Issue: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#1 conclusion on how to provide VPLMN ID to UE along URSP.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 on solution based on UE reporting assistance information during PDU Session Establishment/Modification to 5GC.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#3 conclusion on whether URSP mapping in EPS requires dynamic configuration mechanism and how to handle the EPS mobility for a UE that is dual registered (i.e. with a registration in 5GS via N3IWF and attached to EPC/E-UTRAN).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RAN impacts and dependencies: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No.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Resolve ENs for conclusion of KI #1, #2 and #3 at January SA2#155-AH meeting by borrowing 0.2 TU from normative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Complete normative work in Q1’23.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SA2#153E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963468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-&gt;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v1.1.0 is generated  by incorporating approved contributions at SA2 #153E</a:t>
            </a:r>
            <a:r>
              <a:rPr lang="en-US" sz="1400" kern="0" dirty="0"/>
              <a:t>. TR approval was postponed.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Total TUs requested for Study Phase is 4.25 TUs, and 0 TUs are left.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KI#4 are completely concluded, KI#1, #2 and #3  are concluded with some </a:t>
            </a:r>
            <a:r>
              <a:rPr lang="en-US" altLang="de-DE" sz="1400" kern="0" dirty="0" err="1"/>
              <a:t>ENs.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28 papers were submitted including 4 LS OUT, 12 papers were approved, 0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existing solution is updated, 4 evaluation and conclusion papers are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existing solution is updated, 1 conclusion paper was approved, 1 LS to SA3 is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evaluation and conclusion paper resolving the EN is approved.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evaluation and conclusion update paper is approved, 1 LS to GSMA and 1 LS to CT1 are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116883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#1 conclusion on how to provide VPLMN ID to UE along URSP.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 on solution based on UE reporting assistance information during PDU Session Establishment/Modification to 5GC.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#3 conclusion on whether URSP mapping in EPS requires dynamic configuration mechanism and how to handle the EPS mobility for a UE that is dual registered (i.e. with a registration in 5GS via N3IWF and attached to EPC/E-UTRAN).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>
              <a:highlight>
                <a:srgbClr val="FFFF00"/>
              </a:highlight>
            </a:endParaRP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SA2#154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583909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 -&gt;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v1.1.0 is generated  by incorporating approved contributions at SA2 #153E</a:t>
            </a:r>
            <a:r>
              <a:rPr lang="en-US" sz="1400" kern="0" dirty="0"/>
              <a:t>. TR approval is postponed to SA2#155-AH.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No TU is allocated at this meeting.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WID is updated based on the latest TR conclusion at SA2#153E.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coversheet is approved for further information to SA Plenary.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417220658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74-ADFD-4E64-B0B4-1CEB82ADD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748364"/>
          </a:xfrm>
        </p:spPr>
        <p:txBody>
          <a:bodyPr/>
          <a:lstStyle/>
          <a:p>
            <a:r>
              <a:rPr lang="en-US" altLang="zh-CN" sz="3200" dirty="0">
                <a:latin typeface="Calibri" pitchFamily="34" charset="0"/>
              </a:rPr>
              <a:t>Rel-18 </a:t>
            </a:r>
            <a:r>
              <a:rPr lang="en-US" altLang="zh-CN" sz="3200" dirty="0" err="1">
                <a:latin typeface="Calibri" pitchFamily="34" charset="0"/>
              </a:rPr>
              <a:t>FS_eUEPO</a:t>
            </a:r>
            <a:r>
              <a:rPr lang="en-US" altLang="zh-CN" sz="3200" dirty="0">
                <a:latin typeface="Calibri" pitchFamily="34" charset="0"/>
              </a:rPr>
              <a:t> Overall Work Plan</a:t>
            </a:r>
            <a:endParaRPr lang="en-US" dirty="0"/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F5F171B-E781-4382-A5E5-BCBD34853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32042"/>
              </p:ext>
            </p:extLst>
          </p:nvPr>
        </p:nvGraphicFramePr>
        <p:xfrm>
          <a:off x="887570" y="1335443"/>
          <a:ext cx="7715247" cy="223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1517"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Apr,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May,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Aug,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Oct,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Nov,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Jan,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SID/WID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Study 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Normative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#149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#150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#151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#152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#153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#154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#154AH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#155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9">
            <a:extLst>
              <a:ext uri="{FF2B5EF4-FFF2-40B4-BE49-F238E27FC236}">
                <a16:creationId xmlns:a16="http://schemas.microsoft.com/office/drawing/2014/main" id="{C339E6FB-4928-42D2-B7CE-D08A312695A5}"/>
              </a:ext>
            </a:extLst>
          </p:cNvPr>
          <p:cNvSpPr/>
          <p:nvPr/>
        </p:nvSpPr>
        <p:spPr>
          <a:xfrm>
            <a:off x="490538" y="1976797"/>
            <a:ext cx="8230153" cy="3671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defRPr/>
            </a:pPr>
            <a:r>
              <a:rPr lang="en-US" altLang="zh-CN" sz="1464" b="1" dirty="0"/>
              <a:t>Overall Work Plan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SA2#149e, 0.5 TU assigned, 15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TR Skeleton, TR Scope, Architectural Assumption, Key Issues.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SA2#150e,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Key issue update and new solutions. Last e-meeting for new Key Issue.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SA2#151e,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solution. Last e-meeting for new solution. Potential TR for information.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SA2#152(e),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 and conclusion, TR for information and potential TR for approval, potential WID discussion and approval.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SA2#153(e), 0.75 TU assigned, 23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Potential update on solution and conclusions, WID update.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SA2#154, 0 TU assigned: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WID update, TR for further information.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SA2#155AH(e), 0.2 TU borrowed from normative phase, 6 documents for study phase in maximum; 0.55 TU assigned for normative phase, 17 CRs for normative phase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Resolve the ENs in the TR conclusion, update conclusions, WID update, TR for approval.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SA2#155, 0.75 TU assigned for normative phase, 23 CRs for normative phase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Complete the normative work.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EF4DF35-653E-47EF-99F7-66DD91139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20384"/>
              </p:ext>
            </p:extLst>
          </p:nvPr>
        </p:nvGraphicFramePr>
        <p:xfrm>
          <a:off x="886378" y="1622027"/>
          <a:ext cx="7715250" cy="2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992">
                  <a:extLst>
                    <a:ext uri="{9D8B030D-6E8A-4147-A177-3AD203B41FA5}">
                      <a16:colId xmlns:a16="http://schemas.microsoft.com/office/drawing/2014/main" val="3588477498"/>
                    </a:ext>
                  </a:extLst>
                </a:gridCol>
                <a:gridCol w="747055">
                  <a:extLst>
                    <a:ext uri="{9D8B030D-6E8A-4147-A177-3AD203B41FA5}">
                      <a16:colId xmlns:a16="http://schemas.microsoft.com/office/drawing/2014/main" val="1431586996"/>
                    </a:ext>
                  </a:extLst>
                </a:gridCol>
                <a:gridCol w="719988">
                  <a:extLst>
                    <a:ext uri="{9D8B030D-6E8A-4147-A177-3AD203B41FA5}">
                      <a16:colId xmlns:a16="http://schemas.microsoft.com/office/drawing/2014/main" val="3606017724"/>
                    </a:ext>
                  </a:extLst>
                </a:gridCol>
                <a:gridCol w="600893">
                  <a:extLst>
                    <a:ext uri="{9D8B030D-6E8A-4147-A177-3AD203B41FA5}">
                      <a16:colId xmlns:a16="http://schemas.microsoft.com/office/drawing/2014/main" val="3443668299"/>
                    </a:ext>
                  </a:extLst>
                </a:gridCol>
                <a:gridCol w="503450">
                  <a:extLst>
                    <a:ext uri="{9D8B030D-6E8A-4147-A177-3AD203B41FA5}">
                      <a16:colId xmlns:a16="http://schemas.microsoft.com/office/drawing/2014/main" val="3115094723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2116930087"/>
                    </a:ext>
                  </a:extLst>
                </a:gridCol>
                <a:gridCol w="519691">
                  <a:extLst>
                    <a:ext uri="{9D8B030D-6E8A-4147-A177-3AD203B41FA5}">
                      <a16:colId xmlns:a16="http://schemas.microsoft.com/office/drawing/2014/main" val="1135184960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067851737"/>
                    </a:ext>
                  </a:extLst>
                </a:gridCol>
                <a:gridCol w="557585">
                  <a:extLst>
                    <a:ext uri="{9D8B030D-6E8A-4147-A177-3AD203B41FA5}">
                      <a16:colId xmlns:a16="http://schemas.microsoft.com/office/drawing/2014/main" val="1854128041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241012998"/>
                    </a:ext>
                  </a:extLst>
                </a:gridCol>
                <a:gridCol w="519690">
                  <a:extLst>
                    <a:ext uri="{9D8B030D-6E8A-4147-A177-3AD203B41FA5}">
                      <a16:colId xmlns:a16="http://schemas.microsoft.com/office/drawing/2014/main" val="2318729966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384277452"/>
                    </a:ext>
                  </a:extLst>
                </a:gridCol>
                <a:gridCol w="513316">
                  <a:extLst>
                    <a:ext uri="{9D8B030D-6E8A-4147-A177-3AD203B41FA5}">
                      <a16:colId xmlns:a16="http://schemas.microsoft.com/office/drawing/2014/main" val="1372437455"/>
                    </a:ext>
                  </a:extLst>
                </a:gridCol>
              </a:tblGrid>
              <a:tr h="226132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err="1"/>
                        <a:t>FS_eUEPO</a:t>
                      </a:r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4.25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extLst>
                  <a:ext uri="{0D108BD9-81ED-4DB2-BD59-A6C34878D82A}">
                    <a16:rowId xmlns:a16="http://schemas.microsoft.com/office/drawing/2014/main" val="34445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5050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43391</TotalTime>
  <Words>938</Words>
  <Application>Microsoft Office PowerPoint</Application>
  <PresentationFormat>On-screen Show (4:3)</PresentationFormat>
  <Paragraphs>132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</vt:lpstr>
      <vt:lpstr>等线</vt:lpstr>
      <vt:lpstr>Arial</vt:lpstr>
      <vt:lpstr>Calibri</vt:lpstr>
      <vt:lpstr>Times New Roman</vt:lpstr>
      <vt:lpstr>Office Theme</vt:lpstr>
      <vt:lpstr>FS_eUEPO Status Report</vt:lpstr>
      <vt:lpstr>FS_eUEPO status after SA#96</vt:lpstr>
      <vt:lpstr>FS_eUEPO status at SA2#153E</vt:lpstr>
      <vt:lpstr>FS_eUEPO status at SA2#153E (2/2)</vt:lpstr>
      <vt:lpstr>FS_eUEPO status at SA2#154</vt:lpstr>
      <vt:lpstr>Rel-18 FS_eUEPO Overall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Changhong</cp:lastModifiedBy>
  <cp:revision>1905</cp:revision>
  <dcterms:created xsi:type="dcterms:W3CDTF">2008-08-30T09:32:10Z</dcterms:created>
  <dcterms:modified xsi:type="dcterms:W3CDTF">2022-11-21T08:52:26Z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