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6" r:id="rId6"/>
    <p:sldId id="797" r:id="rId7"/>
    <p:sldId id="798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B7F57F-E143-40C6-B6A2-A8F213BE256A}" v="3" dt="2022-11-22T13:14:11.03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2" d="100"/>
          <a:sy n="162" d="100"/>
        </p:scale>
        <p:origin x="21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edman" userId="9d7636b6-4faa-495a-bb5d-794ad338fcd7" providerId="ADAL" clId="{902ACF39-4852-4F1E-98D2-56263E6BFFAD}"/>
    <pc:docChg chg="delSld modSld">
      <pc:chgData name="Peter Hedman" userId="9d7636b6-4faa-495a-bb5d-794ad338fcd7" providerId="ADAL" clId="{902ACF39-4852-4F1E-98D2-56263E6BFFAD}" dt="2022-11-22T13:41:49.583" v="94" actId="20577"/>
      <pc:docMkLst>
        <pc:docMk/>
      </pc:docMkLst>
      <pc:sldChg chg="modSp mod">
        <pc:chgData name="Peter Hedman" userId="9d7636b6-4faa-495a-bb5d-794ad338fcd7" providerId="ADAL" clId="{902ACF39-4852-4F1E-98D2-56263E6BFFAD}" dt="2022-11-22T13:41:49.583" v="94" actId="20577"/>
        <pc:sldMkLst>
          <pc:docMk/>
          <pc:sldMk cId="1346523741" sldId="794"/>
        </pc:sldMkLst>
        <pc:spChg chg="mod">
          <ac:chgData name="Peter Hedman" userId="9d7636b6-4faa-495a-bb5d-794ad338fcd7" providerId="ADAL" clId="{902ACF39-4852-4F1E-98D2-56263E6BFFAD}" dt="2022-11-22T13:41:49.583" v="94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Peter Hedman" userId="9d7636b6-4faa-495a-bb5d-794ad338fcd7" providerId="ADAL" clId="{902ACF39-4852-4F1E-98D2-56263E6BFFAD}" dt="2022-11-22T13:37:08.879" v="5" actId="20577"/>
          <ac:graphicFrameMkLst>
            <pc:docMk/>
            <pc:sldMk cId="1346523741" sldId="794"/>
            <ac:graphicFrameMk id="6" creationId="{808B9930-0DB5-43AD-8827-84D6DECA4AEF}"/>
          </ac:graphicFrameMkLst>
        </pc:graphicFrameChg>
      </pc:sldChg>
      <pc:sldChg chg="modSp mod">
        <pc:chgData name="Peter Hedman" userId="9d7636b6-4faa-495a-bb5d-794ad338fcd7" providerId="ADAL" clId="{902ACF39-4852-4F1E-98D2-56263E6BFFAD}" dt="2022-11-22T13:37:15.212" v="8" actId="20577"/>
        <pc:sldMkLst>
          <pc:docMk/>
          <pc:sldMk cId="2320963445" sldId="796"/>
        </pc:sldMkLst>
        <pc:graphicFrameChg chg="modGraphic">
          <ac:chgData name="Peter Hedman" userId="9d7636b6-4faa-495a-bb5d-794ad338fcd7" providerId="ADAL" clId="{902ACF39-4852-4F1E-98D2-56263E6BFFAD}" dt="2022-11-22T13:37:15.212" v="8" actId="20577"/>
          <ac:graphicFrameMkLst>
            <pc:docMk/>
            <pc:sldMk cId="2320963445" sldId="796"/>
            <ac:graphicFrameMk id="7" creationId="{8E7B86D5-0B56-4201-87AC-24C0DDEF5E75}"/>
          </ac:graphicFrameMkLst>
        </pc:graphicFrameChg>
      </pc:sldChg>
      <pc:sldChg chg="del">
        <pc:chgData name="Peter Hedman" userId="9d7636b6-4faa-495a-bb5d-794ad338fcd7" providerId="ADAL" clId="{902ACF39-4852-4F1E-98D2-56263E6BFFAD}" dt="2022-11-22T13:36:23.772" v="0" actId="47"/>
        <pc:sldMkLst>
          <pc:docMk/>
          <pc:sldMk cId="2520054217" sldId="799"/>
        </pc:sldMkLst>
      </pc:sldChg>
      <pc:sldChg chg="del">
        <pc:chgData name="Peter Hedman" userId="9d7636b6-4faa-495a-bb5d-794ad338fcd7" providerId="ADAL" clId="{902ACF39-4852-4F1E-98D2-56263E6BFFAD}" dt="2022-11-22T13:36:24.991" v="1" actId="47"/>
        <pc:sldMkLst>
          <pc:docMk/>
          <pc:sldMk cId="1214723264" sldId="800"/>
        </pc:sldMkLst>
      </pc:sldChg>
      <pc:sldChg chg="del">
        <pc:chgData name="Peter Hedman" userId="9d7636b6-4faa-495a-bb5d-794ad338fcd7" providerId="ADAL" clId="{902ACF39-4852-4F1E-98D2-56263E6BFFAD}" dt="2022-11-22T13:36:26.195" v="2" actId="47"/>
        <pc:sldMkLst>
          <pc:docMk/>
          <pc:sldMk cId="3521340977" sldId="80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14 – 18 November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S2-2211385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14 – 18 November,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FS_eNPN_Ph2 + eNPN_Ph2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Ericsson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status after SA2#154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4 P-CRs to TR 23.700-08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LS out sent to SA3-LI on “LI requirements applicable to non-3GPP access to SNPNs”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KI#2 conclusions updated, open issue dependent on SA3 agreed to be handled during normative work based on any feedback from SA3.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KI#4 conclusions updated; one open issues remains related to “whether any additional information is to be provided to the UE for manual selection of hosting network”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Latest TR 23.700-08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5.5 TUs, and 0 TU is remaining from the original plan and TUs originally planned for normative work used for study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1: </a:t>
            </a:r>
            <a:r>
              <a:rPr lang="en-US" altLang="de-DE" sz="1600" b="1" kern="0" dirty="0"/>
              <a:t>Enabling support for idle and connected mode mobility between SNPNs without new network selection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</a:t>
            </a:r>
            <a:r>
              <a:rPr lang="en-US" altLang="de-DE" sz="1200" kern="0" dirty="0" err="1"/>
              <a:t>tdocs</a:t>
            </a:r>
            <a:r>
              <a:rPr lang="en-US" altLang="de-DE" sz="1200" kern="0" dirty="0"/>
              <a:t> submitted, 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2: </a:t>
            </a:r>
            <a:r>
              <a:rPr lang="en-US" altLang="de-DE" sz="1600" b="1" kern="0" dirty="0"/>
              <a:t>Support of Non-3GPP access for SNPN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P-CR updating conclusions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One open issue that is dependent on SA3 remaining in conclusion, but agreed to be resolved during normative work based on any SA3 feedback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Normative work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62315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9634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status after SA2#154 (2/3)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1181595"/>
            <a:ext cx="8695692" cy="514082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3: </a:t>
            </a:r>
            <a:r>
              <a:rPr lang="en-US" altLang="de-DE" sz="1400" b="1" kern="0" dirty="0"/>
              <a:t>Enabling NPN as hosting network for providing access to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</a:t>
            </a:r>
            <a:r>
              <a:rPr lang="en-US" altLang="de-DE" sz="1100" kern="0" dirty="0" err="1"/>
              <a:t>tdocs</a:t>
            </a:r>
            <a:r>
              <a:rPr lang="en-US" altLang="de-DE" sz="1100" kern="0" dirty="0"/>
              <a:t> submitted, </a:t>
            </a:r>
            <a:r>
              <a:rPr lang="en-US" altLang="zh-CN" sz="1100" kern="0" dirty="0"/>
              <a:t>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4: </a:t>
            </a:r>
            <a:r>
              <a:rPr lang="en-US" altLang="de-DE" sz="1400" b="1" kern="0" dirty="0"/>
              <a:t>Enabling UE to discover, select and access NPN as hosting network and receive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One open issue remains in conclusion related to “whether any additional information is to be provided to the UE for manual selection of hosting network”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Normative work, if time allowed for handling open issue – resolve the open issue.</a:t>
            </a:r>
            <a:endParaRPr lang="en-US" altLang="zh-CN" sz="7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5: </a:t>
            </a:r>
            <a:r>
              <a:rPr lang="en-US" altLang="de-DE" sz="1400" b="1" kern="0" dirty="0"/>
              <a:t>Enabling access to localized services via a specific hosting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</a:t>
            </a:r>
            <a:r>
              <a:rPr lang="en-US" altLang="de-DE" sz="1100" kern="0" dirty="0" err="1"/>
              <a:t>tdocs</a:t>
            </a:r>
            <a:r>
              <a:rPr lang="en-US" altLang="de-DE" sz="1100" kern="0" dirty="0"/>
              <a:t> agreed, 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6: </a:t>
            </a:r>
            <a:r>
              <a:rPr lang="en-US" altLang="de-DE" sz="1400" b="1" kern="0" dirty="0"/>
              <a:t>Support for returning to home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</a:t>
            </a:r>
            <a:r>
              <a:rPr lang="en-US" altLang="de-DE" sz="1100" kern="0" dirty="0" err="1"/>
              <a:t>tdocs</a:t>
            </a:r>
            <a:r>
              <a:rPr lang="en-US" altLang="de-DE" sz="1100" kern="0" dirty="0"/>
              <a:t> agreed, normative work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en-US" altLang="zh-CN" sz="1100" kern="0" dirty="0"/>
          </a:p>
        </p:txBody>
      </p:sp>
    </p:spTree>
    <p:extLst>
      <p:ext uri="{BB962C8B-B14F-4D97-AF65-F5344CB8AC3E}">
        <p14:creationId xmlns:p14="http://schemas.microsoft.com/office/powerpoint/2010/main" val="332839895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FS_eNPN_Ph2 status after SA2#154 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18625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Potential RAN impacts or dependencies identified for Key Issue 1 and 2 </a:t>
            </a:r>
            <a:r>
              <a:rPr lang="en-US" sz="1050" strike="sngStrike" dirty="0"/>
              <a:t>and 4</a:t>
            </a:r>
            <a:r>
              <a:rPr lang="en-US" sz="1050" dirty="0"/>
              <a:t>.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SA3 dependencies related to key issue 2, </a:t>
            </a:r>
            <a:r>
              <a:rPr lang="en-US" sz="1050" strike="sngStrike" dirty="0"/>
              <a:t>3, </a:t>
            </a:r>
            <a:r>
              <a:rPr lang="en-US" sz="1050" dirty="0"/>
              <a:t>4</a:t>
            </a:r>
            <a:r>
              <a:rPr lang="en-US" sz="1050" strike="sngStrike" dirty="0"/>
              <a:t>, 5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strike="sngStrike" dirty="0"/>
              <a:t>SA5 dependencies related to key issue 3 and 5</a:t>
            </a:r>
            <a:endParaRPr lang="de-DE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“whether any additional information is to be provided to the UE for manual selection of hosting network”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(3GPPSA2-AdHoc-e in Jan 2023)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Finalize the study, if time given for study (related to open issue in KI#4)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SA2#149-E, 1 TU assigned, TR Skeleton, TR Scope, Architectural Assumption, Key Issues, allow solutions for KIs related to WT#1 and WT#2.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SA2#150-E, 1 TU assigned, last e-meeting for any new Key Issue, solutions for all Key Issues/WTs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SA2#151-E, 1,5 TU assigned, The</a:t>
            </a:r>
            <a:r>
              <a:rPr lang="en-US" sz="1050" u="sng" dirty="0"/>
              <a:t> </a:t>
            </a:r>
            <a:r>
              <a:rPr lang="en-US" sz="1050" dirty="0"/>
              <a:t>last e-meeting for any new solution related to KI#1 and KI#2.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SA2#152-E, 1 TU assigned, last e-meeting for any new solution related to KI#3-6, solution evaluation and conclusion, normative WID creation.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SA2#153-E, 1 TU assigned, solution evaluation and conclusion, update of normative WID if needed, TR for approval</a:t>
            </a:r>
            <a:endParaRPr lang="en-US" sz="1050" strike="sngStrike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SA2#154, use TU planned for normative work to finalize the study, update normative WID, TR for approval.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b="1" dirty="0"/>
              <a:t>SA2#AH (Jan 2023),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b="1" dirty="0"/>
              <a:t>SA2#155</a:t>
            </a:r>
            <a:r>
              <a:rPr lang="en-US" altLang="zh-CN" sz="1050" dirty="0"/>
              <a:t>, normative 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Some aspects dependent on SA3 progress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D82F37-8C31-4E85-AE52-51B5D0C1C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0" y="2905164"/>
            <a:ext cx="8946228" cy="104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088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FS_eNPN_Ph2 and eNPN_Ph2</a:t>
            </a:r>
            <a:br>
              <a:rPr lang="en-US" altLang="de-DE" b="1" dirty="0"/>
            </a:br>
            <a:r>
              <a:rPr lang="en-US" altLang="de-DE" b="1" dirty="0"/>
              <a:t>Status at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159283" y="2436155"/>
            <a:ext cx="8869357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kern="0" dirty="0"/>
              <a:t>Progress since SA#97-e of FS_eNPN_Ph2: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18 P-CRs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out sent to SA1, SA3, CT1 on “Progress and open issues for NPN enhancements in Rel-18” related to KI#2 and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LS out sent to SA3-LI on “LI requirements applicable to non-3GPP access to SNPNs”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solutions updated; the TR includes still 47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KI#2 conclusions updated, open issue dependent on SA3 agreed to be resolved during normative work based on SA3 feedback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KI#3-6 evaluations updated, and conclusions agreed, one open issues remains for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TR sent for information the second time due to one remaining open issue, normative WID updated as per TR conclusions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600" kern="0" dirty="0">
                <a:ea typeface="+mn-ea"/>
                <a:cs typeface="+mn-cs"/>
              </a:rPr>
              <a:t>RAN impacts and dependencies:</a:t>
            </a:r>
            <a:endParaRPr lang="de-DE" sz="16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No new RAN impact identified (key issues 1, 2 have RAN impact)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SA3 study FS_eNPN_Ph2_SEC</a:t>
            </a:r>
            <a:r>
              <a:rPr lang="en-US" sz="1100" kern="0"/>
              <a:t>, completion rate 60%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Finalize the study (KI#4), if time given (estimated to 0.5 TU), and finalize normative work (estimated to require 1.5 TUs excluding KI#4 open issue)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Progress of 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2 CRs approved related to KI#1 (whereas 1 CR updated at SA2#154)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5 CRs approved related to KI#2 (whereas 4 CRs updated at SA2#154)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1 question/LS related to SNPN access mode for non-3GPP access (KI#2) sent to CT1 that may impact approved CRs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100" kern="0" dirty="0"/>
              <a:t>1 question/LS related to LI requirements applicable to non-3GPP access to SNPNs sent to SA3-LI that may impact CR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1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1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08B9930-0DB5-43AD-8827-84D6DECA4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696233"/>
              </p:ext>
            </p:extLst>
          </p:nvPr>
        </p:nvGraphicFramePr>
        <p:xfrm>
          <a:off x="218574" y="1335829"/>
          <a:ext cx="8810067" cy="116644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85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671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94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48527</TotalTime>
  <Words>1044</Words>
  <Application>Microsoft Office PowerPoint</Application>
  <PresentationFormat>On-screen Show (4:3)</PresentationFormat>
  <Paragraphs>103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FS_eNPN_Ph2 + eNPN_Ph2 Status Report</vt:lpstr>
      <vt:lpstr>FS_eNPN_Ph2 status after SA2#154 (1/3)</vt:lpstr>
      <vt:lpstr>FS_eNPN_Ph2 status after SA2#154 (2/3)</vt:lpstr>
      <vt:lpstr>FS_eNPN_Ph2 status after SA2#154 (3/3)</vt:lpstr>
      <vt:lpstr>FS_eNPN_Ph2 and eNPN_Ph2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1847</cp:revision>
  <dcterms:created xsi:type="dcterms:W3CDTF">2008-08-30T09:32:10Z</dcterms:created>
  <dcterms:modified xsi:type="dcterms:W3CDTF">2022-11-22T13:41:49Z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