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64" r:id="rId5"/>
    <p:sldId id="268" r:id="rId6"/>
    <p:sldId id="267" r:id="rId7"/>
    <p:sldId id="263" r:id="rId8"/>
    <p:sldId id="265" r:id="rId9"/>
    <p:sldId id="262"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han Cheng" initials="SC" lastIdx="1" clrIdx="0">
    <p:extLst>
      <p:ext uri="{19B8F6BF-5375-455C-9EA6-DF929625EA0E}">
        <p15:presenceInfo xmlns:p15="http://schemas.microsoft.com/office/powerpoint/2012/main" userId="S-1-5-21-2660122827-3251746268-3620619969-2156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55" autoAdjust="0"/>
  </p:normalViewPr>
  <p:slideViewPr>
    <p:cSldViewPr snapToGrid="0">
      <p:cViewPr varScale="1">
        <p:scale>
          <a:sx n="94" d="100"/>
          <a:sy n="94" d="100"/>
        </p:scale>
        <p:origin x="75"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A95BD-BDC6-4488-AF59-3B3794ADC6C1}" type="datetimeFigureOut">
              <a:rPr lang="en-GB" smtClean="0"/>
              <a:t>02/11/2022</a:t>
            </a:fld>
            <a:endParaRPr lang="en-GB"/>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DCCD6-327D-42A1-B2D6-9907937BB090}" type="slidenum">
              <a:rPr lang="en-GB" smtClean="0"/>
              <a:t>‹#›</a:t>
            </a:fld>
            <a:endParaRPr lang="en-GB"/>
          </a:p>
        </p:txBody>
      </p:sp>
    </p:spTree>
    <p:extLst>
      <p:ext uri="{BB962C8B-B14F-4D97-AF65-F5344CB8AC3E}">
        <p14:creationId xmlns:p14="http://schemas.microsoft.com/office/powerpoint/2010/main" val="3670225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Discuss on whether and how to use / define this unified feedback information – consumer NF to NWDAF, </a:t>
            </a:r>
          </a:p>
          <a:p>
            <a:r>
              <a:rPr lang="en-US" dirty="0"/>
              <a:t>After the NF receive the analytic results, the NF could decide xxx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consumer NFs must know if they do any action and may know if the actions affect the networks. </a:t>
            </a:r>
            <a:endParaRPr lang="en-US" dirty="0"/>
          </a:p>
          <a:p>
            <a:r>
              <a:rPr lang="en-US" dirty="0"/>
              <a:t>Sync – in sync – sync up </a:t>
            </a:r>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2</a:t>
            </a:fld>
            <a:endParaRPr lang="en-GB"/>
          </a:p>
        </p:txBody>
      </p:sp>
    </p:spTree>
    <p:extLst>
      <p:ext uri="{BB962C8B-B14F-4D97-AF65-F5344CB8AC3E}">
        <p14:creationId xmlns:p14="http://schemas.microsoft.com/office/powerpoint/2010/main" val="380094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3</a:t>
            </a:fld>
            <a:endParaRPr lang="en-GB"/>
          </a:p>
        </p:txBody>
      </p:sp>
    </p:spTree>
    <p:extLst>
      <p:ext uri="{BB962C8B-B14F-4D97-AF65-F5344CB8AC3E}">
        <p14:creationId xmlns:p14="http://schemas.microsoft.com/office/powerpoint/2010/main" val="90864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It is useful for the NWDAF to know these information and calculate the accuracy correctly.</a:t>
            </a:r>
          </a:p>
          <a:p>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4</a:t>
            </a:fld>
            <a:endParaRPr lang="en-GB"/>
          </a:p>
        </p:txBody>
      </p:sp>
    </p:spTree>
    <p:extLst>
      <p:ext uri="{BB962C8B-B14F-4D97-AF65-F5344CB8AC3E}">
        <p14:creationId xmlns:p14="http://schemas.microsoft.com/office/powerpoint/2010/main" val="31770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It is useful for the NWDAF to know these information and calculate the accuracy correctly.</a:t>
            </a:r>
          </a:p>
          <a:p>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5</a:t>
            </a:fld>
            <a:endParaRPr lang="en-GB"/>
          </a:p>
        </p:txBody>
      </p:sp>
    </p:spTree>
    <p:extLst>
      <p:ext uri="{BB962C8B-B14F-4D97-AF65-F5344CB8AC3E}">
        <p14:creationId xmlns:p14="http://schemas.microsoft.com/office/powerpoint/2010/main" val="2263155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a:t>Change mobility pattern to optimize the paging and </a:t>
            </a:r>
          </a:p>
          <a:p>
            <a:r>
              <a:rPr lang="en-GB" altLang="zh-CN" sz="1200" kern="1200" dirty="0">
                <a:solidFill>
                  <a:schemeClr val="tx1"/>
                </a:solidFill>
                <a:effectLst/>
                <a:latin typeface="+mn-lt"/>
                <a:ea typeface="+mn-ea"/>
                <a:cs typeface="+mn-cs"/>
              </a:rPr>
              <a:t>optimized paging strategy</a:t>
            </a:r>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7</a:t>
            </a:fld>
            <a:endParaRPr lang="en-GB"/>
          </a:p>
        </p:txBody>
      </p:sp>
    </p:spTree>
    <p:extLst>
      <p:ext uri="{BB962C8B-B14F-4D97-AF65-F5344CB8AC3E}">
        <p14:creationId xmlns:p14="http://schemas.microsoft.com/office/powerpoint/2010/main" val="4290235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a:t>Accuracy </a:t>
            </a:r>
            <a:r>
              <a:rPr lang="zh-CN" altLang="en-US" dirty="0"/>
              <a:t>被影响，因为</a:t>
            </a:r>
            <a:r>
              <a:rPr lang="en-US" altLang="zh-CN" dirty="0"/>
              <a:t>xxx</a:t>
            </a:r>
            <a:r>
              <a:rPr lang="zh-CN" altLang="en-US" dirty="0"/>
              <a:t>，比如计算公式和哪个地方被影响了</a:t>
            </a:r>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8</a:t>
            </a:fld>
            <a:endParaRPr lang="en-GB"/>
          </a:p>
        </p:txBody>
      </p:sp>
    </p:spTree>
    <p:extLst>
      <p:ext uri="{BB962C8B-B14F-4D97-AF65-F5344CB8AC3E}">
        <p14:creationId xmlns:p14="http://schemas.microsoft.com/office/powerpoint/2010/main" val="293801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a:t>Accuracy </a:t>
            </a:r>
            <a:r>
              <a:rPr lang="zh-CN" altLang="en-US" dirty="0"/>
              <a:t>被影响，因为</a:t>
            </a:r>
            <a:r>
              <a:rPr lang="en-US" altLang="zh-CN" dirty="0"/>
              <a:t>xxx</a:t>
            </a:r>
            <a:r>
              <a:rPr lang="zh-CN" altLang="en-US" dirty="0"/>
              <a:t>，比如计算公式和哪个地方被影响了</a:t>
            </a:r>
            <a:endParaRPr lang="en-GB" dirty="0"/>
          </a:p>
        </p:txBody>
      </p:sp>
      <p:sp>
        <p:nvSpPr>
          <p:cNvPr id="4" name="灯片编号占位符 3"/>
          <p:cNvSpPr>
            <a:spLocks noGrp="1"/>
          </p:cNvSpPr>
          <p:nvPr>
            <p:ph type="sldNum" sz="quarter" idx="5"/>
          </p:nvPr>
        </p:nvSpPr>
        <p:spPr/>
        <p:txBody>
          <a:bodyPr/>
          <a:lstStyle/>
          <a:p>
            <a:fld id="{B4FDCCD6-327D-42A1-B2D6-9907937BB090}" type="slidenum">
              <a:rPr lang="en-GB" smtClean="0"/>
              <a:t>9</a:t>
            </a:fld>
            <a:endParaRPr lang="en-GB"/>
          </a:p>
        </p:txBody>
      </p:sp>
    </p:spTree>
    <p:extLst>
      <p:ext uri="{BB962C8B-B14F-4D97-AF65-F5344CB8AC3E}">
        <p14:creationId xmlns:p14="http://schemas.microsoft.com/office/powerpoint/2010/main" val="3031232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1F493-ABBD-449E-B89F-4A030E20EBD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GB"/>
          </a:p>
        </p:txBody>
      </p:sp>
      <p:sp>
        <p:nvSpPr>
          <p:cNvPr id="3" name="副标题 2">
            <a:extLst>
              <a:ext uri="{FF2B5EF4-FFF2-40B4-BE49-F238E27FC236}">
                <a16:creationId xmlns:a16="http://schemas.microsoft.com/office/drawing/2014/main" id="{F40492C6-1246-4BD5-8A5B-3992542D9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GB"/>
          </a:p>
        </p:txBody>
      </p:sp>
      <p:sp>
        <p:nvSpPr>
          <p:cNvPr id="4" name="日期占位符 3">
            <a:extLst>
              <a:ext uri="{FF2B5EF4-FFF2-40B4-BE49-F238E27FC236}">
                <a16:creationId xmlns:a16="http://schemas.microsoft.com/office/drawing/2014/main" id="{C469EA62-32FE-4D26-B6D4-86E8DE314AD5}"/>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2C235B21-677A-4452-AAE5-DD26E721490B}"/>
              </a:ext>
            </a:extLst>
          </p:cNvPr>
          <p:cNvSpPr>
            <a:spLocks noGrp="1"/>
          </p:cNvSpPr>
          <p:nvPr>
            <p:ph type="ftr" sz="quarter" idx="11"/>
          </p:nvPr>
        </p:nvSpPr>
        <p:spPr/>
        <p:txBody>
          <a:bodyPr/>
          <a:lstStyle/>
          <a:p>
            <a:endParaRPr lang="en-GB"/>
          </a:p>
        </p:txBody>
      </p:sp>
      <p:sp>
        <p:nvSpPr>
          <p:cNvPr id="6" name="灯片编号占位符 5">
            <a:extLst>
              <a:ext uri="{FF2B5EF4-FFF2-40B4-BE49-F238E27FC236}">
                <a16:creationId xmlns:a16="http://schemas.microsoft.com/office/drawing/2014/main" id="{D0C61C32-5945-404A-9D2A-F5BE2DB1CCD6}"/>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370168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21AE0E-8DE3-492A-872D-BCED12DB8525}"/>
              </a:ext>
            </a:extLst>
          </p:cNvPr>
          <p:cNvSpPr>
            <a:spLocks noGrp="1"/>
          </p:cNvSpPr>
          <p:nvPr>
            <p:ph type="title"/>
          </p:nvPr>
        </p:nvSpPr>
        <p:spPr/>
        <p:txBody>
          <a:bodyPr/>
          <a:lstStyle/>
          <a:p>
            <a:r>
              <a:rPr lang="zh-CN" altLang="en-US"/>
              <a:t>单击此处编辑母版标题样式</a:t>
            </a:r>
            <a:endParaRPr lang="en-GB"/>
          </a:p>
        </p:txBody>
      </p:sp>
      <p:sp>
        <p:nvSpPr>
          <p:cNvPr id="3" name="竖排文字占位符 2">
            <a:extLst>
              <a:ext uri="{FF2B5EF4-FFF2-40B4-BE49-F238E27FC236}">
                <a16:creationId xmlns:a16="http://schemas.microsoft.com/office/drawing/2014/main" id="{E98F827B-9AF9-46FA-8ACC-49F9DE6290CF}"/>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a:extLst>
              <a:ext uri="{FF2B5EF4-FFF2-40B4-BE49-F238E27FC236}">
                <a16:creationId xmlns:a16="http://schemas.microsoft.com/office/drawing/2014/main" id="{29E46A3D-77C1-4382-9476-B0ED68A753E8}"/>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1F4F57A1-413B-4585-941B-6C73EB310AAA}"/>
              </a:ext>
            </a:extLst>
          </p:cNvPr>
          <p:cNvSpPr>
            <a:spLocks noGrp="1"/>
          </p:cNvSpPr>
          <p:nvPr>
            <p:ph type="ftr" sz="quarter" idx="11"/>
          </p:nvPr>
        </p:nvSpPr>
        <p:spPr/>
        <p:txBody>
          <a:bodyPr/>
          <a:lstStyle/>
          <a:p>
            <a:endParaRPr lang="en-GB"/>
          </a:p>
        </p:txBody>
      </p:sp>
      <p:sp>
        <p:nvSpPr>
          <p:cNvPr id="6" name="灯片编号占位符 5">
            <a:extLst>
              <a:ext uri="{FF2B5EF4-FFF2-40B4-BE49-F238E27FC236}">
                <a16:creationId xmlns:a16="http://schemas.microsoft.com/office/drawing/2014/main" id="{7CF40115-B283-4B51-A1E9-E8A107D0A690}"/>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17188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ADBEE6F-F563-4E43-9BC2-49C2BF4D0E9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GB"/>
          </a:p>
        </p:txBody>
      </p:sp>
      <p:sp>
        <p:nvSpPr>
          <p:cNvPr id="3" name="竖排文字占位符 2">
            <a:extLst>
              <a:ext uri="{FF2B5EF4-FFF2-40B4-BE49-F238E27FC236}">
                <a16:creationId xmlns:a16="http://schemas.microsoft.com/office/drawing/2014/main" id="{F4A037E2-D8D9-4E0C-A258-08E64DF64F72}"/>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a:extLst>
              <a:ext uri="{FF2B5EF4-FFF2-40B4-BE49-F238E27FC236}">
                <a16:creationId xmlns:a16="http://schemas.microsoft.com/office/drawing/2014/main" id="{0D0C3861-2CA4-4EEC-8633-26CF01A5F756}"/>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177FC4F7-5B83-49DF-8A71-14F57C79513D}"/>
              </a:ext>
            </a:extLst>
          </p:cNvPr>
          <p:cNvSpPr>
            <a:spLocks noGrp="1"/>
          </p:cNvSpPr>
          <p:nvPr>
            <p:ph type="ftr" sz="quarter" idx="11"/>
          </p:nvPr>
        </p:nvSpPr>
        <p:spPr/>
        <p:txBody>
          <a:bodyPr/>
          <a:lstStyle/>
          <a:p>
            <a:endParaRPr lang="en-GB"/>
          </a:p>
        </p:txBody>
      </p:sp>
      <p:sp>
        <p:nvSpPr>
          <p:cNvPr id="6" name="灯片编号占位符 5">
            <a:extLst>
              <a:ext uri="{FF2B5EF4-FFF2-40B4-BE49-F238E27FC236}">
                <a16:creationId xmlns:a16="http://schemas.microsoft.com/office/drawing/2014/main" id="{5D11B340-5A08-4DFB-BCA6-77DEF2E12D83}"/>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172490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BDE768-92D8-47FF-B492-0A2B078EDED5}"/>
              </a:ext>
            </a:extLst>
          </p:cNvPr>
          <p:cNvSpPr>
            <a:spLocks noGrp="1"/>
          </p:cNvSpPr>
          <p:nvPr>
            <p:ph type="title"/>
          </p:nvPr>
        </p:nvSpPr>
        <p:spPr/>
        <p:txBody>
          <a:bodyPr/>
          <a:lstStyle/>
          <a:p>
            <a:r>
              <a:rPr lang="zh-CN" altLang="en-US"/>
              <a:t>单击此处编辑母版标题样式</a:t>
            </a:r>
            <a:endParaRPr lang="en-GB"/>
          </a:p>
        </p:txBody>
      </p:sp>
      <p:sp>
        <p:nvSpPr>
          <p:cNvPr id="3" name="内容占位符 2">
            <a:extLst>
              <a:ext uri="{FF2B5EF4-FFF2-40B4-BE49-F238E27FC236}">
                <a16:creationId xmlns:a16="http://schemas.microsoft.com/office/drawing/2014/main" id="{D3E8FDC1-20CC-44B4-AC03-1B3B1288ACD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a:extLst>
              <a:ext uri="{FF2B5EF4-FFF2-40B4-BE49-F238E27FC236}">
                <a16:creationId xmlns:a16="http://schemas.microsoft.com/office/drawing/2014/main" id="{D8BD7746-F7DD-4523-9247-C7AC8FC52CEA}"/>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6339E98E-315F-4F24-B42A-0DB6E2FA7500}"/>
              </a:ext>
            </a:extLst>
          </p:cNvPr>
          <p:cNvSpPr>
            <a:spLocks noGrp="1"/>
          </p:cNvSpPr>
          <p:nvPr>
            <p:ph type="ftr" sz="quarter" idx="11"/>
          </p:nvPr>
        </p:nvSpPr>
        <p:spPr/>
        <p:txBody>
          <a:bodyPr/>
          <a:lstStyle/>
          <a:p>
            <a:endParaRPr lang="en-GB"/>
          </a:p>
        </p:txBody>
      </p:sp>
      <p:sp>
        <p:nvSpPr>
          <p:cNvPr id="6" name="灯片编号占位符 5">
            <a:extLst>
              <a:ext uri="{FF2B5EF4-FFF2-40B4-BE49-F238E27FC236}">
                <a16:creationId xmlns:a16="http://schemas.microsoft.com/office/drawing/2014/main" id="{3C1FD964-C089-4B8F-8301-AB0084EC1B33}"/>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279932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5DC992-9BC9-4B84-BA66-AD2C959F503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GB"/>
          </a:p>
        </p:txBody>
      </p:sp>
      <p:sp>
        <p:nvSpPr>
          <p:cNvPr id="3" name="文本占位符 2">
            <a:extLst>
              <a:ext uri="{FF2B5EF4-FFF2-40B4-BE49-F238E27FC236}">
                <a16:creationId xmlns:a16="http://schemas.microsoft.com/office/drawing/2014/main" id="{1B077228-620D-430D-8CEA-571EF99A6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49E5D-5D71-4C5A-9BB7-31A02A6492B1}"/>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2D91239C-63F1-423E-8AB5-C1183948B6F1}"/>
              </a:ext>
            </a:extLst>
          </p:cNvPr>
          <p:cNvSpPr>
            <a:spLocks noGrp="1"/>
          </p:cNvSpPr>
          <p:nvPr>
            <p:ph type="ftr" sz="quarter" idx="11"/>
          </p:nvPr>
        </p:nvSpPr>
        <p:spPr/>
        <p:txBody>
          <a:bodyPr/>
          <a:lstStyle/>
          <a:p>
            <a:endParaRPr lang="en-GB"/>
          </a:p>
        </p:txBody>
      </p:sp>
      <p:sp>
        <p:nvSpPr>
          <p:cNvPr id="6" name="灯片编号占位符 5">
            <a:extLst>
              <a:ext uri="{FF2B5EF4-FFF2-40B4-BE49-F238E27FC236}">
                <a16:creationId xmlns:a16="http://schemas.microsoft.com/office/drawing/2014/main" id="{E87CC01E-93E1-43F5-B064-1EDED200EEA0}"/>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359378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16D7B2-E1E4-4A1E-81C4-31826F030911}"/>
              </a:ext>
            </a:extLst>
          </p:cNvPr>
          <p:cNvSpPr>
            <a:spLocks noGrp="1"/>
          </p:cNvSpPr>
          <p:nvPr>
            <p:ph type="title"/>
          </p:nvPr>
        </p:nvSpPr>
        <p:spPr/>
        <p:txBody>
          <a:bodyPr/>
          <a:lstStyle/>
          <a:p>
            <a:r>
              <a:rPr lang="zh-CN" altLang="en-US"/>
              <a:t>单击此处编辑母版标题样式</a:t>
            </a:r>
            <a:endParaRPr lang="en-GB"/>
          </a:p>
        </p:txBody>
      </p:sp>
      <p:sp>
        <p:nvSpPr>
          <p:cNvPr id="3" name="内容占位符 2">
            <a:extLst>
              <a:ext uri="{FF2B5EF4-FFF2-40B4-BE49-F238E27FC236}">
                <a16:creationId xmlns:a16="http://schemas.microsoft.com/office/drawing/2014/main" id="{04799015-BF20-44B8-88B3-EA7C48537EBD}"/>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内容占位符 3">
            <a:extLst>
              <a:ext uri="{FF2B5EF4-FFF2-40B4-BE49-F238E27FC236}">
                <a16:creationId xmlns:a16="http://schemas.microsoft.com/office/drawing/2014/main" id="{469BD36D-63B1-45BC-9C10-83234ACE4BD4}"/>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日期占位符 4">
            <a:extLst>
              <a:ext uri="{FF2B5EF4-FFF2-40B4-BE49-F238E27FC236}">
                <a16:creationId xmlns:a16="http://schemas.microsoft.com/office/drawing/2014/main" id="{803BFC4E-C453-42B2-81A8-6BA18AF19976}"/>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6" name="页脚占位符 5">
            <a:extLst>
              <a:ext uri="{FF2B5EF4-FFF2-40B4-BE49-F238E27FC236}">
                <a16:creationId xmlns:a16="http://schemas.microsoft.com/office/drawing/2014/main" id="{42D42812-45B1-4B38-89CD-F62AEF4806CC}"/>
              </a:ext>
            </a:extLst>
          </p:cNvPr>
          <p:cNvSpPr>
            <a:spLocks noGrp="1"/>
          </p:cNvSpPr>
          <p:nvPr>
            <p:ph type="ftr" sz="quarter" idx="11"/>
          </p:nvPr>
        </p:nvSpPr>
        <p:spPr/>
        <p:txBody>
          <a:bodyPr/>
          <a:lstStyle/>
          <a:p>
            <a:endParaRPr lang="en-GB"/>
          </a:p>
        </p:txBody>
      </p:sp>
      <p:sp>
        <p:nvSpPr>
          <p:cNvPr id="7" name="灯片编号占位符 6">
            <a:extLst>
              <a:ext uri="{FF2B5EF4-FFF2-40B4-BE49-F238E27FC236}">
                <a16:creationId xmlns:a16="http://schemas.microsoft.com/office/drawing/2014/main" id="{5EF78EA1-B0B5-46CD-8507-7EA667A3D4D4}"/>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178497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95A02A-4A0D-4102-902E-F88F2A03205A}"/>
              </a:ext>
            </a:extLst>
          </p:cNvPr>
          <p:cNvSpPr>
            <a:spLocks noGrp="1"/>
          </p:cNvSpPr>
          <p:nvPr>
            <p:ph type="title"/>
          </p:nvPr>
        </p:nvSpPr>
        <p:spPr>
          <a:xfrm>
            <a:off x="839788" y="365125"/>
            <a:ext cx="10515600" cy="1325563"/>
          </a:xfrm>
        </p:spPr>
        <p:txBody>
          <a:bodyPr/>
          <a:lstStyle/>
          <a:p>
            <a:r>
              <a:rPr lang="zh-CN" altLang="en-US"/>
              <a:t>单击此处编辑母版标题样式</a:t>
            </a:r>
            <a:endParaRPr lang="en-GB"/>
          </a:p>
        </p:txBody>
      </p:sp>
      <p:sp>
        <p:nvSpPr>
          <p:cNvPr id="3" name="文本占位符 2">
            <a:extLst>
              <a:ext uri="{FF2B5EF4-FFF2-40B4-BE49-F238E27FC236}">
                <a16:creationId xmlns:a16="http://schemas.microsoft.com/office/drawing/2014/main" id="{EE0F5010-4401-43A1-BEFC-CD86F3798F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1CE2C67-54BB-43F2-8D01-7D94CBF8E80C}"/>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文本占位符 4">
            <a:extLst>
              <a:ext uri="{FF2B5EF4-FFF2-40B4-BE49-F238E27FC236}">
                <a16:creationId xmlns:a16="http://schemas.microsoft.com/office/drawing/2014/main" id="{B680A094-414A-470A-97CD-BE76672D9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31BFEEC-27A2-444F-BBFE-349DCD5FB38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日期占位符 6">
            <a:extLst>
              <a:ext uri="{FF2B5EF4-FFF2-40B4-BE49-F238E27FC236}">
                <a16:creationId xmlns:a16="http://schemas.microsoft.com/office/drawing/2014/main" id="{CEFA4291-49BF-4C1F-81C7-CCD2A3167812}"/>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8" name="页脚占位符 7">
            <a:extLst>
              <a:ext uri="{FF2B5EF4-FFF2-40B4-BE49-F238E27FC236}">
                <a16:creationId xmlns:a16="http://schemas.microsoft.com/office/drawing/2014/main" id="{F2158758-5C58-446E-B03C-0C948121041F}"/>
              </a:ext>
            </a:extLst>
          </p:cNvPr>
          <p:cNvSpPr>
            <a:spLocks noGrp="1"/>
          </p:cNvSpPr>
          <p:nvPr>
            <p:ph type="ftr" sz="quarter" idx="11"/>
          </p:nvPr>
        </p:nvSpPr>
        <p:spPr/>
        <p:txBody>
          <a:bodyPr/>
          <a:lstStyle/>
          <a:p>
            <a:endParaRPr lang="en-GB"/>
          </a:p>
        </p:txBody>
      </p:sp>
      <p:sp>
        <p:nvSpPr>
          <p:cNvPr id="9" name="灯片编号占位符 8">
            <a:extLst>
              <a:ext uri="{FF2B5EF4-FFF2-40B4-BE49-F238E27FC236}">
                <a16:creationId xmlns:a16="http://schemas.microsoft.com/office/drawing/2014/main" id="{077AF65F-D372-4BA9-B09D-30F852ECD496}"/>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383367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C6B4BC-59CD-44CA-B35E-7F2A7755639D}"/>
              </a:ext>
            </a:extLst>
          </p:cNvPr>
          <p:cNvSpPr>
            <a:spLocks noGrp="1"/>
          </p:cNvSpPr>
          <p:nvPr>
            <p:ph type="title"/>
          </p:nvPr>
        </p:nvSpPr>
        <p:spPr/>
        <p:txBody>
          <a:bodyPr/>
          <a:lstStyle/>
          <a:p>
            <a:r>
              <a:rPr lang="zh-CN" altLang="en-US"/>
              <a:t>单击此处编辑母版标题样式</a:t>
            </a:r>
            <a:endParaRPr lang="en-GB"/>
          </a:p>
        </p:txBody>
      </p:sp>
      <p:sp>
        <p:nvSpPr>
          <p:cNvPr id="3" name="日期占位符 2">
            <a:extLst>
              <a:ext uri="{FF2B5EF4-FFF2-40B4-BE49-F238E27FC236}">
                <a16:creationId xmlns:a16="http://schemas.microsoft.com/office/drawing/2014/main" id="{45A034D9-E04D-4B1E-B477-DA8DEDACD927}"/>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4" name="页脚占位符 3">
            <a:extLst>
              <a:ext uri="{FF2B5EF4-FFF2-40B4-BE49-F238E27FC236}">
                <a16:creationId xmlns:a16="http://schemas.microsoft.com/office/drawing/2014/main" id="{3343D97A-CEC3-4E3D-8C78-B91851B25D3E}"/>
              </a:ext>
            </a:extLst>
          </p:cNvPr>
          <p:cNvSpPr>
            <a:spLocks noGrp="1"/>
          </p:cNvSpPr>
          <p:nvPr>
            <p:ph type="ftr" sz="quarter" idx="11"/>
          </p:nvPr>
        </p:nvSpPr>
        <p:spPr/>
        <p:txBody>
          <a:bodyPr/>
          <a:lstStyle/>
          <a:p>
            <a:endParaRPr lang="en-GB"/>
          </a:p>
        </p:txBody>
      </p:sp>
      <p:sp>
        <p:nvSpPr>
          <p:cNvPr id="5" name="灯片编号占位符 4">
            <a:extLst>
              <a:ext uri="{FF2B5EF4-FFF2-40B4-BE49-F238E27FC236}">
                <a16:creationId xmlns:a16="http://schemas.microsoft.com/office/drawing/2014/main" id="{C78334B3-D3E5-4584-AF09-E1CF40110283}"/>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72187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CA89D8-EE5A-45BD-B1D7-DEDB1536F5CB}"/>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3" name="页脚占位符 2">
            <a:extLst>
              <a:ext uri="{FF2B5EF4-FFF2-40B4-BE49-F238E27FC236}">
                <a16:creationId xmlns:a16="http://schemas.microsoft.com/office/drawing/2014/main" id="{992EA960-B0EC-4182-A705-FF7576D63F94}"/>
              </a:ext>
            </a:extLst>
          </p:cNvPr>
          <p:cNvSpPr>
            <a:spLocks noGrp="1"/>
          </p:cNvSpPr>
          <p:nvPr>
            <p:ph type="ftr" sz="quarter" idx="11"/>
          </p:nvPr>
        </p:nvSpPr>
        <p:spPr/>
        <p:txBody>
          <a:bodyPr/>
          <a:lstStyle/>
          <a:p>
            <a:endParaRPr lang="en-GB"/>
          </a:p>
        </p:txBody>
      </p:sp>
      <p:sp>
        <p:nvSpPr>
          <p:cNvPr id="4" name="灯片编号占位符 3">
            <a:extLst>
              <a:ext uri="{FF2B5EF4-FFF2-40B4-BE49-F238E27FC236}">
                <a16:creationId xmlns:a16="http://schemas.microsoft.com/office/drawing/2014/main" id="{795E4ED0-7798-498F-B7EF-473BC1FECB7C}"/>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379527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CDBFBE-B9C1-4FA0-882A-110F32C12C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GB"/>
          </a:p>
        </p:txBody>
      </p:sp>
      <p:sp>
        <p:nvSpPr>
          <p:cNvPr id="3" name="内容占位符 2">
            <a:extLst>
              <a:ext uri="{FF2B5EF4-FFF2-40B4-BE49-F238E27FC236}">
                <a16:creationId xmlns:a16="http://schemas.microsoft.com/office/drawing/2014/main" id="{524B92AF-8446-4263-B7DE-311037FD9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文本占位符 3">
            <a:extLst>
              <a:ext uri="{FF2B5EF4-FFF2-40B4-BE49-F238E27FC236}">
                <a16:creationId xmlns:a16="http://schemas.microsoft.com/office/drawing/2014/main" id="{F679AC77-2131-4BC6-8E6A-DACD957FA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F801641-7547-4453-B40C-C26B4AD592F6}"/>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6" name="页脚占位符 5">
            <a:extLst>
              <a:ext uri="{FF2B5EF4-FFF2-40B4-BE49-F238E27FC236}">
                <a16:creationId xmlns:a16="http://schemas.microsoft.com/office/drawing/2014/main" id="{1CE142B8-3805-48E4-9449-518C8D1D0003}"/>
              </a:ext>
            </a:extLst>
          </p:cNvPr>
          <p:cNvSpPr>
            <a:spLocks noGrp="1"/>
          </p:cNvSpPr>
          <p:nvPr>
            <p:ph type="ftr" sz="quarter" idx="11"/>
          </p:nvPr>
        </p:nvSpPr>
        <p:spPr/>
        <p:txBody>
          <a:bodyPr/>
          <a:lstStyle/>
          <a:p>
            <a:endParaRPr lang="en-GB"/>
          </a:p>
        </p:txBody>
      </p:sp>
      <p:sp>
        <p:nvSpPr>
          <p:cNvPr id="7" name="灯片编号占位符 6">
            <a:extLst>
              <a:ext uri="{FF2B5EF4-FFF2-40B4-BE49-F238E27FC236}">
                <a16:creationId xmlns:a16="http://schemas.microsoft.com/office/drawing/2014/main" id="{157A7B0D-E3CD-47C3-8454-CAC5F7276C2F}"/>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292739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072D14-A9B8-4053-841D-ADD71C4576F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GB"/>
          </a:p>
        </p:txBody>
      </p:sp>
      <p:sp>
        <p:nvSpPr>
          <p:cNvPr id="3" name="图片占位符 2">
            <a:extLst>
              <a:ext uri="{FF2B5EF4-FFF2-40B4-BE49-F238E27FC236}">
                <a16:creationId xmlns:a16="http://schemas.microsoft.com/office/drawing/2014/main" id="{2DA6C571-98F1-421F-849C-03415D730D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文本占位符 3">
            <a:extLst>
              <a:ext uri="{FF2B5EF4-FFF2-40B4-BE49-F238E27FC236}">
                <a16:creationId xmlns:a16="http://schemas.microsoft.com/office/drawing/2014/main" id="{1CDEDE66-DECA-4EA9-BA66-3BDF95615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A5B8498-1B5A-4503-9B53-7354CC47648B}"/>
              </a:ext>
            </a:extLst>
          </p:cNvPr>
          <p:cNvSpPr>
            <a:spLocks noGrp="1"/>
          </p:cNvSpPr>
          <p:nvPr>
            <p:ph type="dt" sz="half" idx="10"/>
          </p:nvPr>
        </p:nvSpPr>
        <p:spPr/>
        <p:txBody>
          <a:bodyPr/>
          <a:lstStyle/>
          <a:p>
            <a:fld id="{E5363D3A-A319-48C5-9674-44C3767B7296}" type="datetimeFigureOut">
              <a:rPr lang="en-GB" smtClean="0"/>
              <a:t>02/11/2022</a:t>
            </a:fld>
            <a:endParaRPr lang="en-GB"/>
          </a:p>
        </p:txBody>
      </p:sp>
      <p:sp>
        <p:nvSpPr>
          <p:cNvPr id="6" name="页脚占位符 5">
            <a:extLst>
              <a:ext uri="{FF2B5EF4-FFF2-40B4-BE49-F238E27FC236}">
                <a16:creationId xmlns:a16="http://schemas.microsoft.com/office/drawing/2014/main" id="{B9904359-D80A-49A5-9AB9-CEAB32B7FC44}"/>
              </a:ext>
            </a:extLst>
          </p:cNvPr>
          <p:cNvSpPr>
            <a:spLocks noGrp="1"/>
          </p:cNvSpPr>
          <p:nvPr>
            <p:ph type="ftr" sz="quarter" idx="11"/>
          </p:nvPr>
        </p:nvSpPr>
        <p:spPr/>
        <p:txBody>
          <a:bodyPr/>
          <a:lstStyle/>
          <a:p>
            <a:endParaRPr lang="en-GB"/>
          </a:p>
        </p:txBody>
      </p:sp>
      <p:sp>
        <p:nvSpPr>
          <p:cNvPr id="7" name="灯片编号占位符 6">
            <a:extLst>
              <a:ext uri="{FF2B5EF4-FFF2-40B4-BE49-F238E27FC236}">
                <a16:creationId xmlns:a16="http://schemas.microsoft.com/office/drawing/2014/main" id="{538F5E61-9B34-4CE2-85BA-B077389575F9}"/>
              </a:ext>
            </a:extLst>
          </p:cNvPr>
          <p:cNvSpPr>
            <a:spLocks noGrp="1"/>
          </p:cNvSpPr>
          <p:nvPr>
            <p:ph type="sldNum" sz="quarter" idx="12"/>
          </p:nvPr>
        </p:nvSpPr>
        <p:spPr/>
        <p:txBody>
          <a:bodyPr/>
          <a:lstStyle/>
          <a:p>
            <a:fld id="{ABFDB9F5-21D0-43DB-99F1-2967B36945CE}" type="slidenum">
              <a:rPr lang="en-GB" smtClean="0"/>
              <a:t>‹#›</a:t>
            </a:fld>
            <a:endParaRPr lang="en-GB"/>
          </a:p>
        </p:txBody>
      </p:sp>
    </p:spTree>
    <p:extLst>
      <p:ext uri="{BB962C8B-B14F-4D97-AF65-F5344CB8AC3E}">
        <p14:creationId xmlns:p14="http://schemas.microsoft.com/office/powerpoint/2010/main" val="270186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FE8355D-1580-4468-A8C6-ACD18E73C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GB"/>
          </a:p>
        </p:txBody>
      </p:sp>
      <p:sp>
        <p:nvSpPr>
          <p:cNvPr id="3" name="文本占位符 2">
            <a:extLst>
              <a:ext uri="{FF2B5EF4-FFF2-40B4-BE49-F238E27FC236}">
                <a16:creationId xmlns:a16="http://schemas.microsoft.com/office/drawing/2014/main" id="{01E56777-BE2D-49DA-9181-68F72C89BA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a:extLst>
              <a:ext uri="{FF2B5EF4-FFF2-40B4-BE49-F238E27FC236}">
                <a16:creationId xmlns:a16="http://schemas.microsoft.com/office/drawing/2014/main" id="{DF54ADFE-5922-413D-B8CD-9CD023B82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63D3A-A319-48C5-9674-44C3767B7296}" type="datetimeFigureOut">
              <a:rPr lang="en-GB" smtClean="0"/>
              <a:t>02/11/2022</a:t>
            </a:fld>
            <a:endParaRPr lang="en-GB"/>
          </a:p>
        </p:txBody>
      </p:sp>
      <p:sp>
        <p:nvSpPr>
          <p:cNvPr id="5" name="页脚占位符 4">
            <a:extLst>
              <a:ext uri="{FF2B5EF4-FFF2-40B4-BE49-F238E27FC236}">
                <a16:creationId xmlns:a16="http://schemas.microsoft.com/office/drawing/2014/main" id="{1CC46BA2-85D3-4059-B1B4-4385EDDD6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灯片编号占位符 5">
            <a:extLst>
              <a:ext uri="{FF2B5EF4-FFF2-40B4-BE49-F238E27FC236}">
                <a16:creationId xmlns:a16="http://schemas.microsoft.com/office/drawing/2014/main" id="{9077F9C0-A274-4E5C-809B-04E34A30E5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DB9F5-21D0-43DB-99F1-2967B36945CE}" type="slidenum">
              <a:rPr lang="en-GB" smtClean="0"/>
              <a:t>‹#›</a:t>
            </a:fld>
            <a:endParaRPr lang="en-GB"/>
          </a:p>
        </p:txBody>
      </p:sp>
    </p:spTree>
    <p:extLst>
      <p:ext uri="{BB962C8B-B14F-4D97-AF65-F5344CB8AC3E}">
        <p14:creationId xmlns:p14="http://schemas.microsoft.com/office/powerpoint/2010/main" val="184175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841E49-25FC-493B-B0E1-025F5965280F}"/>
              </a:ext>
            </a:extLst>
          </p:cNvPr>
          <p:cNvSpPr>
            <a:spLocks noGrp="1"/>
          </p:cNvSpPr>
          <p:nvPr>
            <p:ph type="ctrTitle"/>
          </p:nvPr>
        </p:nvSpPr>
        <p:spPr/>
        <p:txBody>
          <a:bodyPr>
            <a:normAutofit fontScale="90000"/>
          </a:bodyPr>
          <a:lstStyle/>
          <a:p>
            <a:r>
              <a:rPr lang="en-US" altLang="zh-CN" b="1" dirty="0">
                <a:latin typeface="Times New Roman" panose="02020603050405020304" pitchFamily="18" charset="0"/>
                <a:cs typeface="Times New Roman" panose="02020603050405020304" pitchFamily="18" charset="0"/>
              </a:rPr>
              <a:t>Discussion </a:t>
            </a:r>
            <a:br>
              <a:rPr lang="en-US" altLang="zh-CN" b="1" dirty="0">
                <a:latin typeface="Times New Roman" panose="02020603050405020304" pitchFamily="18" charset="0"/>
                <a:cs typeface="Times New Roman" panose="02020603050405020304" pitchFamily="18" charset="0"/>
              </a:rPr>
            </a:br>
            <a:r>
              <a:rPr lang="en-US" altLang="zh-CN" b="1" dirty="0">
                <a:latin typeface="Times New Roman" panose="02020603050405020304" pitchFamily="18" charset="0"/>
                <a:cs typeface="Times New Roman" panose="02020603050405020304" pitchFamily="18" charset="0"/>
              </a:rPr>
              <a:t>about feedback information</a:t>
            </a:r>
            <a:endParaRPr lang="en-GB" dirty="0">
              <a:latin typeface="Times New Roman" panose="02020603050405020304" pitchFamily="18" charset="0"/>
              <a:cs typeface="Times New Roman" panose="02020603050405020304" pitchFamily="18" charset="0"/>
            </a:endParaRPr>
          </a:p>
        </p:txBody>
      </p:sp>
      <p:sp>
        <p:nvSpPr>
          <p:cNvPr id="3" name="副标题 2">
            <a:extLst>
              <a:ext uri="{FF2B5EF4-FFF2-40B4-BE49-F238E27FC236}">
                <a16:creationId xmlns:a16="http://schemas.microsoft.com/office/drawing/2014/main" id="{A618A608-741A-4217-AB13-E5375B872A72}"/>
              </a:ext>
            </a:extLst>
          </p:cNvPr>
          <p:cNvSpPr>
            <a:spLocks noGrp="1"/>
          </p:cNvSpPr>
          <p:nvPr>
            <p:ph type="subTitle" idx="1"/>
          </p:nvPr>
        </p:nvSpPr>
        <p:spPr>
          <a:xfrm>
            <a:off x="4784756" y="3882696"/>
            <a:ext cx="2622487" cy="653091"/>
          </a:xfrm>
        </p:spPr>
        <p:txBody>
          <a:bodyPr/>
          <a:lstStyle/>
          <a:p>
            <a:r>
              <a:rPr lang="en-GB" dirty="0">
                <a:latin typeface="Times New Roman" panose="02020603050405020304" pitchFamily="18" charset="0"/>
                <a:cs typeface="Times New Roman" panose="02020603050405020304" pitchFamily="18" charset="0"/>
              </a:rPr>
              <a:t>vivo</a:t>
            </a:r>
          </a:p>
        </p:txBody>
      </p:sp>
    </p:spTree>
    <p:extLst>
      <p:ext uri="{BB962C8B-B14F-4D97-AF65-F5344CB8AC3E}">
        <p14:creationId xmlns:p14="http://schemas.microsoft.com/office/powerpoint/2010/main" val="238386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A307B9-96B0-4164-8051-3B2874B26225}"/>
              </a:ext>
            </a:extLst>
          </p:cNvPr>
          <p:cNvSpPr>
            <a:spLocks noGrp="1"/>
          </p:cNvSpPr>
          <p:nvPr>
            <p:ph type="title"/>
          </p:nvPr>
        </p:nvSpPr>
        <p:spPr>
          <a:xfrm>
            <a:off x="838200" y="365126"/>
            <a:ext cx="6495107" cy="838986"/>
          </a:xfrm>
        </p:spPr>
        <p:txBody>
          <a:bodyPr/>
          <a:lstStyle/>
          <a:p>
            <a:r>
              <a:rPr lang="en-US" altLang="zh-CN" dirty="0">
                <a:latin typeface="Times New Roman" panose="02020603050405020304" pitchFamily="18" charset="0"/>
                <a:cs typeface="Times New Roman" panose="02020603050405020304" pitchFamily="18" charset="0"/>
              </a:rPr>
              <a:t>Background</a:t>
            </a:r>
            <a:endParaRPr lang="en-GB"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4F4DCD3C-E46B-4F61-9349-1F8E2FB673B1}"/>
              </a:ext>
            </a:extLst>
          </p:cNvPr>
          <p:cNvSpPr>
            <a:spLocks noGrp="1"/>
          </p:cNvSpPr>
          <p:nvPr>
            <p:ph idx="1"/>
          </p:nvPr>
        </p:nvSpPr>
        <p:spPr>
          <a:xfrm>
            <a:off x="523240" y="1345792"/>
            <a:ext cx="10982960" cy="4867048"/>
          </a:xfrm>
        </p:spPr>
        <p:txBody>
          <a:bodyPr>
            <a:normAutofit/>
          </a:bodyPr>
          <a:lstStyle/>
          <a:p>
            <a:r>
              <a:rPr lang="en-US" altLang="zh-CN" dirty="0">
                <a:latin typeface="Times New Roman" panose="02020603050405020304" pitchFamily="18" charset="0"/>
                <a:cs typeface="Times New Roman" panose="02020603050405020304" pitchFamily="18" charset="0"/>
              </a:rPr>
              <a:t>One Editor’s Note is listed in KI#1 conclusion:</a:t>
            </a:r>
          </a:p>
          <a:p>
            <a:pPr lvl="1"/>
            <a:r>
              <a:rPr lang="en-GB" altLang="zh-CN" sz="22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p>
          <a:p>
            <a:r>
              <a:rPr lang="en-US" altLang="zh-CN" dirty="0">
                <a:latin typeface="Times New Roman" panose="02020603050405020304" pitchFamily="18" charset="0"/>
                <a:cs typeface="Times New Roman" panose="02020603050405020304" pitchFamily="18" charset="0"/>
              </a:rPr>
              <a:t>In general, it looks interesting and beneficial to discuss how NWDAF take into account t</a:t>
            </a:r>
            <a:r>
              <a:rPr lang="en-GB" altLang="zh-CN" dirty="0">
                <a:latin typeface="Times New Roman" panose="02020603050405020304" pitchFamily="18" charset="0"/>
                <a:cs typeface="Times New Roman" panose="02020603050405020304" pitchFamily="18" charset="0"/>
              </a:rPr>
              <a:t>he feedback information</a:t>
            </a:r>
            <a:r>
              <a:rPr lang="en-US" altLang="zh-CN" dirty="0">
                <a:latin typeface="Times New Roman" panose="02020603050405020304" pitchFamily="18" charset="0"/>
                <a:cs typeface="Times New Roman" panose="02020603050405020304" pitchFamily="18" charset="0"/>
              </a:rPr>
              <a:t> from the analytics consumer NF to better calculate Accuracy </a:t>
            </a:r>
          </a:p>
          <a:p>
            <a:r>
              <a:rPr lang="en-US" altLang="zh-CN" dirty="0">
                <a:latin typeface="Times New Roman" panose="02020603050405020304" pitchFamily="18" charset="0"/>
                <a:cs typeface="Times New Roman" panose="02020603050405020304" pitchFamily="18" charset="0"/>
              </a:rPr>
              <a:t>One alternative could be that, based on the feedback information,  NWDAF does not use the ground truth data (which may be affected by the actions taken by the consumer NF) to calculate Accuracy. </a:t>
            </a:r>
          </a:p>
        </p:txBody>
      </p:sp>
    </p:spTree>
    <p:extLst>
      <p:ext uri="{BB962C8B-B14F-4D97-AF65-F5344CB8AC3E}">
        <p14:creationId xmlns:p14="http://schemas.microsoft.com/office/powerpoint/2010/main" val="246928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1AB544-6CB1-4864-BC00-3115F58B3C7B}"/>
              </a:ext>
            </a:extLst>
          </p:cNvPr>
          <p:cNvSpPr>
            <a:spLocks noGrp="1"/>
          </p:cNvSpPr>
          <p:nvPr>
            <p:ph type="title"/>
          </p:nvPr>
        </p:nvSpPr>
        <p:spPr>
          <a:xfrm>
            <a:off x="469270" y="227961"/>
            <a:ext cx="10515600" cy="694130"/>
          </a:xfrm>
        </p:spPr>
        <p:txBody>
          <a:bodyPr>
            <a:normAutofit fontScale="90000"/>
          </a:bodyPr>
          <a:lstStyle/>
          <a:p>
            <a:r>
              <a:rPr lang="en-GB" dirty="0">
                <a:latin typeface="Times New Roman" panose="02020603050405020304" pitchFamily="18" charset="0"/>
                <a:cs typeface="Times New Roman" panose="02020603050405020304" pitchFamily="18" charset="0"/>
              </a:rPr>
              <a:t>Discussion</a:t>
            </a:r>
          </a:p>
        </p:txBody>
      </p:sp>
      <p:sp>
        <p:nvSpPr>
          <p:cNvPr id="3" name="内容占位符 2">
            <a:extLst>
              <a:ext uri="{FF2B5EF4-FFF2-40B4-BE49-F238E27FC236}">
                <a16:creationId xmlns:a16="http://schemas.microsoft.com/office/drawing/2014/main" id="{91B6B242-0D84-467D-B557-6519C3560C2A}"/>
              </a:ext>
            </a:extLst>
          </p:cNvPr>
          <p:cNvSpPr>
            <a:spLocks noGrp="1"/>
          </p:cNvSpPr>
          <p:nvPr>
            <p:ph idx="1"/>
          </p:nvPr>
        </p:nvSpPr>
        <p:spPr>
          <a:xfrm>
            <a:off x="469269" y="1072228"/>
            <a:ext cx="11253457" cy="362138"/>
          </a:xfrm>
        </p:spPr>
        <p:txBody>
          <a:bodyPr>
            <a:normAutofit fontScale="85000" lnSpcReduction="20000"/>
          </a:bodyPr>
          <a:lstStyle/>
          <a:p>
            <a:r>
              <a:rPr lang="en-GB" dirty="0">
                <a:latin typeface="Times New Roman" panose="02020603050405020304" pitchFamily="18" charset="0"/>
                <a:cs typeface="Times New Roman" panose="02020603050405020304" pitchFamily="18" charset="0"/>
              </a:rPr>
              <a:t>3 scenarios are listed in </a:t>
            </a:r>
            <a:r>
              <a:rPr lang="en-GB" altLang="zh-CN" dirty="0">
                <a:latin typeface="Times New Roman" panose="02020603050405020304" pitchFamily="18" charset="0"/>
                <a:cs typeface="Times New Roman" panose="02020603050405020304" pitchFamily="18" charset="0"/>
              </a:rPr>
              <a:t>the table below</a:t>
            </a:r>
            <a:endParaRPr lang="en-GB" dirty="0">
              <a:latin typeface="Times New Roman" panose="02020603050405020304" pitchFamily="18" charset="0"/>
              <a:cs typeface="Times New Roman" panose="02020603050405020304" pitchFamily="18" charset="0"/>
            </a:endParaRPr>
          </a:p>
        </p:txBody>
      </p:sp>
      <p:graphicFrame>
        <p:nvGraphicFramePr>
          <p:cNvPr id="4" name="表格 3">
            <a:extLst>
              <a:ext uri="{FF2B5EF4-FFF2-40B4-BE49-F238E27FC236}">
                <a16:creationId xmlns:a16="http://schemas.microsoft.com/office/drawing/2014/main" id="{2CF99222-8D1C-4D73-A07C-389ACCC0A7AC}"/>
              </a:ext>
            </a:extLst>
          </p:cNvPr>
          <p:cNvGraphicFramePr>
            <a:graphicFrameLocks noGrp="1"/>
          </p:cNvGraphicFramePr>
          <p:nvPr>
            <p:extLst>
              <p:ext uri="{D42A27DB-BD31-4B8C-83A1-F6EECF244321}">
                <p14:modId xmlns:p14="http://schemas.microsoft.com/office/powerpoint/2010/main" val="512963594"/>
              </p:ext>
            </p:extLst>
          </p:nvPr>
        </p:nvGraphicFramePr>
        <p:xfrm>
          <a:off x="469270" y="1537084"/>
          <a:ext cx="11253457" cy="3444240"/>
        </p:xfrm>
        <a:graphic>
          <a:graphicData uri="http://schemas.openxmlformats.org/drawingml/2006/table">
            <a:tbl>
              <a:tblPr firstRow="1" bandRow="1">
                <a:tableStyleId>{5C22544A-7EE6-4342-B048-85BDC9FD1C3A}</a:tableStyleId>
              </a:tblPr>
              <a:tblGrid>
                <a:gridCol w="1152881">
                  <a:extLst>
                    <a:ext uri="{9D8B030D-6E8A-4147-A177-3AD203B41FA5}">
                      <a16:colId xmlns:a16="http://schemas.microsoft.com/office/drawing/2014/main" val="1981775040"/>
                    </a:ext>
                  </a:extLst>
                </a:gridCol>
                <a:gridCol w="1263645">
                  <a:extLst>
                    <a:ext uri="{9D8B030D-6E8A-4147-A177-3AD203B41FA5}">
                      <a16:colId xmlns:a16="http://schemas.microsoft.com/office/drawing/2014/main" val="2949782691"/>
                    </a:ext>
                  </a:extLst>
                </a:gridCol>
                <a:gridCol w="1471600">
                  <a:extLst>
                    <a:ext uri="{9D8B030D-6E8A-4147-A177-3AD203B41FA5}">
                      <a16:colId xmlns:a16="http://schemas.microsoft.com/office/drawing/2014/main" val="618208006"/>
                    </a:ext>
                  </a:extLst>
                </a:gridCol>
                <a:gridCol w="1922106">
                  <a:extLst>
                    <a:ext uri="{9D8B030D-6E8A-4147-A177-3AD203B41FA5}">
                      <a16:colId xmlns:a16="http://schemas.microsoft.com/office/drawing/2014/main" val="2856018171"/>
                    </a:ext>
                  </a:extLst>
                </a:gridCol>
                <a:gridCol w="5443225">
                  <a:extLst>
                    <a:ext uri="{9D8B030D-6E8A-4147-A177-3AD203B41FA5}">
                      <a16:colId xmlns:a16="http://schemas.microsoft.com/office/drawing/2014/main" val="2498446592"/>
                    </a:ext>
                  </a:extLst>
                </a:gridCol>
              </a:tblGrid>
              <a:tr h="685317">
                <a:tc>
                  <a:txBody>
                    <a:bodyPr/>
                    <a:lstStyle/>
                    <a:p>
                      <a:r>
                        <a:rPr lang="en-GB" sz="1600" dirty="0"/>
                        <a:t># </a:t>
                      </a:r>
                      <a:r>
                        <a:rPr lang="en-GB" altLang="zh-CN" sz="1600" dirty="0"/>
                        <a:t>scenarios</a:t>
                      </a:r>
                      <a:endParaRPr lang="en-GB" sz="1600" dirty="0"/>
                    </a:p>
                  </a:txBody>
                  <a:tcPr/>
                </a:tc>
                <a:tc>
                  <a:txBody>
                    <a:bodyPr/>
                    <a:lstStyle/>
                    <a:p>
                      <a:r>
                        <a:rPr lang="en-GB" sz="1600" dirty="0"/>
                        <a:t>whether NF consumer do actions</a:t>
                      </a:r>
                    </a:p>
                  </a:txBody>
                  <a:tcPr/>
                </a:tc>
                <a:tc>
                  <a:txBody>
                    <a:bodyPr/>
                    <a:lstStyle/>
                    <a:p>
                      <a:r>
                        <a:rPr lang="en-GB" sz="1600" dirty="0"/>
                        <a:t>whether ground truth data affected</a:t>
                      </a:r>
                    </a:p>
                  </a:txBody>
                  <a:tcPr/>
                </a:tc>
                <a:tc gridSpan="2">
                  <a:txBody>
                    <a:bodyPr/>
                    <a:lstStyle/>
                    <a:p>
                      <a:r>
                        <a:rPr lang="en-GB" sz="1600" dirty="0"/>
                        <a:t>Examples </a:t>
                      </a:r>
                    </a:p>
                  </a:txBody>
                  <a:tcPr/>
                </a:tc>
                <a:tc hMerge="1">
                  <a:txBody>
                    <a:bodyPr/>
                    <a:lstStyle/>
                    <a:p>
                      <a:endParaRPr lang="en-GB" sz="1400" dirty="0"/>
                    </a:p>
                  </a:txBody>
                  <a:tcPr/>
                </a:tc>
                <a:extLst>
                  <a:ext uri="{0D108BD9-81ED-4DB2-BD59-A6C34878D82A}">
                    <a16:rowId xmlns:a16="http://schemas.microsoft.com/office/drawing/2014/main" val="1042234857"/>
                  </a:ext>
                </a:extLst>
              </a:tr>
              <a:tr h="707861">
                <a:tc>
                  <a:txBody>
                    <a:bodyPr/>
                    <a:lstStyle/>
                    <a:p>
                      <a:r>
                        <a:rPr lang="en-GB" sz="1400" dirty="0"/>
                        <a:t>1</a:t>
                      </a:r>
                    </a:p>
                  </a:txBody>
                  <a:tcPr/>
                </a:tc>
                <a:tc>
                  <a:txBody>
                    <a:bodyPr/>
                    <a:lstStyle/>
                    <a:p>
                      <a:r>
                        <a:rPr lang="en-GB" sz="1400" dirty="0"/>
                        <a:t>Does actions</a:t>
                      </a:r>
                    </a:p>
                  </a:txBody>
                  <a:tcPr/>
                </a:tc>
                <a:tc>
                  <a:txBody>
                    <a:bodyPr/>
                    <a:lstStyle/>
                    <a:p>
                      <a:r>
                        <a:rPr lang="en-GB" sz="1400" dirty="0">
                          <a:highlight>
                            <a:srgbClr val="00FF00"/>
                          </a:highlight>
                        </a:rPr>
                        <a:t>No impact</a:t>
                      </a:r>
                    </a:p>
                  </a:txBody>
                  <a:tcPr/>
                </a:tc>
                <a:tc>
                  <a:txBody>
                    <a:bodyPr/>
                    <a:lstStyle/>
                    <a:p>
                      <a:r>
                        <a:rPr lang="en-GB" sz="1400" dirty="0"/>
                        <a:t>6.7.2 UE mobility analytics</a:t>
                      </a:r>
                    </a:p>
                  </a:txBody>
                  <a:tcPr/>
                </a:tc>
                <a:tc>
                  <a:txBody>
                    <a:bodyPr/>
                    <a:lstStyle/>
                    <a:p>
                      <a:r>
                        <a:rPr lang="en-GB" sz="1400" dirty="0"/>
                        <a:t>Consumer AMF receives UE mobility analytics and decides to optimize paging strategy. The ground truth data (</a:t>
                      </a:r>
                      <a:r>
                        <a:rPr lang="en-US" altLang="zh-CN" sz="1400" dirty="0"/>
                        <a:t>UE moving trajectory) will not </a:t>
                      </a:r>
                      <a:r>
                        <a:rPr lang="en-GB" altLang="zh-CN" sz="1400" dirty="0"/>
                        <a:t>be affected</a:t>
                      </a:r>
                      <a:endParaRPr lang="en-GB" sz="1400" dirty="0"/>
                    </a:p>
                  </a:txBody>
                  <a:tcPr/>
                </a:tc>
                <a:extLst>
                  <a:ext uri="{0D108BD9-81ED-4DB2-BD59-A6C34878D82A}">
                    <a16:rowId xmlns:a16="http://schemas.microsoft.com/office/drawing/2014/main" val="1854769930"/>
                  </a:ext>
                </a:extLst>
              </a:tr>
              <a:tr h="707861">
                <a:tc>
                  <a:txBody>
                    <a:bodyPr/>
                    <a:lstStyle/>
                    <a:p>
                      <a:r>
                        <a:rPr lang="en-GB" sz="1400" dirty="0"/>
                        <a:t>2</a:t>
                      </a:r>
                    </a:p>
                  </a:txBody>
                  <a:tcPr/>
                </a:tc>
                <a:tc>
                  <a:txBody>
                    <a:bodyPr/>
                    <a:lstStyle/>
                    <a:p>
                      <a:r>
                        <a:rPr lang="en-GB" sz="1400" dirty="0"/>
                        <a:t>No action</a:t>
                      </a:r>
                    </a:p>
                  </a:txBody>
                  <a:tcPr/>
                </a:tc>
                <a:tc>
                  <a:txBody>
                    <a:bodyPr/>
                    <a:lstStyle/>
                    <a:p>
                      <a:r>
                        <a:rPr lang="en-GB" sz="1400" dirty="0">
                          <a:highlight>
                            <a:srgbClr val="00FF00"/>
                          </a:highlight>
                        </a:rPr>
                        <a:t>No impact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6.4: Observed Service Experience related network data analytics</a:t>
                      </a:r>
                      <a:endParaRPr lang="en-GB" sz="1400" dirty="0"/>
                    </a:p>
                  </a:txBody>
                  <a:tcPr/>
                </a:tc>
                <a:tc>
                  <a:txBody>
                    <a:bodyPr/>
                    <a:lstStyle/>
                    <a:p>
                      <a:r>
                        <a:rPr lang="en-GB" sz="1400" dirty="0"/>
                        <a:t>Consumer PCF receives </a:t>
                      </a:r>
                      <a:r>
                        <a:rPr lang="en-GB" sz="1400" kern="1200" dirty="0">
                          <a:solidFill>
                            <a:schemeClr val="dk1"/>
                          </a:solidFill>
                          <a:latin typeface="+mn-lt"/>
                          <a:ea typeface="+mn-ea"/>
                          <a:cs typeface="+mn-cs"/>
                        </a:rPr>
                        <a:t>Service Experience analytics and </a:t>
                      </a:r>
                      <a:r>
                        <a:rPr lang="en-GB" sz="1400" dirty="0"/>
                        <a:t>decides to do not necessarily perform any actions as everything looks good. Therefore the ground truth data (Observed </a:t>
                      </a:r>
                      <a:r>
                        <a:rPr lang="en-GB" sz="1400" kern="1200" dirty="0">
                          <a:solidFill>
                            <a:schemeClr val="dk1"/>
                          </a:solidFill>
                          <a:latin typeface="+mn-lt"/>
                          <a:ea typeface="+mn-ea"/>
                          <a:cs typeface="+mn-cs"/>
                        </a:rPr>
                        <a:t>Service Experience </a:t>
                      </a:r>
                      <a:r>
                        <a:rPr lang="en-GB" sz="1400" dirty="0"/>
                        <a:t>) will not be affected. </a:t>
                      </a:r>
                    </a:p>
                  </a:txBody>
                  <a:tcPr/>
                </a:tc>
                <a:extLst>
                  <a:ext uri="{0D108BD9-81ED-4DB2-BD59-A6C34878D82A}">
                    <a16:rowId xmlns:a16="http://schemas.microsoft.com/office/drawing/2014/main" val="2876642222"/>
                  </a:ext>
                </a:extLst>
              </a:tr>
              <a:tr h="685317">
                <a:tc>
                  <a:txBody>
                    <a:bodyPr/>
                    <a:lstStyle/>
                    <a:p>
                      <a:r>
                        <a:rPr lang="en-GB" sz="1400" dirty="0"/>
                        <a:t>3</a:t>
                      </a:r>
                    </a:p>
                  </a:txBody>
                  <a:tcPr/>
                </a:tc>
                <a:tc>
                  <a:txBody>
                    <a:bodyPr/>
                    <a:lstStyle/>
                    <a:p>
                      <a:r>
                        <a:rPr lang="en-GB" sz="1400" dirty="0"/>
                        <a:t>Does actions</a:t>
                      </a:r>
                    </a:p>
                  </a:txBody>
                  <a:tcPr/>
                </a:tc>
                <a:tc>
                  <a:txBody>
                    <a:bodyPr/>
                    <a:lstStyle/>
                    <a:p>
                      <a:r>
                        <a:rPr lang="en-GB" sz="1400" dirty="0"/>
                        <a:t>Has impacts</a:t>
                      </a:r>
                    </a:p>
                  </a:txBody>
                  <a:tcPr/>
                </a:tc>
                <a:tc>
                  <a:txBody>
                    <a:bodyPr/>
                    <a:lstStyle/>
                    <a:p>
                      <a:r>
                        <a:rPr lang="en-US" sz="1400" dirty="0"/>
                        <a:t>6.4: Observed Service Experience related network data analytics</a:t>
                      </a:r>
                      <a:endParaRPr lang="en-GB" sz="1400" dirty="0"/>
                    </a:p>
                  </a:txBody>
                  <a:tcPr/>
                </a:tc>
                <a:tc>
                  <a:txBody>
                    <a:bodyPr/>
                    <a:lstStyle/>
                    <a:p>
                      <a:r>
                        <a:rPr lang="en-GB" sz="1400" dirty="0"/>
                        <a:t>Consumer PCF receives </a:t>
                      </a:r>
                      <a:r>
                        <a:rPr lang="en-GB" sz="1400" kern="1200" dirty="0">
                          <a:solidFill>
                            <a:schemeClr val="dk1"/>
                          </a:solidFill>
                          <a:latin typeface="+mn-lt"/>
                          <a:ea typeface="+mn-ea"/>
                          <a:cs typeface="+mn-cs"/>
                        </a:rPr>
                        <a:t>Service Experience analytics and </a:t>
                      </a:r>
                      <a:r>
                        <a:rPr lang="en-GB" sz="1400" dirty="0"/>
                        <a:t>decides to increase authorised GBR as application </a:t>
                      </a:r>
                      <a:r>
                        <a:rPr lang="en-GB" sz="1400" kern="1200" dirty="0">
                          <a:solidFill>
                            <a:schemeClr val="dk1"/>
                          </a:solidFill>
                          <a:latin typeface="+mn-lt"/>
                          <a:ea typeface="+mn-ea"/>
                          <a:cs typeface="+mn-cs"/>
                        </a:rPr>
                        <a:t>Service Experience is not good </a:t>
                      </a:r>
                      <a:r>
                        <a:rPr lang="en-GB" sz="1400" dirty="0"/>
                        <a:t>. Therefore the ground truth data (Observed </a:t>
                      </a:r>
                      <a:r>
                        <a:rPr lang="en-GB" sz="1400" kern="1200" dirty="0">
                          <a:solidFill>
                            <a:schemeClr val="dk1"/>
                          </a:solidFill>
                          <a:latin typeface="+mn-lt"/>
                          <a:ea typeface="+mn-ea"/>
                          <a:cs typeface="+mn-cs"/>
                        </a:rPr>
                        <a:t>Service Experience </a:t>
                      </a:r>
                      <a:r>
                        <a:rPr lang="en-GB" sz="1400" dirty="0"/>
                        <a:t>) will be affected. </a:t>
                      </a:r>
                    </a:p>
                  </a:txBody>
                  <a:tcPr/>
                </a:tc>
                <a:extLst>
                  <a:ext uri="{0D108BD9-81ED-4DB2-BD59-A6C34878D82A}">
                    <a16:rowId xmlns:a16="http://schemas.microsoft.com/office/drawing/2014/main" val="4207799500"/>
                  </a:ext>
                </a:extLst>
              </a:tr>
            </a:tbl>
          </a:graphicData>
        </a:graphic>
      </p:graphicFrame>
      <p:sp>
        <p:nvSpPr>
          <p:cNvPr id="5" name="文本框 4">
            <a:extLst>
              <a:ext uri="{FF2B5EF4-FFF2-40B4-BE49-F238E27FC236}">
                <a16:creationId xmlns:a16="http://schemas.microsoft.com/office/drawing/2014/main" id="{7708FE05-C4EE-4D95-84B7-97B89223D7B9}"/>
              </a:ext>
            </a:extLst>
          </p:cNvPr>
          <p:cNvSpPr txBox="1"/>
          <p:nvPr/>
        </p:nvSpPr>
        <p:spPr>
          <a:xfrm>
            <a:off x="433709" y="5195422"/>
            <a:ext cx="11175999" cy="1180699"/>
          </a:xfrm>
          <a:prstGeom prst="rect">
            <a:avLst/>
          </a:prstGeom>
          <a:noFill/>
        </p:spPr>
        <p:txBody>
          <a:bodyPr wrap="square" lIns="36000" tIns="36000" rIns="36000" bIns="36000" rtlCol="0" anchor="t" anchorCtr="0">
            <a:spAutoFit/>
          </a:bodyPr>
          <a:lstStyle/>
          <a:p>
            <a:pPr marL="342900" indent="-342900">
              <a:buSzPct val="100000"/>
              <a:buFont typeface="Arial" panose="020B0604020202020204" pitchFamily="34" charset="0"/>
              <a:buChar char="•"/>
            </a:pPr>
            <a:r>
              <a:rPr lang="en-GB" altLang="zh-CN" b="1" dirty="0">
                <a:latin typeface="Times New Roman" panose="02020603050405020304" pitchFamily="18" charset="0"/>
                <a:cs typeface="Times New Roman" panose="02020603050405020304" pitchFamily="18" charset="0"/>
              </a:rPr>
              <a:t>Observation1: Consumer NF consuming data analytics may not take any action, which does not affect ground truth and not change the trend indicated by the prediction output</a:t>
            </a:r>
          </a:p>
          <a:p>
            <a:pPr marL="342900" indent="-342900">
              <a:buSzPct val="100000"/>
              <a:buFont typeface="Arial" panose="020B0604020202020204" pitchFamily="34" charset="0"/>
              <a:buChar char="•"/>
            </a:pPr>
            <a:r>
              <a:rPr lang="en-GB" altLang="zh-CN" b="1" dirty="0">
                <a:latin typeface="Times New Roman" panose="02020603050405020304" pitchFamily="18" charset="0"/>
                <a:cs typeface="Times New Roman" panose="02020603050405020304" pitchFamily="18" charset="0"/>
              </a:rPr>
              <a:t>Observation2: Even consumer NF consuming data analytics does take any action, which could or could not affect ground truth and not change the trend indicated by the prediction output</a:t>
            </a:r>
          </a:p>
        </p:txBody>
      </p:sp>
    </p:spTree>
    <p:extLst>
      <p:ext uri="{BB962C8B-B14F-4D97-AF65-F5344CB8AC3E}">
        <p14:creationId xmlns:p14="http://schemas.microsoft.com/office/powerpoint/2010/main" val="38670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9D3495-8C6E-4FE8-90BE-F69CFED34E55}"/>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Proposal </a:t>
            </a:r>
            <a:r>
              <a:rPr lang="en-GB" altLang="zh-CN" dirty="0">
                <a:latin typeface="Times New Roman" panose="02020603050405020304" pitchFamily="18" charset="0"/>
                <a:cs typeface="Times New Roman" panose="02020603050405020304" pitchFamily="18" charset="0"/>
              </a:rPr>
              <a:t>(1/2)</a:t>
            </a:r>
            <a:endParaRPr lang="en-GB"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AFA480ED-4E27-4A66-AC02-6520F77F5DAC}"/>
              </a:ext>
            </a:extLst>
          </p:cNvPr>
          <p:cNvSpPr>
            <a:spLocks noGrp="1"/>
          </p:cNvSpPr>
          <p:nvPr>
            <p:ph idx="1"/>
          </p:nvPr>
        </p:nvSpPr>
        <p:spPr>
          <a:xfrm>
            <a:off x="838200" y="1549400"/>
            <a:ext cx="10515600" cy="4584066"/>
          </a:xfrm>
        </p:spPr>
        <p:txBody>
          <a:bodyPr>
            <a:normAutofit/>
          </a:bodyPr>
          <a:lstStyle/>
          <a:p>
            <a:pPr marL="342900"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It is proposed consumer NF provides feedback information to NWDAF, which is taken into account by NWDAF for better Accuracy Calculating</a:t>
            </a:r>
          </a:p>
          <a:p>
            <a:pPr marL="342900" indent="-342900">
              <a:lnSpc>
                <a:spcPct val="110000"/>
              </a:lnSpc>
              <a:spcBef>
                <a:spcPts val="600"/>
              </a:spcBef>
              <a:spcAft>
                <a:spcPts val="600"/>
              </a:spcAft>
              <a:buSzPct val="100000"/>
            </a:pPr>
            <a:r>
              <a:rPr lang="en-GB" sz="2900" dirty="0">
                <a:latin typeface="Times New Roman" panose="02020603050405020304" pitchFamily="18" charset="0"/>
                <a:cs typeface="Times New Roman" panose="02020603050405020304" pitchFamily="18" charset="0"/>
              </a:rPr>
              <a:t>Regarding how NWDAF utilize feedback information e.g. remove the affected data is vendor implementation and not standardized.</a:t>
            </a:r>
          </a:p>
        </p:txBody>
      </p:sp>
    </p:spTree>
    <p:extLst>
      <p:ext uri="{BB962C8B-B14F-4D97-AF65-F5344CB8AC3E}">
        <p14:creationId xmlns:p14="http://schemas.microsoft.com/office/powerpoint/2010/main" val="157519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9D3495-8C6E-4FE8-90BE-F69CFED34E55}"/>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Proposal </a:t>
            </a:r>
            <a:r>
              <a:rPr lang="en-GB" altLang="zh-CN" dirty="0">
                <a:latin typeface="Times New Roman" panose="02020603050405020304" pitchFamily="18" charset="0"/>
                <a:cs typeface="Times New Roman" panose="02020603050405020304" pitchFamily="18" charset="0"/>
              </a:rPr>
              <a:t>(2/2)</a:t>
            </a:r>
            <a:endParaRPr lang="en-GB"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AFA480ED-4E27-4A66-AC02-6520F77F5DAC}"/>
              </a:ext>
            </a:extLst>
          </p:cNvPr>
          <p:cNvSpPr>
            <a:spLocks noGrp="1"/>
          </p:cNvSpPr>
          <p:nvPr>
            <p:ph idx="1"/>
          </p:nvPr>
        </p:nvSpPr>
        <p:spPr>
          <a:xfrm>
            <a:off x="838200" y="1549400"/>
            <a:ext cx="10515600" cy="4584066"/>
          </a:xfrm>
        </p:spPr>
        <p:txBody>
          <a:bodyPr>
            <a:normAutofit fontScale="85000" lnSpcReduction="20000"/>
          </a:bodyPr>
          <a:lstStyle/>
          <a:p>
            <a:pPr marL="342900"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Regarding feedback information, threes alternative options are listed: </a:t>
            </a: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Option a: whether </a:t>
            </a:r>
            <a:r>
              <a:rPr lang="en-GB" altLang="zh-CN" dirty="0">
                <a:latin typeface="Times New Roman" panose="02020603050405020304" pitchFamily="18" charset="0"/>
                <a:cs typeface="Times New Roman" panose="02020603050405020304" pitchFamily="18" charset="0"/>
              </a:rPr>
              <a:t>the consumer NFs do actions. </a:t>
            </a: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dirty="0">
                <a:latin typeface="Times New Roman" panose="02020603050405020304" pitchFamily="18" charset="0"/>
                <a:cs typeface="Times New Roman" panose="02020603050405020304" pitchFamily="18" charset="0"/>
              </a:rPr>
              <a:t>the actions affect the network (based on the consumer NFs’ </a:t>
            </a:r>
            <a:r>
              <a:rPr lang="en-US" altLang="zh-CN" dirty="0">
                <a:latin typeface="Times New Roman" panose="02020603050405020304" pitchFamily="18" charset="0"/>
                <a:cs typeface="Times New Roman" panose="02020603050405020304" pitchFamily="18" charset="0"/>
              </a:rPr>
              <a:t>internal logic).</a:t>
            </a:r>
            <a:endParaRPr lang="en-GB" altLang="zh-CN" dirty="0">
              <a:latin typeface="Times New Roman" panose="02020603050405020304" pitchFamily="18" charset="0"/>
              <a:cs typeface="Times New Roman" panose="02020603050405020304" pitchFamily="18" charset="0"/>
            </a:endParaRP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Option c:  indicate whether </a:t>
            </a:r>
            <a:r>
              <a:rPr lang="en-US"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(proposed by Huawei)</a:t>
            </a:r>
            <a:r>
              <a:rPr lang="en-GB" altLang="zh-CN" dirty="0">
                <a:latin typeface="Times New Roman" panose="02020603050405020304" pitchFamily="18" charset="0"/>
                <a:cs typeface="Times New Roman" panose="02020603050405020304" pitchFamily="18" charset="0"/>
              </a:rPr>
              <a:t>.</a:t>
            </a:r>
          </a:p>
          <a:p>
            <a:pPr marL="342900"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It is proposed </a:t>
            </a: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choose option a as baseline solution in R18</a:t>
            </a: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discuss whether option b is clear enough to capture it in R18</a:t>
            </a:r>
          </a:p>
          <a:p>
            <a:pPr marL="800100" lvl="1" indent="-342900">
              <a:lnSpc>
                <a:spcPct val="110000"/>
              </a:lnSpc>
              <a:spcBef>
                <a:spcPts val="600"/>
              </a:spcBef>
              <a:spcAft>
                <a:spcPts val="600"/>
              </a:spcAft>
              <a:buSzPct val="100000"/>
            </a:pPr>
            <a:r>
              <a:rPr lang="en-GB" dirty="0">
                <a:latin typeface="Times New Roman" panose="02020603050405020304" pitchFamily="18" charset="0"/>
                <a:cs typeface="Times New Roman" panose="02020603050405020304" pitchFamily="18" charset="0"/>
              </a:rPr>
              <a:t>delay option c to future release as we need more time to study how to evaluate network performance improvement</a:t>
            </a:r>
            <a:endParaRPr lang="en-GB"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21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5E42F9E-5A4B-47A0-A7C6-A902949EF023}"/>
              </a:ext>
            </a:extLst>
          </p:cNvPr>
          <p:cNvSpPr txBox="1"/>
          <p:nvPr/>
        </p:nvSpPr>
        <p:spPr>
          <a:xfrm>
            <a:off x="2011680" y="2306319"/>
            <a:ext cx="7777480" cy="1107996"/>
          </a:xfrm>
          <a:prstGeom prst="rect">
            <a:avLst/>
          </a:prstGeom>
          <a:noFill/>
        </p:spPr>
        <p:txBody>
          <a:bodyPr wrap="square" rtlCol="0">
            <a:spAutoFit/>
          </a:bodyPr>
          <a:lstStyle/>
          <a:p>
            <a:pPr algn="ctr"/>
            <a:r>
              <a:rPr lang="en-US" sz="6600" dirty="0"/>
              <a:t>Backup slides</a:t>
            </a:r>
          </a:p>
        </p:txBody>
      </p:sp>
    </p:spTree>
    <p:extLst>
      <p:ext uri="{BB962C8B-B14F-4D97-AF65-F5344CB8AC3E}">
        <p14:creationId xmlns:p14="http://schemas.microsoft.com/office/powerpoint/2010/main" val="32140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44A375-4750-49BD-B08D-387BF2D04F83}"/>
              </a:ext>
            </a:extLst>
          </p:cNvPr>
          <p:cNvSpPr>
            <a:spLocks noGrp="1"/>
          </p:cNvSpPr>
          <p:nvPr>
            <p:ph type="title"/>
          </p:nvPr>
        </p:nvSpPr>
        <p:spPr>
          <a:xfrm>
            <a:off x="838200" y="365126"/>
            <a:ext cx="10515600" cy="843512"/>
          </a:xfrm>
        </p:spPr>
        <p:txBody>
          <a:bodyPr/>
          <a:lstStyle/>
          <a:p>
            <a:r>
              <a:rPr lang="en-GB" dirty="0">
                <a:latin typeface="Times New Roman" panose="02020603050405020304" pitchFamily="18" charset="0"/>
                <a:cs typeface="Times New Roman" panose="02020603050405020304" pitchFamily="18" charset="0"/>
              </a:rPr>
              <a:t>Do action and no impact (</a:t>
            </a:r>
            <a:r>
              <a:rPr lang="en-GB" altLang="zh-CN" dirty="0">
                <a:latin typeface="Times New Roman" panose="02020603050405020304" pitchFamily="18" charset="0"/>
                <a:cs typeface="Times New Roman" panose="02020603050405020304" pitchFamily="18" charset="0"/>
              </a:rPr>
              <a:t>scenario</a:t>
            </a:r>
            <a:r>
              <a:rPr lang="en-GB" dirty="0">
                <a:latin typeface="Times New Roman" panose="02020603050405020304" pitchFamily="18" charset="0"/>
                <a:cs typeface="Times New Roman" panose="02020603050405020304" pitchFamily="18" charset="0"/>
              </a:rPr>
              <a:t> 1)</a:t>
            </a:r>
          </a:p>
        </p:txBody>
      </p:sp>
      <p:sp>
        <p:nvSpPr>
          <p:cNvPr id="3" name="内容占位符 2">
            <a:extLst>
              <a:ext uri="{FF2B5EF4-FFF2-40B4-BE49-F238E27FC236}">
                <a16:creationId xmlns:a16="http://schemas.microsoft.com/office/drawing/2014/main" id="{85A9AF60-562E-4B63-92EB-708E38FC0849}"/>
              </a:ext>
            </a:extLst>
          </p:cNvPr>
          <p:cNvSpPr>
            <a:spLocks noGrp="1"/>
          </p:cNvSpPr>
          <p:nvPr>
            <p:ph idx="1"/>
          </p:nvPr>
        </p:nvSpPr>
        <p:spPr>
          <a:xfrm>
            <a:off x="838200" y="1603005"/>
            <a:ext cx="10515600" cy="2760766"/>
          </a:xfrm>
        </p:spPr>
        <p:txBody>
          <a:bodyPr>
            <a:normAutofit fontScale="85000" lnSpcReduction="10000"/>
          </a:bodyPr>
          <a:lstStyle/>
          <a:p>
            <a:r>
              <a:rPr lang="en-GB" altLang="zh-CN" dirty="0">
                <a:latin typeface="Times New Roman" panose="02020603050405020304" pitchFamily="18" charset="0"/>
                <a:cs typeface="Times New Roman" panose="02020603050405020304" pitchFamily="18" charset="0"/>
              </a:rPr>
              <a:t>For the example of scenario B, AMF (NF consumer) requests the UE mobility predictions as defined in clause 6.7.2 of 23.288. The NWDAF returns a location information to indicate that the TA or cells where the UE may move into. AMF changes the mobility pattern and optimize paging strategy, </a:t>
            </a:r>
            <a:r>
              <a:rPr lang="en-US" altLang="zh-CN" dirty="0">
                <a:latin typeface="Times New Roman" panose="02020603050405020304" pitchFamily="18" charset="0"/>
                <a:cs typeface="Times New Roman" panose="02020603050405020304" pitchFamily="18" charset="0"/>
              </a:rPr>
              <a:t>and </a:t>
            </a:r>
            <a:r>
              <a:rPr lang="en-GB" altLang="zh-CN" dirty="0">
                <a:latin typeface="Times New Roman" panose="02020603050405020304" pitchFamily="18" charset="0"/>
                <a:cs typeface="Times New Roman" panose="02020603050405020304" pitchFamily="18" charset="0"/>
              </a:rPr>
              <a:t>it will not affect the UE behaviour and the TA or cells where the UE move into. </a:t>
            </a:r>
          </a:p>
          <a:p>
            <a:pPr>
              <a:lnSpc>
                <a:spcPct val="110000"/>
              </a:lnSpc>
              <a:spcBef>
                <a:spcPts val="0"/>
              </a:spcBef>
            </a:pPr>
            <a:r>
              <a:rPr lang="en-GB" dirty="0">
                <a:latin typeface="Times New Roman" panose="02020603050405020304" pitchFamily="18" charset="0"/>
                <a:cs typeface="Times New Roman" panose="02020603050405020304" pitchFamily="18" charset="0"/>
              </a:rPr>
              <a:t>In this situation, the consumer NF do actions, but the actions cannot affect the networks. The UEs will move into the </a:t>
            </a:r>
            <a:r>
              <a:rPr lang="en-GB" altLang="zh-CN" dirty="0">
                <a:latin typeface="Times New Roman" panose="02020603050405020304" pitchFamily="18" charset="0"/>
                <a:cs typeface="Times New Roman" panose="02020603050405020304" pitchFamily="18" charset="0"/>
              </a:rPr>
              <a:t>TA or cells as their wills, thus, the ground truth will not be affected and the </a:t>
            </a:r>
            <a:r>
              <a:rPr lang="en-US" altLang="zh-CN" dirty="0">
                <a:latin typeface="Times New Roman" panose="02020603050405020304" pitchFamily="18" charset="0"/>
                <a:cs typeface="Times New Roman" panose="02020603050405020304" pitchFamily="18" charset="0"/>
              </a:rPr>
              <a:t>NWDAF can calculate the correct accuracy. </a:t>
            </a:r>
          </a:p>
        </p:txBody>
      </p:sp>
      <p:grpSp>
        <p:nvGrpSpPr>
          <p:cNvPr id="11" name="组合 10">
            <a:extLst>
              <a:ext uri="{FF2B5EF4-FFF2-40B4-BE49-F238E27FC236}">
                <a16:creationId xmlns:a16="http://schemas.microsoft.com/office/drawing/2014/main" id="{0F390679-94ED-4E32-9FCC-05905918A46E}"/>
              </a:ext>
            </a:extLst>
          </p:cNvPr>
          <p:cNvGrpSpPr/>
          <p:nvPr/>
        </p:nvGrpSpPr>
        <p:grpSpPr>
          <a:xfrm>
            <a:off x="1321801" y="5006566"/>
            <a:ext cx="9076105" cy="1285592"/>
            <a:chOff x="1321801" y="5006566"/>
            <a:chExt cx="9076105" cy="1285592"/>
          </a:xfrm>
        </p:grpSpPr>
        <p:sp>
          <p:nvSpPr>
            <p:cNvPr id="4" name="矩形: 圆角 3">
              <a:extLst>
                <a:ext uri="{FF2B5EF4-FFF2-40B4-BE49-F238E27FC236}">
                  <a16:creationId xmlns:a16="http://schemas.microsoft.com/office/drawing/2014/main" id="{BB2C2343-2D3A-4D2A-A904-0C32E4217C59}"/>
                </a:ext>
              </a:extLst>
            </p:cNvPr>
            <p:cNvSpPr/>
            <p:nvPr/>
          </p:nvSpPr>
          <p:spPr>
            <a:xfrm>
              <a:off x="1321801" y="5006566"/>
              <a:ext cx="1910281"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PCF request and receives the </a:t>
              </a:r>
              <a:r>
                <a:rPr lang="en-US" altLang="zh-CN" sz="1200" dirty="0">
                  <a:latin typeface="Times New Roman" panose="02020603050405020304" pitchFamily="18" charset="0"/>
                  <a:cs typeface="Times New Roman" panose="02020603050405020304" pitchFamily="18" charset="0"/>
                </a:rPr>
                <a:t>prediction </a:t>
              </a:r>
              <a:r>
                <a:rPr lang="en-GB" sz="1200" dirty="0">
                  <a:latin typeface="Times New Roman" panose="02020603050405020304" pitchFamily="18" charset="0"/>
                  <a:cs typeface="Times New Roman" panose="02020603050405020304" pitchFamily="18" charset="0"/>
                </a:rPr>
                <a:t>results of the </a:t>
              </a:r>
              <a:r>
                <a:rPr lang="en-US" altLang="zh-CN" sz="1200" dirty="0">
                  <a:latin typeface="Times New Roman" panose="02020603050405020304" pitchFamily="18" charset="0"/>
                  <a:cs typeface="Times New Roman" panose="02020603050405020304" pitchFamily="18" charset="0"/>
                </a:rPr>
                <a:t>the </a:t>
              </a:r>
              <a:r>
                <a:rPr lang="en-GB" altLang="zh-CN" sz="1200" dirty="0">
                  <a:latin typeface="Times New Roman" panose="02020603050405020304" pitchFamily="18" charset="0"/>
                  <a:cs typeface="Times New Roman" panose="02020603050405020304" pitchFamily="18" charset="0"/>
                </a:rPr>
                <a:t>UE mobility predictions</a:t>
              </a:r>
              <a:endParaRPr lang="en-GB" sz="1200" dirty="0">
                <a:latin typeface="Times New Roman" panose="02020603050405020304" pitchFamily="18" charset="0"/>
                <a:cs typeface="Times New Roman" panose="02020603050405020304" pitchFamily="18" charset="0"/>
              </a:endParaRPr>
            </a:p>
          </p:txBody>
        </p:sp>
        <p:sp>
          <p:nvSpPr>
            <p:cNvPr id="5" name="矩形: 圆角 4">
              <a:extLst>
                <a:ext uri="{FF2B5EF4-FFF2-40B4-BE49-F238E27FC236}">
                  <a16:creationId xmlns:a16="http://schemas.microsoft.com/office/drawing/2014/main" id="{868D593F-AC2A-4B8E-801C-28A5BAFFBEFD}"/>
                </a:ext>
              </a:extLst>
            </p:cNvPr>
            <p:cNvSpPr/>
            <p:nvPr/>
          </p:nvSpPr>
          <p:spPr>
            <a:xfrm>
              <a:off x="3710408" y="5006566"/>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Results is a TA or cell </a:t>
              </a:r>
            </a:p>
          </p:txBody>
        </p:sp>
        <p:cxnSp>
          <p:nvCxnSpPr>
            <p:cNvPr id="6" name="直接箭头连接符 5">
              <a:extLst>
                <a:ext uri="{FF2B5EF4-FFF2-40B4-BE49-F238E27FC236}">
                  <a16:creationId xmlns:a16="http://schemas.microsoft.com/office/drawing/2014/main" id="{20511AA0-0FE3-43D0-A730-393F555EAAF6}"/>
                </a:ext>
              </a:extLst>
            </p:cNvPr>
            <p:cNvCxnSpPr>
              <a:cxnSpLocks/>
              <a:stCxn id="4" idx="3"/>
              <a:endCxn id="5" idx="1"/>
            </p:cNvCxnSpPr>
            <p:nvPr/>
          </p:nvCxnSpPr>
          <p:spPr>
            <a:xfrm>
              <a:off x="3232082" y="5649362"/>
              <a:ext cx="4783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矩形: 圆角 6">
              <a:extLst>
                <a:ext uri="{FF2B5EF4-FFF2-40B4-BE49-F238E27FC236}">
                  <a16:creationId xmlns:a16="http://schemas.microsoft.com/office/drawing/2014/main" id="{C72F1300-670C-4283-958A-9F0074214F98}"/>
                </a:ext>
              </a:extLst>
            </p:cNvPr>
            <p:cNvSpPr/>
            <p:nvPr/>
          </p:nvSpPr>
          <p:spPr>
            <a:xfrm>
              <a:off x="6099016" y="5006566"/>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altLang="zh-CN" sz="1200" dirty="0">
                  <a:latin typeface="Times New Roman" panose="02020603050405020304" pitchFamily="18" charset="0"/>
                  <a:cs typeface="Times New Roman" panose="02020603050405020304" pitchFamily="18" charset="0"/>
                </a:rPr>
                <a:t>AMF changes the mobility pattern and optimize paging strategy</a:t>
              </a:r>
              <a:endParaRPr lang="en-GB" sz="1200" dirty="0">
                <a:latin typeface="Times New Roman" panose="02020603050405020304" pitchFamily="18" charset="0"/>
                <a:cs typeface="Times New Roman" panose="02020603050405020304" pitchFamily="18" charset="0"/>
              </a:endParaRPr>
            </a:p>
          </p:txBody>
        </p:sp>
        <p:cxnSp>
          <p:nvCxnSpPr>
            <p:cNvPr id="8" name="直接箭头连接符 7">
              <a:extLst>
                <a:ext uri="{FF2B5EF4-FFF2-40B4-BE49-F238E27FC236}">
                  <a16:creationId xmlns:a16="http://schemas.microsoft.com/office/drawing/2014/main" id="{2D47321B-4E5D-469B-BC5C-20805590242A}"/>
                </a:ext>
              </a:extLst>
            </p:cNvPr>
            <p:cNvCxnSpPr>
              <a:stCxn id="5" idx="3"/>
              <a:endCxn id="7" idx="1"/>
            </p:cNvCxnSpPr>
            <p:nvPr/>
          </p:nvCxnSpPr>
          <p:spPr>
            <a:xfrm>
              <a:off x="5620690" y="5649362"/>
              <a:ext cx="4783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矩形: 圆角 8">
              <a:extLst>
                <a:ext uri="{FF2B5EF4-FFF2-40B4-BE49-F238E27FC236}">
                  <a16:creationId xmlns:a16="http://schemas.microsoft.com/office/drawing/2014/main" id="{FC09C259-AA11-4484-B5F2-C3BFE7D81C61}"/>
                </a:ext>
              </a:extLst>
            </p:cNvPr>
            <p:cNvSpPr/>
            <p:nvPr/>
          </p:nvSpPr>
          <p:spPr>
            <a:xfrm>
              <a:off x="8487624" y="5006566"/>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altLang="zh-CN" sz="1200" dirty="0">
                  <a:latin typeface="Times New Roman" panose="02020603050405020304" pitchFamily="18" charset="0"/>
                  <a:cs typeface="Times New Roman" panose="02020603050405020304" pitchFamily="18" charset="0"/>
                </a:rPr>
                <a:t>cannot affect the UE behaviour and the TA or cells where the UE move into.</a:t>
              </a:r>
              <a:endParaRPr lang="en-GB" sz="1200" dirty="0">
                <a:latin typeface="Times New Roman" panose="02020603050405020304" pitchFamily="18" charset="0"/>
                <a:cs typeface="Times New Roman" panose="02020603050405020304" pitchFamily="18" charset="0"/>
              </a:endParaRPr>
            </a:p>
          </p:txBody>
        </p:sp>
        <p:cxnSp>
          <p:nvCxnSpPr>
            <p:cNvPr id="10" name="直接箭头连接符 9">
              <a:extLst>
                <a:ext uri="{FF2B5EF4-FFF2-40B4-BE49-F238E27FC236}">
                  <a16:creationId xmlns:a16="http://schemas.microsoft.com/office/drawing/2014/main" id="{3972D397-DD72-45AD-B865-7A2381A5CC73}"/>
                </a:ext>
              </a:extLst>
            </p:cNvPr>
            <p:cNvCxnSpPr>
              <a:cxnSpLocks/>
              <a:stCxn id="7" idx="3"/>
              <a:endCxn id="9" idx="1"/>
            </p:cNvCxnSpPr>
            <p:nvPr/>
          </p:nvCxnSpPr>
          <p:spPr>
            <a:xfrm>
              <a:off x="8009298" y="5649362"/>
              <a:ext cx="4783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09117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2BFBBA-6688-41A7-A198-38623BFB3095}"/>
              </a:ext>
            </a:extLst>
          </p:cNvPr>
          <p:cNvSpPr>
            <a:spLocks noGrp="1"/>
          </p:cNvSpPr>
          <p:nvPr>
            <p:ph type="title"/>
          </p:nvPr>
        </p:nvSpPr>
        <p:spPr>
          <a:xfrm>
            <a:off x="838200" y="365125"/>
            <a:ext cx="10515600" cy="816353"/>
          </a:xfrm>
        </p:spPr>
        <p:txBody>
          <a:bodyPr/>
          <a:lstStyle/>
          <a:p>
            <a:r>
              <a:rPr lang="en-US" dirty="0">
                <a:latin typeface="Times New Roman" panose="02020603050405020304" pitchFamily="18" charset="0"/>
                <a:cs typeface="Times New Roman" panose="02020603050405020304" pitchFamily="18" charset="0"/>
              </a:rPr>
              <a:t>No action and No impact (</a:t>
            </a:r>
            <a:r>
              <a:rPr lang="en-GB" altLang="zh-CN" dirty="0">
                <a:latin typeface="Times New Roman" panose="02020603050405020304" pitchFamily="18" charset="0"/>
                <a:cs typeface="Times New Roman" panose="02020603050405020304" pitchFamily="18" charset="0"/>
              </a:rPr>
              <a:t>scenario</a:t>
            </a:r>
            <a:r>
              <a:rPr lang="en-US" dirty="0">
                <a:latin typeface="Times New Roman" panose="02020603050405020304" pitchFamily="18" charset="0"/>
                <a:cs typeface="Times New Roman" panose="02020603050405020304" pitchFamily="18" charset="0"/>
              </a:rPr>
              <a:t> 2)</a:t>
            </a:r>
            <a:endParaRPr lang="en-GB"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BAE9CC07-8508-4B1F-BF08-19EF5B11D082}"/>
              </a:ext>
            </a:extLst>
          </p:cNvPr>
          <p:cNvSpPr>
            <a:spLocks noGrp="1"/>
          </p:cNvSpPr>
          <p:nvPr>
            <p:ph idx="1"/>
          </p:nvPr>
        </p:nvSpPr>
        <p:spPr>
          <a:xfrm>
            <a:off x="838200" y="1422593"/>
            <a:ext cx="10515600" cy="3189741"/>
          </a:xfrm>
        </p:spPr>
        <p:txBody>
          <a:bodyPr>
            <a:normAutofit lnSpcReduction="10000"/>
          </a:bodyPr>
          <a:lstStyle/>
          <a:p>
            <a:r>
              <a:rPr lang="en-GB" altLang="zh-CN" dirty="0">
                <a:latin typeface="Times New Roman" panose="02020603050405020304" pitchFamily="18" charset="0"/>
                <a:cs typeface="Times New Roman" panose="02020603050405020304" pitchFamily="18" charset="0"/>
              </a:rPr>
              <a:t>For an example of scenario A, the PCF (consumer NF) requests the </a:t>
            </a:r>
            <a:r>
              <a:rPr lang="en-US" altLang="zh-CN" dirty="0">
                <a:latin typeface="Times New Roman" panose="02020603050405020304" pitchFamily="18" charset="0"/>
                <a:cs typeface="Times New Roman" panose="02020603050405020304" pitchFamily="18" charset="0"/>
              </a:rPr>
              <a:t>predictions of the Service Experience for an Application </a:t>
            </a:r>
            <a:r>
              <a:rPr lang="en-GB" altLang="zh-CN" dirty="0">
                <a:latin typeface="Times New Roman" panose="02020603050405020304" pitchFamily="18" charset="0"/>
                <a:cs typeface="Times New Roman" panose="02020603050405020304" pitchFamily="18" charset="0"/>
              </a:rPr>
              <a:t>from NWDAF as defined in clause 6.4 of 23.288. If the results (e.g. Mean Opinion Score (MOS)) fulfil the requirements for this application, the PCF will do nothing. </a:t>
            </a:r>
          </a:p>
          <a:p>
            <a:r>
              <a:rPr lang="en-GB" altLang="zh-CN" dirty="0">
                <a:latin typeface="Times New Roman" panose="02020603050405020304" pitchFamily="18" charset="0"/>
                <a:cs typeface="Times New Roman" panose="02020603050405020304" pitchFamily="18" charset="0"/>
              </a:rPr>
              <a:t>In this situation, the consumer NF will not do any action and the values in network will not be affected. Thus, the ground truth will be same as it should be, and the accuracy will be calculated correctly. </a:t>
            </a:r>
          </a:p>
        </p:txBody>
      </p:sp>
      <p:grpSp>
        <p:nvGrpSpPr>
          <p:cNvPr id="11" name="组合 10">
            <a:extLst>
              <a:ext uri="{FF2B5EF4-FFF2-40B4-BE49-F238E27FC236}">
                <a16:creationId xmlns:a16="http://schemas.microsoft.com/office/drawing/2014/main" id="{51E4911F-F243-4099-8022-AA27EB5C7CDD}"/>
              </a:ext>
            </a:extLst>
          </p:cNvPr>
          <p:cNvGrpSpPr/>
          <p:nvPr/>
        </p:nvGrpSpPr>
        <p:grpSpPr>
          <a:xfrm>
            <a:off x="1378011" y="4853449"/>
            <a:ext cx="9435978" cy="1292774"/>
            <a:chOff x="1176947" y="5033725"/>
            <a:chExt cx="9435978" cy="1292774"/>
          </a:xfrm>
        </p:grpSpPr>
        <p:sp>
          <p:nvSpPr>
            <p:cNvPr id="61" name="矩形: 圆角 60">
              <a:extLst>
                <a:ext uri="{FF2B5EF4-FFF2-40B4-BE49-F238E27FC236}">
                  <a16:creationId xmlns:a16="http://schemas.microsoft.com/office/drawing/2014/main" id="{83259B3F-00BB-458C-980D-019A01BDE58A}"/>
                </a:ext>
              </a:extLst>
            </p:cNvPr>
            <p:cNvSpPr/>
            <p:nvPr/>
          </p:nvSpPr>
          <p:spPr>
            <a:xfrm>
              <a:off x="1176947" y="5033725"/>
              <a:ext cx="1910281"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PCF request and receives the </a:t>
              </a:r>
              <a:r>
                <a:rPr lang="en-US" altLang="zh-CN" sz="1200" dirty="0">
                  <a:latin typeface="Times New Roman" panose="02020603050405020304" pitchFamily="18" charset="0"/>
                  <a:cs typeface="Times New Roman" panose="02020603050405020304" pitchFamily="18" charset="0"/>
                </a:rPr>
                <a:t>prediction </a:t>
              </a:r>
              <a:r>
                <a:rPr lang="en-GB" sz="1200" dirty="0">
                  <a:latin typeface="Times New Roman" panose="02020603050405020304" pitchFamily="18" charset="0"/>
                  <a:cs typeface="Times New Roman" panose="02020603050405020304" pitchFamily="18" charset="0"/>
                </a:rPr>
                <a:t>results of the </a:t>
              </a:r>
              <a:r>
                <a:rPr lang="en-US" altLang="zh-CN" sz="1200" dirty="0">
                  <a:latin typeface="Times New Roman" panose="02020603050405020304" pitchFamily="18" charset="0"/>
                  <a:cs typeface="Times New Roman" panose="02020603050405020304" pitchFamily="18" charset="0"/>
                </a:rPr>
                <a:t>the Service Experience for an Application</a:t>
              </a:r>
              <a:endParaRPr lang="en-GB" sz="1200" dirty="0">
                <a:latin typeface="Times New Roman" panose="02020603050405020304" pitchFamily="18" charset="0"/>
                <a:cs typeface="Times New Roman" panose="02020603050405020304" pitchFamily="18" charset="0"/>
              </a:endParaRPr>
            </a:p>
          </p:txBody>
        </p:sp>
        <p:sp>
          <p:nvSpPr>
            <p:cNvPr id="65" name="矩形: 圆角 64">
              <a:extLst>
                <a:ext uri="{FF2B5EF4-FFF2-40B4-BE49-F238E27FC236}">
                  <a16:creationId xmlns:a16="http://schemas.microsoft.com/office/drawing/2014/main" id="{3CE214F0-A58D-49DB-9393-56DE224472AC}"/>
                </a:ext>
              </a:extLst>
            </p:cNvPr>
            <p:cNvSpPr/>
            <p:nvPr/>
          </p:nvSpPr>
          <p:spPr>
            <a:xfrm>
              <a:off x="3685511" y="5033725"/>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Results is a MOS and fulfil the requirements</a:t>
              </a:r>
            </a:p>
          </p:txBody>
        </p:sp>
        <p:cxnSp>
          <p:nvCxnSpPr>
            <p:cNvPr id="67" name="直接箭头连接符 66">
              <a:extLst>
                <a:ext uri="{FF2B5EF4-FFF2-40B4-BE49-F238E27FC236}">
                  <a16:creationId xmlns:a16="http://schemas.microsoft.com/office/drawing/2014/main" id="{23D6E5BD-C960-40FD-9FE2-1266358597CD}"/>
                </a:ext>
              </a:extLst>
            </p:cNvPr>
            <p:cNvCxnSpPr>
              <a:cxnSpLocks/>
              <a:stCxn id="61" idx="3"/>
              <a:endCxn id="65" idx="1"/>
            </p:cNvCxnSpPr>
            <p:nvPr/>
          </p:nvCxnSpPr>
          <p:spPr>
            <a:xfrm>
              <a:off x="3087228" y="5676521"/>
              <a:ext cx="59828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3" name="矩形: 圆角 72">
              <a:extLst>
                <a:ext uri="{FF2B5EF4-FFF2-40B4-BE49-F238E27FC236}">
                  <a16:creationId xmlns:a16="http://schemas.microsoft.com/office/drawing/2014/main" id="{920C1790-8B30-492E-A88B-612962E0109B}"/>
                </a:ext>
              </a:extLst>
            </p:cNvPr>
            <p:cNvSpPr/>
            <p:nvPr/>
          </p:nvSpPr>
          <p:spPr>
            <a:xfrm>
              <a:off x="6194076" y="5040907"/>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PCF do nothing</a:t>
              </a:r>
            </a:p>
          </p:txBody>
        </p:sp>
        <p:cxnSp>
          <p:nvCxnSpPr>
            <p:cNvPr id="75" name="直接箭头连接符 74">
              <a:extLst>
                <a:ext uri="{FF2B5EF4-FFF2-40B4-BE49-F238E27FC236}">
                  <a16:creationId xmlns:a16="http://schemas.microsoft.com/office/drawing/2014/main" id="{3722AAFA-6C1F-4561-A270-475434EF7D42}"/>
                </a:ext>
              </a:extLst>
            </p:cNvPr>
            <p:cNvCxnSpPr>
              <a:stCxn id="65" idx="3"/>
              <a:endCxn id="73" idx="1"/>
            </p:cNvCxnSpPr>
            <p:nvPr/>
          </p:nvCxnSpPr>
          <p:spPr>
            <a:xfrm>
              <a:off x="5595793" y="5676521"/>
              <a:ext cx="598283" cy="71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矩形: 圆角 75">
              <a:extLst>
                <a:ext uri="{FF2B5EF4-FFF2-40B4-BE49-F238E27FC236}">
                  <a16:creationId xmlns:a16="http://schemas.microsoft.com/office/drawing/2014/main" id="{4F0F9BD2-3500-4095-B53A-24461A58E55F}"/>
                </a:ext>
              </a:extLst>
            </p:cNvPr>
            <p:cNvSpPr/>
            <p:nvPr/>
          </p:nvSpPr>
          <p:spPr>
            <a:xfrm>
              <a:off x="8702643" y="5033725"/>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QoS is same as it should be, and the accuracy will be </a:t>
              </a:r>
              <a:r>
                <a:rPr lang="en-GB" altLang="zh-CN" sz="1200" dirty="0">
                  <a:latin typeface="Times New Roman" panose="02020603050405020304" pitchFamily="18" charset="0"/>
                  <a:cs typeface="Times New Roman" panose="02020603050405020304" pitchFamily="18" charset="0"/>
                </a:rPr>
                <a:t>calculated correctly</a:t>
              </a:r>
              <a:endParaRPr lang="en-GB" sz="1200" dirty="0">
                <a:latin typeface="Times New Roman" panose="02020603050405020304" pitchFamily="18" charset="0"/>
                <a:cs typeface="Times New Roman" panose="02020603050405020304" pitchFamily="18" charset="0"/>
              </a:endParaRPr>
            </a:p>
          </p:txBody>
        </p:sp>
        <p:cxnSp>
          <p:nvCxnSpPr>
            <p:cNvPr id="77" name="直接箭头连接符 76">
              <a:extLst>
                <a:ext uri="{FF2B5EF4-FFF2-40B4-BE49-F238E27FC236}">
                  <a16:creationId xmlns:a16="http://schemas.microsoft.com/office/drawing/2014/main" id="{73E36EBF-E7FF-45AC-86B2-77A2FDD2C432}"/>
                </a:ext>
              </a:extLst>
            </p:cNvPr>
            <p:cNvCxnSpPr>
              <a:cxnSpLocks/>
              <a:stCxn id="73" idx="3"/>
              <a:endCxn id="76" idx="1"/>
            </p:cNvCxnSpPr>
            <p:nvPr/>
          </p:nvCxnSpPr>
          <p:spPr>
            <a:xfrm flipV="1">
              <a:off x="8104358" y="5676521"/>
              <a:ext cx="598285" cy="71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85173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2BFBBA-6688-41A7-A198-38623BFB3095}"/>
              </a:ext>
            </a:extLst>
          </p:cNvPr>
          <p:cNvSpPr>
            <a:spLocks noGrp="1"/>
          </p:cNvSpPr>
          <p:nvPr>
            <p:ph type="title"/>
          </p:nvPr>
        </p:nvSpPr>
        <p:spPr>
          <a:xfrm>
            <a:off x="838200" y="365125"/>
            <a:ext cx="10515600" cy="816353"/>
          </a:xfrm>
        </p:spPr>
        <p:txBody>
          <a:bodyPr/>
          <a:lstStyle/>
          <a:p>
            <a:r>
              <a:rPr lang="en-US" dirty="0">
                <a:latin typeface="Times New Roman" panose="02020603050405020304" pitchFamily="18" charset="0"/>
                <a:cs typeface="Times New Roman" panose="02020603050405020304" pitchFamily="18" charset="0"/>
              </a:rPr>
              <a:t>Do actions and has impact (</a:t>
            </a:r>
            <a:r>
              <a:rPr lang="en-GB" altLang="zh-CN" dirty="0">
                <a:latin typeface="Times New Roman" panose="02020603050405020304" pitchFamily="18" charset="0"/>
                <a:cs typeface="Times New Roman" panose="02020603050405020304" pitchFamily="18" charset="0"/>
              </a:rPr>
              <a:t>scenario</a:t>
            </a:r>
            <a:r>
              <a:rPr lang="en-US" dirty="0">
                <a:latin typeface="Times New Roman" panose="02020603050405020304" pitchFamily="18" charset="0"/>
                <a:cs typeface="Times New Roman" panose="02020603050405020304" pitchFamily="18" charset="0"/>
              </a:rPr>
              <a:t> 3)</a:t>
            </a:r>
            <a:endParaRPr lang="en-GB"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BAE9CC07-8508-4B1F-BF08-19EF5B11D082}"/>
              </a:ext>
            </a:extLst>
          </p:cNvPr>
          <p:cNvSpPr>
            <a:spLocks noGrp="1"/>
          </p:cNvSpPr>
          <p:nvPr>
            <p:ph idx="1"/>
          </p:nvPr>
        </p:nvSpPr>
        <p:spPr>
          <a:xfrm>
            <a:off x="838200" y="1534655"/>
            <a:ext cx="10515600" cy="3234563"/>
          </a:xfrm>
        </p:spPr>
        <p:txBody>
          <a:bodyPr>
            <a:normAutofit fontScale="77500" lnSpcReduction="20000"/>
          </a:bodyPr>
          <a:lstStyle/>
          <a:p>
            <a:r>
              <a:rPr lang="en-GB" altLang="zh-CN" dirty="0">
                <a:latin typeface="Times New Roman" panose="02020603050405020304" pitchFamily="18" charset="0"/>
                <a:cs typeface="Times New Roman" panose="02020603050405020304" pitchFamily="18" charset="0"/>
              </a:rPr>
              <a:t>For an example of situation 1, the PCF (consumer NF) requests the </a:t>
            </a:r>
            <a:r>
              <a:rPr lang="en-US" altLang="zh-CN" dirty="0">
                <a:latin typeface="Times New Roman" panose="02020603050405020304" pitchFamily="18" charset="0"/>
                <a:cs typeface="Times New Roman" panose="02020603050405020304" pitchFamily="18" charset="0"/>
              </a:rPr>
              <a:t>predictions of the Service Experience for an Application </a:t>
            </a:r>
            <a:r>
              <a:rPr lang="en-GB" altLang="zh-CN" dirty="0">
                <a:latin typeface="Times New Roman" panose="02020603050405020304" pitchFamily="18" charset="0"/>
                <a:cs typeface="Times New Roman" panose="02020603050405020304" pitchFamily="18" charset="0"/>
              </a:rPr>
              <a:t>from NWDAF as defined in clause 6.4 of 23.288. If the results (e.g. Mean Opinion Score (MOS)) does not meet the requirements for this application, the PCF will raise the QoS value to improve the MOS score. </a:t>
            </a:r>
          </a:p>
          <a:p>
            <a:r>
              <a:rPr lang="en-GB" altLang="zh-CN" dirty="0">
                <a:latin typeface="Times New Roman" panose="02020603050405020304" pitchFamily="18" charset="0"/>
                <a:cs typeface="Times New Roman" panose="02020603050405020304" pitchFamily="18" charset="0"/>
              </a:rPr>
              <a:t>This modification changes the QoS level, the MOS will be affected and not be the same as the value without the modification due to the raised QoS level will raise the MOS. In other words, the ground truth in the network is affected and the accuracy cannot be calculated correctly.</a:t>
            </a:r>
          </a:p>
          <a:p>
            <a:r>
              <a:rPr lang="en-GB" altLang="zh-CN" dirty="0">
                <a:latin typeface="Times New Roman" panose="02020603050405020304" pitchFamily="18" charset="0"/>
                <a:cs typeface="Times New Roman" panose="02020603050405020304" pitchFamily="18" charset="0"/>
              </a:rPr>
              <a:t>If the NWDAF can realize the data related to this actions has been affected, it can remove them and generate the correct accuracy. </a:t>
            </a:r>
            <a:r>
              <a:rPr lang="en-US" altLang="zh-CN" dirty="0">
                <a:latin typeface="Times New Roman" panose="02020603050405020304" pitchFamily="18" charset="0"/>
                <a:cs typeface="Times New Roman" panose="02020603050405020304" pitchFamily="18" charset="0"/>
              </a:rPr>
              <a:t>In order to identify if a network is affected, NWDAF may need to know if consumer NF do actions and if the actions affect the network.</a:t>
            </a:r>
            <a:endParaRPr lang="en-GB" altLang="zh-CN" dirty="0">
              <a:latin typeface="Times New Roman" panose="02020603050405020304" pitchFamily="18" charset="0"/>
              <a:cs typeface="Times New Roman" panose="02020603050405020304" pitchFamily="18" charset="0"/>
            </a:endParaRPr>
          </a:p>
        </p:txBody>
      </p:sp>
      <p:grpSp>
        <p:nvGrpSpPr>
          <p:cNvPr id="11" name="组合 10">
            <a:extLst>
              <a:ext uri="{FF2B5EF4-FFF2-40B4-BE49-F238E27FC236}">
                <a16:creationId xmlns:a16="http://schemas.microsoft.com/office/drawing/2014/main" id="{51E4911F-F243-4099-8022-AA27EB5C7CDD}"/>
              </a:ext>
            </a:extLst>
          </p:cNvPr>
          <p:cNvGrpSpPr/>
          <p:nvPr/>
        </p:nvGrpSpPr>
        <p:grpSpPr>
          <a:xfrm>
            <a:off x="1308361" y="4948110"/>
            <a:ext cx="9435978" cy="1285592"/>
            <a:chOff x="1176947" y="5033725"/>
            <a:chExt cx="9435978" cy="1285592"/>
          </a:xfrm>
        </p:grpSpPr>
        <p:sp>
          <p:nvSpPr>
            <p:cNvPr id="61" name="矩形: 圆角 60">
              <a:extLst>
                <a:ext uri="{FF2B5EF4-FFF2-40B4-BE49-F238E27FC236}">
                  <a16:creationId xmlns:a16="http://schemas.microsoft.com/office/drawing/2014/main" id="{83259B3F-00BB-458C-980D-019A01BDE58A}"/>
                </a:ext>
              </a:extLst>
            </p:cNvPr>
            <p:cNvSpPr/>
            <p:nvPr/>
          </p:nvSpPr>
          <p:spPr>
            <a:xfrm>
              <a:off x="1176947" y="5033725"/>
              <a:ext cx="1910281"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PCF request and receives the </a:t>
              </a:r>
              <a:r>
                <a:rPr lang="en-US" altLang="zh-CN" sz="1200" dirty="0">
                  <a:latin typeface="Times New Roman" panose="02020603050405020304" pitchFamily="18" charset="0"/>
                  <a:cs typeface="Times New Roman" panose="02020603050405020304" pitchFamily="18" charset="0"/>
                </a:rPr>
                <a:t>prediction </a:t>
              </a:r>
              <a:r>
                <a:rPr lang="en-GB" sz="1200" dirty="0">
                  <a:latin typeface="Times New Roman" panose="02020603050405020304" pitchFamily="18" charset="0"/>
                  <a:cs typeface="Times New Roman" panose="02020603050405020304" pitchFamily="18" charset="0"/>
                </a:rPr>
                <a:t>results of the </a:t>
              </a:r>
              <a:r>
                <a:rPr lang="en-US" altLang="zh-CN" sz="1200" dirty="0">
                  <a:latin typeface="Times New Roman" panose="02020603050405020304" pitchFamily="18" charset="0"/>
                  <a:cs typeface="Times New Roman" panose="02020603050405020304" pitchFamily="18" charset="0"/>
                </a:rPr>
                <a:t>the Service Experience for an Application</a:t>
              </a:r>
              <a:endParaRPr lang="en-GB" sz="1200" dirty="0">
                <a:latin typeface="Times New Roman" panose="02020603050405020304" pitchFamily="18" charset="0"/>
                <a:cs typeface="Times New Roman" panose="02020603050405020304" pitchFamily="18" charset="0"/>
              </a:endParaRPr>
            </a:p>
          </p:txBody>
        </p:sp>
        <p:sp>
          <p:nvSpPr>
            <p:cNvPr id="65" name="矩形: 圆角 64">
              <a:extLst>
                <a:ext uri="{FF2B5EF4-FFF2-40B4-BE49-F238E27FC236}">
                  <a16:creationId xmlns:a16="http://schemas.microsoft.com/office/drawing/2014/main" id="{3CE214F0-A58D-49DB-9393-56DE224472AC}"/>
                </a:ext>
              </a:extLst>
            </p:cNvPr>
            <p:cNvSpPr/>
            <p:nvPr/>
          </p:nvSpPr>
          <p:spPr>
            <a:xfrm>
              <a:off x="3685511" y="5033725"/>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Results is a low MOS and cannot meet the requirements</a:t>
              </a:r>
            </a:p>
          </p:txBody>
        </p:sp>
        <p:cxnSp>
          <p:nvCxnSpPr>
            <p:cNvPr id="67" name="直接箭头连接符 66">
              <a:extLst>
                <a:ext uri="{FF2B5EF4-FFF2-40B4-BE49-F238E27FC236}">
                  <a16:creationId xmlns:a16="http://schemas.microsoft.com/office/drawing/2014/main" id="{23D6E5BD-C960-40FD-9FE2-1266358597CD}"/>
                </a:ext>
              </a:extLst>
            </p:cNvPr>
            <p:cNvCxnSpPr>
              <a:cxnSpLocks/>
              <a:stCxn id="61" idx="3"/>
              <a:endCxn id="65" idx="1"/>
            </p:cNvCxnSpPr>
            <p:nvPr/>
          </p:nvCxnSpPr>
          <p:spPr>
            <a:xfrm>
              <a:off x="3087228" y="5676521"/>
              <a:ext cx="59828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3" name="矩形: 圆角 72">
              <a:extLst>
                <a:ext uri="{FF2B5EF4-FFF2-40B4-BE49-F238E27FC236}">
                  <a16:creationId xmlns:a16="http://schemas.microsoft.com/office/drawing/2014/main" id="{920C1790-8B30-492E-A88B-612962E0109B}"/>
                </a:ext>
              </a:extLst>
            </p:cNvPr>
            <p:cNvSpPr/>
            <p:nvPr/>
          </p:nvSpPr>
          <p:spPr>
            <a:xfrm>
              <a:off x="6194077" y="5033725"/>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PCF turn up the QoS level to improve the MOS</a:t>
              </a:r>
            </a:p>
          </p:txBody>
        </p:sp>
        <p:cxnSp>
          <p:nvCxnSpPr>
            <p:cNvPr id="75" name="直接箭头连接符 74">
              <a:extLst>
                <a:ext uri="{FF2B5EF4-FFF2-40B4-BE49-F238E27FC236}">
                  <a16:creationId xmlns:a16="http://schemas.microsoft.com/office/drawing/2014/main" id="{3722AAFA-6C1F-4561-A270-475434EF7D42}"/>
                </a:ext>
              </a:extLst>
            </p:cNvPr>
            <p:cNvCxnSpPr>
              <a:stCxn id="65" idx="3"/>
              <a:endCxn id="73" idx="1"/>
            </p:cNvCxnSpPr>
            <p:nvPr/>
          </p:nvCxnSpPr>
          <p:spPr>
            <a:xfrm>
              <a:off x="5595793" y="5676521"/>
              <a:ext cx="59828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矩形: 圆角 75">
              <a:extLst>
                <a:ext uri="{FF2B5EF4-FFF2-40B4-BE49-F238E27FC236}">
                  <a16:creationId xmlns:a16="http://schemas.microsoft.com/office/drawing/2014/main" id="{4F0F9BD2-3500-4095-B53A-24461A58E55F}"/>
                </a:ext>
              </a:extLst>
            </p:cNvPr>
            <p:cNvSpPr/>
            <p:nvPr/>
          </p:nvSpPr>
          <p:spPr>
            <a:xfrm>
              <a:off x="8702643" y="5033725"/>
              <a:ext cx="1910282" cy="12855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latin typeface="Times New Roman" panose="02020603050405020304" pitchFamily="18" charset="0"/>
                  <a:cs typeface="Times New Roman" panose="02020603050405020304" pitchFamily="18" charset="0"/>
                </a:rPr>
                <a:t>QoS is changed and MOS is affected to be not same as the prediction results </a:t>
              </a:r>
            </a:p>
          </p:txBody>
        </p:sp>
        <p:cxnSp>
          <p:nvCxnSpPr>
            <p:cNvPr id="77" name="直接箭头连接符 76">
              <a:extLst>
                <a:ext uri="{FF2B5EF4-FFF2-40B4-BE49-F238E27FC236}">
                  <a16:creationId xmlns:a16="http://schemas.microsoft.com/office/drawing/2014/main" id="{73E36EBF-E7FF-45AC-86B2-77A2FDD2C432}"/>
                </a:ext>
              </a:extLst>
            </p:cNvPr>
            <p:cNvCxnSpPr>
              <a:cxnSpLocks/>
              <a:stCxn id="73" idx="3"/>
              <a:endCxn id="76" idx="1"/>
            </p:cNvCxnSpPr>
            <p:nvPr/>
          </p:nvCxnSpPr>
          <p:spPr>
            <a:xfrm>
              <a:off x="8104359" y="5676521"/>
              <a:ext cx="59828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8120888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7225</TotalTime>
  <Words>1249</Words>
  <Application>Microsoft Office PowerPoint</Application>
  <PresentationFormat>宽屏</PresentationFormat>
  <Paragraphs>82</Paragraphs>
  <Slides>9</Slides>
  <Notes>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等线</vt:lpstr>
      <vt:lpstr>等线 Light</vt:lpstr>
      <vt:lpstr>Arial</vt:lpstr>
      <vt:lpstr>Times New Roman</vt:lpstr>
      <vt:lpstr>Office 主题​​</vt:lpstr>
      <vt:lpstr>Discussion  about feedback information</vt:lpstr>
      <vt:lpstr>Background</vt:lpstr>
      <vt:lpstr>Discussion</vt:lpstr>
      <vt:lpstr>Proposal (1/2)</vt:lpstr>
      <vt:lpstr>Proposal (2/2)</vt:lpstr>
      <vt:lpstr>PowerPoint 演示文稿</vt:lpstr>
      <vt:lpstr>Do action and no impact (scenario 1)</vt:lpstr>
      <vt:lpstr>No action and No impact (scenario 2)</vt:lpstr>
      <vt:lpstr>Do actions and has impact (scenario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Sihan Cheng</dc:creator>
  <cp:lastModifiedBy>xiaobo</cp:lastModifiedBy>
  <cp:revision>143</cp:revision>
  <dcterms:created xsi:type="dcterms:W3CDTF">2022-10-17T03:16:40Z</dcterms:created>
  <dcterms:modified xsi:type="dcterms:W3CDTF">2022-11-02T04:21:16Z</dcterms:modified>
</cp:coreProperties>
</file>