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8"/>
  </p:notesMasterIdLst>
  <p:handoutMasterIdLst>
    <p:handoutMasterId r:id="rId9"/>
  </p:handoutMasterIdLst>
  <p:sldIdLst>
    <p:sldId id="341" r:id="rId5"/>
    <p:sldId id="380" r:id="rId6"/>
    <p:sldId id="381" r:id="rId7"/>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5954" autoAdjust="0"/>
  </p:normalViewPr>
  <p:slideViewPr>
    <p:cSldViewPr snapToGrid="0">
      <p:cViewPr varScale="1">
        <p:scale>
          <a:sx n="87" d="100"/>
          <a:sy n="87" d="100"/>
        </p:scale>
        <p:origin x="346" y="77"/>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3250" y="58"/>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5329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#154 </a:t>
            </a:r>
            <a:r>
              <a:rPr lang="sv-SE" altLang="en-US" sz="1200" b="1" dirty="0">
                <a:latin typeface="Arial "/>
              </a:rPr>
              <a:t>	</a:t>
            </a:r>
          </a:p>
          <a:p>
            <a:pPr eaLnBrk="1" hangingPunct="1">
              <a:defRPr/>
            </a:pPr>
            <a:r>
              <a:rPr lang="fr-FR" altLang="zh-CN" sz="1000" b="1" kern="1200" dirty="0">
                <a:solidFill>
                  <a:schemeClr val="tx1"/>
                </a:solidFill>
                <a:effectLst/>
                <a:latin typeface="Arial" panose="020B0604020202020204" pitchFamily="34" charset="0"/>
                <a:ea typeface="+mn-ea"/>
                <a:cs typeface="Arial" panose="020B0604020202020204" pitchFamily="34" charset="0"/>
              </a:rPr>
              <a:t>Toulouse, France, November 14 – 18,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058082" y="1771284"/>
            <a:ext cx="10498301" cy="1965616"/>
          </a:xfrm>
        </p:spPr>
        <p:txBody>
          <a:bodyPr/>
          <a:lstStyle/>
          <a:p>
            <a:pPr eaLnBrk="1" hangingPunct="1"/>
            <a:r>
              <a:rPr lang="en-US" altLang="zh-CN" sz="5400" dirty="0" smtClean="0"/>
              <a:t>FS_eNA_Ph3+eNA_Ph3:</a:t>
            </a:r>
            <a:r>
              <a:rPr lang="en-US" altLang="zh-CN" sz="5400" dirty="0"/>
              <a:t/>
            </a:r>
            <a:br>
              <a:rPr lang="en-US" altLang="zh-CN" sz="5400" dirty="0"/>
            </a:br>
            <a:r>
              <a:rPr lang="en-US" altLang="zh-CN" sz="5400" dirty="0"/>
              <a:t>Way Forward for Open </a:t>
            </a:r>
            <a:r>
              <a:rPr lang="en-US" altLang="zh-CN" sz="5400" dirty="0" smtClean="0"/>
              <a:t>Issues on KI#1</a:t>
            </a:r>
            <a:endParaRPr lang="en-GB" altLang="en-US" sz="5400" dirty="0"/>
          </a:p>
        </p:txBody>
      </p:sp>
      <p:sp>
        <p:nvSpPr>
          <p:cNvPr id="2" name="文本框 1"/>
          <p:cNvSpPr txBox="1"/>
          <p:nvPr/>
        </p:nvSpPr>
        <p:spPr>
          <a:xfrm>
            <a:off x="4985525" y="4656777"/>
            <a:ext cx="1321708" cy="923330"/>
          </a:xfrm>
          <a:prstGeom prst="rect">
            <a:avLst/>
          </a:prstGeom>
          <a:noFill/>
        </p:spPr>
        <p:txBody>
          <a:bodyPr wrap="square" rtlCol="0">
            <a:spAutoFit/>
          </a:bodyPr>
          <a:lstStyle/>
          <a:p>
            <a:r>
              <a:rPr lang="en-US" altLang="zh-CN" dirty="0"/>
              <a:t>SA2#154</a:t>
            </a:r>
          </a:p>
          <a:p>
            <a:endParaRPr lang="en-US" altLang="zh-CN" dirty="0"/>
          </a:p>
          <a:p>
            <a:r>
              <a:rPr lang="en-US" altLang="zh-CN" dirty="0"/>
              <a:t>2022.11.15</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NWDAF(1/2)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28602" y="1719711"/>
            <a:ext cx="11063654" cy="4452901"/>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Background</a:t>
            </a:r>
          </a:p>
          <a:p>
            <a:pPr marL="800100" lvl="1" indent="-342900">
              <a:lnSpc>
                <a:spcPct val="110000"/>
              </a:lnSpc>
              <a:spcBef>
                <a:spcPts val="600"/>
              </a:spcBef>
              <a:spcAft>
                <a:spcPts val="600"/>
              </a:spcAft>
              <a:buSzPct val="100000"/>
            </a:pPr>
            <a:r>
              <a:rPr lang="en-GB" sz="2000" dirty="0">
                <a:latin typeface="Times New Roman" panose="02020603050405020304" pitchFamily="18" charset="0"/>
                <a:cs typeface="Times New Roman" panose="02020603050405020304" pitchFamily="18" charset="0"/>
              </a:rPr>
              <a:t>Regarding feedback information, </a:t>
            </a:r>
            <a:r>
              <a:rPr lang="en-US" altLang="zh-CN" sz="2000" dirty="0">
                <a:latin typeface="Times New Roman" panose="02020603050405020304" pitchFamily="18" charset="0"/>
                <a:cs typeface="Times New Roman" panose="02020603050405020304" pitchFamily="18" charset="0"/>
              </a:rPr>
              <a:t>one Editor’s Note is listed in KI#1 conclusion and quite a few papers submitted this meeting as well as in conf call before meeting</a:t>
            </a:r>
            <a:r>
              <a:rPr lang="en-GB" sz="2000" dirty="0">
                <a:latin typeface="Times New Roman" panose="02020603050405020304" pitchFamily="18" charset="0"/>
                <a:cs typeface="Times New Roman" panose="02020603050405020304" pitchFamily="18" charset="0"/>
              </a:rPr>
              <a:t>:</a:t>
            </a:r>
          </a:p>
          <a:p>
            <a:pPr marL="800100" lvl="1" indent="-342900">
              <a:lnSpc>
                <a:spcPct val="110000"/>
              </a:lnSpc>
              <a:spcBef>
                <a:spcPts val="600"/>
              </a:spcBef>
              <a:spcAft>
                <a:spcPts val="600"/>
              </a:spcAft>
              <a:buSzPct val="100000"/>
            </a:pPr>
            <a:r>
              <a:rPr lang="en-GB" altLang="zh-CN" sz="1600" i="1" dirty="0">
                <a:latin typeface="Times New Roman" panose="02020603050405020304" pitchFamily="18" charset="0"/>
                <a:cs typeface="Times New Roman" panose="02020603050405020304" pitchFamily="18" charset="0"/>
              </a:rPr>
              <a:t>Editor's Note: The analytics consumer NF making some decision may change the trend indicated by the prediction output. The analytics consumer NF may provide a unified feedback related to the effect of an analytics on the changes in network status after the consumption of analytics. How to define such unified feedback and based on which logic is FFS.</a:t>
            </a:r>
            <a:r>
              <a:rPr lang="en-GB" sz="1600" dirty="0">
                <a:latin typeface="Times New Roman" panose="02020603050405020304" pitchFamily="18" charset="0"/>
                <a:cs typeface="Times New Roman" panose="02020603050405020304" pitchFamily="18" charset="0"/>
              </a:rPr>
              <a:t> </a:t>
            </a:r>
          </a:p>
          <a:p>
            <a:pPr marL="342900" indent="-342900">
              <a:lnSpc>
                <a:spcPct val="110000"/>
              </a:lnSpc>
              <a:spcBef>
                <a:spcPts val="600"/>
              </a:spcBef>
              <a:spcAft>
                <a:spcPts val="600"/>
              </a:spcAft>
              <a:buSzPct val="100000"/>
            </a:pPr>
            <a:r>
              <a:rPr lang="en-GB" sz="2000" b="1" dirty="0" smtClean="0">
                <a:latin typeface="Times New Roman" panose="02020603050405020304" pitchFamily="18" charset="0"/>
                <a:cs typeface="Times New Roman" panose="02020603050405020304" pitchFamily="18" charset="0"/>
              </a:rPr>
              <a:t>Q1-a</a:t>
            </a:r>
            <a:r>
              <a:rPr lang="en-GB" sz="2000" b="1"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whether feedback information provided by analytics consumer is </a:t>
            </a:r>
            <a:r>
              <a:rPr lang="en-GB" sz="2000" dirty="0" smtClean="0">
                <a:latin typeface="Times New Roman" panose="02020603050405020304" pitchFamily="18" charset="0"/>
                <a:cs typeface="Times New Roman" panose="02020603050405020304" pitchFamily="18" charset="0"/>
              </a:rPr>
              <a:t>required </a:t>
            </a:r>
            <a:r>
              <a:rPr lang="en-GB" sz="2000" dirty="0" smtClean="0">
                <a:latin typeface="Times New Roman" panose="02020603050405020304" pitchFamily="18" charset="0"/>
                <a:cs typeface="Times New Roman" panose="02020603050405020304" pitchFamily="18" charset="0"/>
              </a:rPr>
              <a:t>by </a:t>
            </a:r>
            <a:r>
              <a:rPr lang="en-GB" sz="2000" dirty="0">
                <a:latin typeface="Times New Roman" panose="02020603050405020304" pitchFamily="18" charset="0"/>
                <a:cs typeface="Times New Roman" panose="02020603050405020304" pitchFamily="18" charset="0"/>
              </a:rPr>
              <a:t>NWDAF for better Accuracy Calculating:</a:t>
            </a:r>
          </a:p>
          <a:p>
            <a:pPr marL="457200" lvl="1" indent="0">
              <a:buNone/>
            </a:pPr>
            <a:r>
              <a:rPr lang="en-US" altLang="zh-CN" sz="2000" dirty="0">
                <a:latin typeface="Times New Roman" panose="02020603050405020304" pitchFamily="18" charset="0"/>
                <a:cs typeface="Times New Roman" panose="02020603050405020304" pitchFamily="18" charset="0"/>
              </a:rPr>
              <a:t>Yes                    No</a:t>
            </a:r>
          </a:p>
          <a:p>
            <a:r>
              <a:rPr lang="en-GB" sz="2000" b="1" dirty="0" smtClean="0">
                <a:latin typeface="Times New Roman" panose="02020603050405020304" pitchFamily="18" charset="0"/>
                <a:cs typeface="Times New Roman" panose="02020603050405020304" pitchFamily="18" charset="0"/>
              </a:rPr>
              <a:t>Q1-b</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if Yes for </a:t>
            </a:r>
            <a:r>
              <a:rPr lang="en-GB" sz="2000" dirty="0" smtClean="0">
                <a:latin typeface="Times New Roman" panose="02020603050405020304" pitchFamily="18" charset="0"/>
                <a:cs typeface="Times New Roman" panose="02020603050405020304" pitchFamily="18" charset="0"/>
              </a:rPr>
              <a:t>Q1-a</a:t>
            </a:r>
            <a:r>
              <a:rPr lang="en-GB" sz="2000" dirty="0">
                <a:latin typeface="Times New Roman" panose="02020603050405020304" pitchFamily="18" charset="0"/>
                <a:cs typeface="Times New Roman" panose="02020603050405020304" pitchFamily="18" charset="0"/>
              </a:rPr>
              <a:t>, then </a:t>
            </a:r>
            <a:r>
              <a:rPr lang="en-GB" sz="2000" dirty="0">
                <a:latin typeface="Times New Roman" panose="02020603050405020304" pitchFamily="18" charset="0"/>
                <a:cs typeface="Times New Roman" panose="02020603050405020304" pitchFamily="18" charset="0"/>
              </a:rPr>
              <a:t>this feature </a:t>
            </a:r>
            <a:r>
              <a:rPr lang="en-GB" sz="2000" dirty="0">
                <a:latin typeface="Times New Roman" panose="02020603050405020304" pitchFamily="18" charset="0"/>
                <a:cs typeface="Times New Roman" panose="02020603050405020304" pitchFamily="18" charset="0"/>
              </a:rPr>
              <a:t>should be </a:t>
            </a:r>
            <a:r>
              <a:rPr lang="en-GB" sz="2000" dirty="0">
                <a:latin typeface="Times New Roman" panose="02020603050405020304" pitchFamily="18" charset="0"/>
                <a:cs typeface="Times New Roman" panose="02020603050405020304" pitchFamily="18" charset="0"/>
              </a:rPr>
              <a:t>considered </a:t>
            </a:r>
            <a:r>
              <a:rPr lang="en-GB" sz="2000" dirty="0">
                <a:latin typeface="Times New Roman" panose="02020603050405020304" pitchFamily="18" charset="0"/>
                <a:cs typeface="Times New Roman" panose="02020603050405020304" pitchFamily="18" charset="0"/>
              </a:rPr>
              <a:t>and </a:t>
            </a:r>
            <a:r>
              <a:rPr lang="en-US" altLang="zh-CN" sz="2000" dirty="0">
                <a:latin typeface="Times New Roman" panose="02020603050405020304" pitchFamily="18" charset="0"/>
                <a:cs typeface="Times New Roman" panose="02020603050405020304" pitchFamily="18" charset="0"/>
              </a:rPr>
              <a:t>realized in Rel-18</a:t>
            </a:r>
            <a:r>
              <a:rPr lang="en-GB"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marL="457200" lvl="1" indent="0">
              <a:buNone/>
            </a:pPr>
            <a:r>
              <a:rPr lang="en-US" altLang="zh-CN" sz="2000" dirty="0" smtClean="0">
                <a:latin typeface="Times New Roman" panose="02020603050405020304" pitchFamily="18" charset="0"/>
                <a:cs typeface="Times New Roman" panose="02020603050405020304" pitchFamily="18" charset="0"/>
              </a:rPr>
              <a:t>Yes                    </a:t>
            </a:r>
            <a:r>
              <a:rPr lang="en-US" altLang="zh-CN" sz="2000" dirty="0">
                <a:latin typeface="Times New Roman" panose="02020603050405020304" pitchFamily="18" charset="0"/>
                <a:cs typeface="Times New Roman" panose="02020603050405020304" pitchFamily="18" charset="0"/>
              </a:rPr>
              <a:t>No</a:t>
            </a:r>
            <a:endParaRPr lang="en-US" altLang="zh-CN" sz="2000"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E0A36E20-F188-46E8-AECA-FA54E53CDAFE}"/>
              </a:ext>
            </a:extLst>
          </p:cNvPr>
          <p:cNvSpPr txBox="1"/>
          <p:nvPr/>
        </p:nvSpPr>
        <p:spPr>
          <a:xfrm>
            <a:off x="448613" y="5972557"/>
            <a:ext cx="4457495"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Note: the feature is optional </a:t>
            </a:r>
          </a:p>
        </p:txBody>
      </p:sp>
    </p:spTree>
    <p:extLst>
      <p:ext uri="{BB962C8B-B14F-4D97-AF65-F5344CB8AC3E}">
        <p14:creationId xmlns:p14="http://schemas.microsoft.com/office/powerpoint/2010/main" val="186529540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NWDAF(2/2)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152399" y="1825625"/>
            <a:ext cx="11259880" cy="4126768"/>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Q2: </a:t>
            </a:r>
            <a:r>
              <a:rPr lang="en-GB" sz="2000" dirty="0">
                <a:latin typeface="Times New Roman" panose="02020603050405020304" pitchFamily="18" charset="0"/>
                <a:cs typeface="Times New Roman" panose="02020603050405020304" pitchFamily="18" charset="0"/>
              </a:rPr>
              <a:t>if yes </a:t>
            </a:r>
            <a:r>
              <a:rPr lang="en-GB" sz="2000">
                <a:latin typeface="Times New Roman" panose="02020603050405020304" pitchFamily="18" charset="0"/>
                <a:cs typeface="Times New Roman" panose="02020603050405020304" pitchFamily="18" charset="0"/>
              </a:rPr>
              <a:t>for </a:t>
            </a:r>
            <a:r>
              <a:rPr lang="en-GB" sz="2000" smtClean="0">
                <a:latin typeface="Times New Roman" panose="02020603050405020304" pitchFamily="18" charset="0"/>
                <a:cs typeface="Times New Roman" panose="02020603050405020304" pitchFamily="18" charset="0"/>
              </a:rPr>
              <a:t>Q1-b </a:t>
            </a:r>
            <a:r>
              <a:rPr lang="en-GB" sz="2000" dirty="0" smtClean="0">
                <a:latin typeface="Times New Roman" panose="02020603050405020304" pitchFamily="18" charset="0"/>
                <a:cs typeface="Times New Roman" panose="02020603050405020304" pitchFamily="18" charset="0"/>
              </a:rPr>
              <a:t>in </a:t>
            </a:r>
            <a:r>
              <a:rPr lang="en-GB" sz="2000" dirty="0">
                <a:latin typeface="Times New Roman" panose="02020603050405020304" pitchFamily="18" charset="0"/>
                <a:cs typeface="Times New Roman" panose="02020603050405020304" pitchFamily="18" charset="0"/>
              </a:rPr>
              <a:t>previous slide, which solution(s) are to be chosen as baseline solution: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a: whether </a:t>
            </a:r>
            <a:r>
              <a:rPr lang="en-GB" altLang="zh-CN" sz="1800" dirty="0">
                <a:latin typeface="Times New Roman" panose="02020603050405020304" pitchFamily="18" charset="0"/>
                <a:cs typeface="Times New Roman" panose="02020603050405020304" pitchFamily="18" charset="0"/>
              </a:rPr>
              <a:t>the consumer NFs do actions to </a:t>
            </a:r>
            <a:r>
              <a:rPr lang="en-US" altLang="zh-CN" sz="1800" dirty="0">
                <a:latin typeface="Times New Roman" panose="02020603050405020304" pitchFamily="18" charset="0"/>
                <a:cs typeface="Times New Roman" panose="02020603050405020304" pitchFamily="18" charset="0"/>
              </a:rPr>
              <a:t>analytics </a:t>
            </a:r>
            <a:r>
              <a:rPr lang="en-US" altLang="zh-CN" sz="1800" dirty="0" smtClean="0">
                <a:latin typeface="Times New Roman" panose="02020603050405020304" pitchFamily="18" charset="0"/>
                <a:cs typeface="Times New Roman" panose="02020603050405020304" pitchFamily="18" charset="0"/>
              </a:rPr>
              <a:t>data.</a:t>
            </a:r>
            <a:endParaRPr lang="en-GB" altLang="zh-CN" sz="1800" dirty="0">
              <a:latin typeface="Times New Roman" panose="02020603050405020304" pitchFamily="18" charset="0"/>
              <a:cs typeface="Times New Roman" panose="02020603050405020304" pitchFamily="18" charset="0"/>
            </a:endParaRP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b: In addition to option a, if action is performed, further indicate whether </a:t>
            </a:r>
            <a:r>
              <a:rPr lang="en-GB" altLang="zh-CN" sz="1800" dirty="0">
                <a:latin typeface="Times New Roman" panose="02020603050405020304" pitchFamily="18" charset="0"/>
                <a:cs typeface="Times New Roman" panose="02020603050405020304" pitchFamily="18" charset="0"/>
              </a:rPr>
              <a:t>the actions affect the network (based on the consumer NFs’ </a:t>
            </a:r>
            <a:r>
              <a:rPr lang="en-US" altLang="zh-CN" sz="1800" dirty="0">
                <a:latin typeface="Times New Roman" panose="02020603050405020304" pitchFamily="18" charset="0"/>
                <a:cs typeface="Times New Roman" panose="02020603050405020304" pitchFamily="18" charset="0"/>
              </a:rPr>
              <a:t>internal logic).</a:t>
            </a:r>
            <a:r>
              <a:rPr lang="en-US" sz="1800" dirty="0">
                <a:latin typeface="Times New Roman" panose="02020603050405020304" pitchFamily="18" charset="0"/>
                <a:cs typeface="Times New Roman" panose="02020603050405020304" pitchFamily="18" charset="0"/>
              </a:rPr>
              <a:t> The feedback info may also include service area/NF  instance impacted.</a:t>
            </a:r>
            <a:endParaRPr lang="en-US" altLang="zh-CN" sz="1800" dirty="0">
              <a:latin typeface="Times New Roman" panose="02020603050405020304" pitchFamily="18" charset="0"/>
              <a:cs typeface="Times New Roman" panose="02020603050405020304" pitchFamily="18" charset="0"/>
            </a:endParaRP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c:  indicate whether </a:t>
            </a:r>
            <a:r>
              <a:rPr lang="en-US" sz="1800" dirty="0">
                <a:latin typeface="Times New Roman" panose="02020603050405020304" pitchFamily="18" charset="0"/>
                <a:cs typeface="Times New Roman" panose="02020603050405020304" pitchFamily="18" charset="0"/>
              </a:rPr>
              <a:t>the network performance or user experience are improved e.g. by comparing network KPIs without/with action taken by NF consuming data analytics </a:t>
            </a:r>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a:t>
            </a:r>
            <a:r>
              <a:rPr lang="en-GB" altLang="zh-CN" sz="1800" dirty="0">
                <a:latin typeface="Times New Roman" panose="02020603050405020304" pitchFamily="18" charset="0"/>
                <a:cs typeface="Times New Roman" panose="02020603050405020304" pitchFamily="18" charset="0"/>
              </a:rPr>
              <a:t>Yes                        No </a:t>
            </a:r>
          </a:p>
        </p:txBody>
      </p:sp>
    </p:spTree>
    <p:extLst>
      <p:ext uri="{BB962C8B-B14F-4D97-AF65-F5344CB8AC3E}">
        <p14:creationId xmlns:p14="http://schemas.microsoft.com/office/powerpoint/2010/main" val="262925233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280d8efa-eff2-4910-88d2-79ca146720c4"/>
    <ds:schemaRef ds:uri="679a257e-872f-4c98-9e8a-0a9c104f72cd"/>
    <ds:schemaRef ds:uri="http://www.w3.org/XML/1998/namespace"/>
    <ds:schemaRef ds:uri="http://purl.org/dc/terms/"/>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10206</TotalTime>
  <Words>284</Words>
  <Application>Microsoft Office PowerPoint</Application>
  <PresentationFormat>宽屏</PresentationFormat>
  <Paragraphs>22</Paragraphs>
  <Slides>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vt:i4>
      </vt:variant>
    </vt:vector>
  </HeadingPairs>
  <TitlesOfParts>
    <vt:vector size="10" baseType="lpstr">
      <vt:lpstr>Arial </vt:lpstr>
      <vt:lpstr>宋体</vt:lpstr>
      <vt:lpstr>Arial</vt:lpstr>
      <vt:lpstr>Calibri</vt:lpstr>
      <vt:lpstr>Calibri Light</vt:lpstr>
      <vt:lpstr>Times New Roman</vt:lpstr>
      <vt:lpstr>Office Theme</vt:lpstr>
      <vt:lpstr>FS_eNA_Ph3+eNA_Ph3: Way Forward for Open Issues on KI#1</vt:lpstr>
      <vt:lpstr>KI#1: How to improve correctness of NWDAF(1/2)</vt:lpstr>
      <vt:lpstr>KI#1: How to improve correctness of NWDAF(2/2)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user2</cp:lastModifiedBy>
  <cp:revision>1021</cp:revision>
  <dcterms:created xsi:type="dcterms:W3CDTF">2010-02-05T13:52:04Z</dcterms:created>
  <dcterms:modified xsi:type="dcterms:W3CDTF">2022-11-15T13:10:55Z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1664821815</vt:lpwstr>
  </property>
</Properties>
</file>