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0"/>
  </p:notesMasterIdLst>
  <p:handoutMasterIdLst>
    <p:handoutMasterId r:id="rId11"/>
  </p:handoutMasterIdLst>
  <p:sldIdLst>
    <p:sldId id="303" r:id="rId2"/>
    <p:sldId id="795" r:id="rId3"/>
    <p:sldId id="789" r:id="rId4"/>
    <p:sldId id="790" r:id="rId5"/>
    <p:sldId id="791" r:id="rId6"/>
    <p:sldId id="796" r:id="rId7"/>
    <p:sldId id="797" r:id="rId8"/>
    <p:sldId id="798" r:id="rId9"/>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xmlns="" userId="rapporteur" providerId="None"/>
      </p:ext>
    </p:extLst>
  </p:cmAuthor>
  <p:cmAuthor id="2" name="Huawei User 0204" initials="HU" lastIdx="3" clrIdx="1">
    <p:extLst>
      <p:ext uri="{19B8F6BF-5375-455C-9EA6-DF929625EA0E}">
        <p15:presenceInfo xmlns:p15="http://schemas.microsoft.com/office/powerpoint/2012/main" xmlns="" userId="Huawei User 0204"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2A6EA8"/>
    <a:srgbClr val="FF3300"/>
    <a:srgbClr val="000000"/>
    <a:srgbClr val="62A14D"/>
    <a:srgbClr val="C6D254"/>
    <a:srgbClr val="B1D254"/>
    <a:srgbClr val="72AF2F"/>
    <a:srgbClr val="5C88D0"/>
    <a:srgbClr val="72732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81" autoAdjust="0"/>
    <p:restoredTop sz="94625" autoAdjust="0"/>
  </p:normalViewPr>
  <p:slideViewPr>
    <p:cSldViewPr snapToGrid="0">
      <p:cViewPr varScale="1">
        <p:scale>
          <a:sx n="65" d="100"/>
          <a:sy n="65" d="100"/>
        </p:scale>
        <p:origin x="-158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11/1/2022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xmlns=""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11/1/2022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xmlns=""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xmlns="" val="3443568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mj-lt"/>
            </a:endParaRPr>
          </a:p>
          <a:p>
            <a:r>
              <a:rPr lang="de-DE" sz="1200" b="1" kern="1200" dirty="0">
                <a:solidFill>
                  <a:schemeClr val="tx1"/>
                </a:solidFill>
                <a:latin typeface="+mj-lt"/>
                <a:ea typeface="+mn-ea"/>
                <a:cs typeface="Arial" panose="020B0604020202020204" pitchFamily="34" charset="0"/>
              </a:rPr>
              <a:t>3GPP TSG SA WG2 Meeting </a:t>
            </a:r>
            <a:r>
              <a:rPr lang="de-DE" sz="1200" b="1" kern="1200">
                <a:solidFill>
                  <a:schemeClr val="tx1"/>
                </a:solidFill>
                <a:latin typeface="+mj-lt"/>
                <a:ea typeface="+mn-ea"/>
                <a:cs typeface="Arial" panose="020B0604020202020204" pitchFamily="34" charset="0"/>
              </a:rPr>
              <a:t>#154E</a:t>
            </a:r>
            <a:endParaRPr lang="de-DE" sz="1200" b="1" kern="1200" dirty="0">
              <a:solidFill>
                <a:schemeClr val="tx1"/>
              </a:solidFill>
              <a:latin typeface="+mj-lt"/>
              <a:ea typeface="+mn-ea"/>
              <a:cs typeface="Arial" panose="020B0604020202020204" pitchFamily="34" charset="0"/>
            </a:endParaRPr>
          </a:p>
          <a:p>
            <a:r>
              <a:rPr lang="en-GB" sz="1000" b="1" kern="1200" baseline="0">
                <a:solidFill>
                  <a:schemeClr val="tx1"/>
                </a:solidFill>
                <a:effectLst/>
                <a:latin typeface="Arial" panose="020B0604020202020204" pitchFamily="34" charset="0"/>
                <a:ea typeface="+mn-ea"/>
                <a:cs typeface="Arial" panose="020B0604020202020204" pitchFamily="34" charset="0"/>
              </a:rPr>
              <a:t>Nov</a:t>
            </a:r>
            <a:r>
              <a:rPr lang="en-GB" altLang="zh-CN" sz="1000" b="1" kern="1200">
                <a:solidFill>
                  <a:schemeClr val="tx1"/>
                </a:solidFill>
                <a:effectLst/>
                <a:latin typeface="Arial" panose="020B0604020202020204" pitchFamily="34" charset="0"/>
                <a:ea typeface="+mn-ea"/>
                <a:cs typeface="Arial" panose="020B0604020202020204" pitchFamily="34" charset="0"/>
              </a:rPr>
              <a:t> 14 – 18, </a:t>
            </a:r>
            <a:r>
              <a:rPr lang="en-GB" altLang="zh-CN" sz="1000" b="1" kern="1200" dirty="0">
                <a:solidFill>
                  <a:schemeClr val="tx1"/>
                </a:solidFill>
                <a:effectLst/>
                <a:latin typeface="Arial" panose="020B0604020202020204" pitchFamily="34" charset="0"/>
                <a:ea typeface="+mn-ea"/>
                <a:cs typeface="Arial" panose="020B0604020202020204" pitchFamily="34" charset="0"/>
              </a:rPr>
              <a:t>2022</a:t>
            </a:r>
            <a:endParaRPr lang="sv-SE" altLang="en-US" sz="1200" b="1" kern="1200" dirty="0">
              <a:solidFill>
                <a:schemeClr val="tx1"/>
              </a:solidFill>
              <a:latin typeface="+mj-lt"/>
              <a:ea typeface="+mn-ea"/>
              <a:cs typeface="Arial" panose="020B0604020202020204" pitchFamily="34" charset="0"/>
            </a:endParaRPr>
          </a:p>
        </p:txBody>
      </p:sp>
      <p:sp>
        <p:nvSpPr>
          <p:cNvPr id="5" name="Text Box 13"/>
          <p:cNvSpPr txBox="1">
            <a:spLocks noChangeArrowheads="1"/>
          </p:cNvSpPr>
          <p:nvPr userDrawn="1"/>
        </p:nvSpPr>
        <p:spPr bwMode="auto">
          <a:xfrm>
            <a:off x="5566042" y="334106"/>
            <a:ext cx="146367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indent="0" algn="r" defTabSz="914400" rtl="0" eaLnBrk="1" fontAlgn="base" latinLnBrk="0" hangingPunct="1">
              <a:lnSpc>
                <a:spcPct val="100000"/>
              </a:lnSpc>
              <a:spcBef>
                <a:spcPct val="50000"/>
              </a:spcBef>
              <a:spcAft>
                <a:spcPct val="0"/>
              </a:spcAft>
              <a:buClrTx/>
              <a:buSzTx/>
              <a:buFontTx/>
              <a:buNone/>
              <a:tabLst/>
              <a:defRPr/>
            </a:pPr>
            <a:r>
              <a:rPr lang="en-US" altLang="zh-CN" sz="1400" b="1">
                <a:effectLst/>
              </a:rPr>
              <a:t>S2-220xxxx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xmlns=""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xmlns=""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2022</a:t>
            </a:r>
          </a:p>
        </p:txBody>
      </p:sp>
      <p:pic>
        <p:nvPicPr>
          <p:cNvPr id="1033" name="Picture 10" descr="3GPP_TM_RD.jpg"/>
          <p:cNvPicPr>
            <a:picLocks noChangeAspect="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101329"/>
          </a:xfrm>
        </p:spPr>
        <p:txBody>
          <a:bodyPr>
            <a:noAutofit/>
          </a:bodyPr>
          <a:lstStyle/>
          <a:p>
            <a:pPr>
              <a:defRPr/>
            </a:pPr>
            <a:r>
              <a:rPr lang="en-US" altLang="de-DE" sz="3600" b="1">
                <a:solidFill>
                  <a:schemeClr val="tx1"/>
                </a:solidFill>
              </a:rPr>
              <a:t>Open issue for FS_XRM </a:t>
            </a:r>
            <a:endParaRPr lang="en-GB" sz="3600" dirty="0">
              <a:solidFill>
                <a:schemeClr val="tx1"/>
              </a:solidFill>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r>
              <a:rPr lang="en-US" altLang="en-US" sz="2000" b="1"/>
              <a:t/>
            </a:r>
            <a:br>
              <a:rPr lang="en-US" altLang="en-US" sz="2000" b="1"/>
            </a:br>
            <a:r>
              <a:rPr lang="en-US" altLang="zh-CN" sz="1800" b="1">
                <a:latin typeface="Arial" charset="0"/>
              </a:rPr>
              <a:t>Dan Wang, Hui Ni</a:t>
            </a:r>
            <a:endParaRPr lang="en-US" altLang="zh-CN" sz="1800" b="1" dirty="0">
              <a:latin typeface="Arial" charset="0"/>
            </a:endParaRPr>
          </a:p>
          <a:p>
            <a:pPr>
              <a:lnSpc>
                <a:spcPct val="80000"/>
              </a:lnSpc>
            </a:pPr>
            <a:r>
              <a:rPr lang="en-GB" sz="1800" b="1">
                <a:latin typeface="Arial" charset="0"/>
              </a:rPr>
              <a:t>China Mobile, Huawei</a:t>
            </a:r>
            <a:endParaRPr lang="en-GB" sz="1800" b="1" dirty="0">
              <a:latin typeface="Arial" charset="0"/>
            </a:endParaRP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GB" altLang="en-US"/>
              <a:t>General discussion</a:t>
            </a:r>
            <a:endParaRPr lang="en-US"/>
          </a:p>
        </p:txBody>
      </p:sp>
      <p:sp>
        <p:nvSpPr>
          <p:cNvPr id="5" name="Content Placeholder 2">
            <a:extLst>
              <a:ext uri="{FF2B5EF4-FFF2-40B4-BE49-F238E27FC236}">
                <a16:creationId xmlns:a16="http://schemas.microsoft.com/office/drawing/2014/main" xmlns="" id="{8B215120-9330-4C24-86C0-93DB3C460B0D}"/>
              </a:ext>
            </a:extLst>
          </p:cNvPr>
          <p:cNvSpPr>
            <a:spLocks noGrp="1"/>
          </p:cNvSpPr>
          <p:nvPr>
            <p:ph idx="1"/>
          </p:nvPr>
        </p:nvSpPr>
        <p:spPr>
          <a:xfrm>
            <a:off x="207818" y="1407519"/>
            <a:ext cx="8936182" cy="4351338"/>
          </a:xfrm>
        </p:spPr>
        <p:txBody>
          <a:bodyPr/>
          <a:lstStyle/>
          <a:p>
            <a:r>
              <a:rPr lang="en-US" altLang="en-US" sz="2400"/>
              <a:t>Time </a:t>
            </a:r>
            <a:r>
              <a:rPr lang="en-US" altLang="en-US" sz="2400" dirty="0"/>
              <a:t>Unit status</a:t>
            </a:r>
          </a:p>
          <a:p>
            <a:endParaRPr lang="en-US" altLang="en-US" sz="2400" dirty="0"/>
          </a:p>
          <a:p>
            <a:endParaRPr lang="en-US" altLang="en-US" sz="2400"/>
          </a:p>
          <a:p>
            <a:endParaRPr lang="en-US" altLang="en-US" sz="2400"/>
          </a:p>
          <a:p>
            <a:r>
              <a:rPr lang="en-US" altLang="en-US" sz="2400"/>
              <a:t>Guidance for SA2#154 meeting</a:t>
            </a:r>
          </a:p>
          <a:p>
            <a:pPr lvl="1"/>
            <a:r>
              <a:rPr lang="en-US" altLang="en-US" sz="2000"/>
              <a:t>First version of WID </a:t>
            </a:r>
            <a:r>
              <a:rPr lang="en-US" altLang="zh-CN" sz="2000"/>
              <a:t>targets</a:t>
            </a:r>
            <a:r>
              <a:rPr lang="en-US" altLang="en-US" sz="2000"/>
              <a:t> to be approved</a:t>
            </a:r>
          </a:p>
          <a:p>
            <a:pPr lvl="1"/>
            <a:r>
              <a:rPr lang="en-US" altLang="en-US" sz="2000"/>
              <a:t>The high priority for evaluation/conclusion papers. The low priority for CRs of KI#6,7,9. CRs for other KI#s are not recommeneded.</a:t>
            </a:r>
          </a:p>
          <a:p>
            <a:pPr lvl="1"/>
            <a:r>
              <a:rPr lang="en-US" altLang="en-US" sz="2000"/>
              <a:t>It is suggested the conclusion and evaluation papers can be merged before or during the emeeting.</a:t>
            </a:r>
            <a:r>
              <a:rPr lang="en-US" altLang="en-US"/>
              <a:t> </a:t>
            </a:r>
          </a:p>
          <a:p>
            <a:pPr lvl="1"/>
            <a:r>
              <a:rPr lang="en-US" altLang="en-US" sz="2000"/>
              <a:t>Rapportuer will ask drafting session on Monday/Tuesday.</a:t>
            </a:r>
          </a:p>
          <a:p>
            <a:pPr marL="457200" lvl="1" indent="-457200">
              <a:buBlip>
                <a:blip r:embed="rId2"/>
              </a:buBlip>
            </a:pPr>
            <a:r>
              <a:rPr lang="en-US" altLang="en-US">
                <a:ea typeface="+mn-ea"/>
                <a:cs typeface="+mn-cs"/>
              </a:rPr>
              <a:t>WID proposal (paper from rapportuers)</a:t>
            </a:r>
          </a:p>
          <a:p>
            <a:pPr lvl="1">
              <a:buNone/>
            </a:pPr>
            <a:endParaRPr lang="en-US" altLang="en-US" sz="2000" dirty="0"/>
          </a:p>
        </p:txBody>
      </p:sp>
      <p:graphicFrame>
        <p:nvGraphicFramePr>
          <p:cNvPr id="7" name="Table 2">
            <a:extLst>
              <a:ext uri="{FF2B5EF4-FFF2-40B4-BE49-F238E27FC236}">
                <a16:creationId xmlns:a16="http://schemas.microsoft.com/office/drawing/2014/main" xmlns="" id="{77D2F657-D246-47E9-92C4-0C8645A34AA1}"/>
              </a:ext>
            </a:extLst>
          </p:cNvPr>
          <p:cNvGraphicFramePr>
            <a:graphicFrameLocks noGrp="1"/>
          </p:cNvGraphicFramePr>
          <p:nvPr>
            <p:extLst>
              <p:ext uri="{D42A27DB-BD31-4B8C-83A1-F6EECF244321}">
                <p14:modId xmlns:p14="http://schemas.microsoft.com/office/powerpoint/2010/main" xmlns="" val="890349510"/>
              </p:ext>
            </p:extLst>
          </p:nvPr>
        </p:nvGraphicFramePr>
        <p:xfrm>
          <a:off x="542453" y="2174071"/>
          <a:ext cx="8135603" cy="715779"/>
        </p:xfrm>
        <a:graphic>
          <a:graphicData uri="http://schemas.openxmlformats.org/drawingml/2006/table">
            <a:tbl>
              <a:tblPr firstRow="1" firstCol="1" bandRow="1">
                <a:tableStyleId>{5C22544A-7EE6-4342-B048-85BDC9FD1C3A}</a:tableStyleId>
              </a:tblPr>
              <a:tblGrid>
                <a:gridCol w="888498">
                  <a:extLst>
                    <a:ext uri="{9D8B030D-6E8A-4147-A177-3AD203B41FA5}">
                      <a16:colId xmlns:a16="http://schemas.microsoft.com/office/drawing/2014/main" xmlns="" val="4005753941"/>
                    </a:ext>
                  </a:extLst>
                </a:gridCol>
                <a:gridCol w="836578">
                  <a:extLst>
                    <a:ext uri="{9D8B030D-6E8A-4147-A177-3AD203B41FA5}">
                      <a16:colId xmlns:a16="http://schemas.microsoft.com/office/drawing/2014/main" xmlns="" val="560377742"/>
                    </a:ext>
                  </a:extLst>
                </a:gridCol>
                <a:gridCol w="875490">
                  <a:extLst>
                    <a:ext uri="{9D8B030D-6E8A-4147-A177-3AD203B41FA5}">
                      <a16:colId xmlns:a16="http://schemas.microsoft.com/office/drawing/2014/main" xmlns="" val="1777870268"/>
                    </a:ext>
                  </a:extLst>
                </a:gridCol>
                <a:gridCol w="794413">
                  <a:extLst>
                    <a:ext uri="{9D8B030D-6E8A-4147-A177-3AD203B41FA5}">
                      <a16:colId xmlns:a16="http://schemas.microsoft.com/office/drawing/2014/main" xmlns="" val="3099781356"/>
                    </a:ext>
                  </a:extLst>
                </a:gridCol>
                <a:gridCol w="592578">
                  <a:extLst>
                    <a:ext uri="{9D8B030D-6E8A-4147-A177-3AD203B41FA5}">
                      <a16:colId xmlns:a16="http://schemas.microsoft.com/office/drawing/2014/main" xmlns="" val="4073129191"/>
                    </a:ext>
                  </a:extLst>
                </a:gridCol>
                <a:gridCol w="592578">
                  <a:extLst>
                    <a:ext uri="{9D8B030D-6E8A-4147-A177-3AD203B41FA5}">
                      <a16:colId xmlns:a16="http://schemas.microsoft.com/office/drawing/2014/main" xmlns="" val="241026050"/>
                    </a:ext>
                  </a:extLst>
                </a:gridCol>
                <a:gridCol w="592578">
                  <a:extLst>
                    <a:ext uri="{9D8B030D-6E8A-4147-A177-3AD203B41FA5}">
                      <a16:colId xmlns:a16="http://schemas.microsoft.com/office/drawing/2014/main" xmlns="" val="1001182748"/>
                    </a:ext>
                  </a:extLst>
                </a:gridCol>
                <a:gridCol w="592578">
                  <a:extLst>
                    <a:ext uri="{9D8B030D-6E8A-4147-A177-3AD203B41FA5}">
                      <a16:colId xmlns:a16="http://schemas.microsoft.com/office/drawing/2014/main" xmlns="" val="1202822553"/>
                    </a:ext>
                  </a:extLst>
                </a:gridCol>
                <a:gridCol w="592578">
                  <a:extLst>
                    <a:ext uri="{9D8B030D-6E8A-4147-A177-3AD203B41FA5}">
                      <a16:colId xmlns:a16="http://schemas.microsoft.com/office/drawing/2014/main" xmlns="" val="2855052040"/>
                    </a:ext>
                  </a:extLst>
                </a:gridCol>
                <a:gridCol w="592578">
                  <a:extLst>
                    <a:ext uri="{9D8B030D-6E8A-4147-A177-3AD203B41FA5}">
                      <a16:colId xmlns:a16="http://schemas.microsoft.com/office/drawing/2014/main" xmlns="" val="161785237"/>
                    </a:ext>
                  </a:extLst>
                </a:gridCol>
                <a:gridCol w="592578">
                  <a:extLst>
                    <a:ext uri="{9D8B030D-6E8A-4147-A177-3AD203B41FA5}">
                      <a16:colId xmlns:a16="http://schemas.microsoft.com/office/drawing/2014/main" xmlns="" val="2301542961"/>
                    </a:ext>
                  </a:extLst>
                </a:gridCol>
                <a:gridCol w="592578">
                  <a:extLst>
                    <a:ext uri="{9D8B030D-6E8A-4147-A177-3AD203B41FA5}">
                      <a16:colId xmlns:a16="http://schemas.microsoft.com/office/drawing/2014/main" xmlns="" val="833483613"/>
                    </a:ext>
                  </a:extLst>
                </a:gridCol>
              </a:tblGrid>
              <a:tr h="107103">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pPr marL="0" marR="0">
                        <a:spcBef>
                          <a:spcPts val="0"/>
                        </a:spcBef>
                        <a:spcAft>
                          <a:spcPts val="0"/>
                        </a:spcAft>
                      </a:pPr>
                      <a:r>
                        <a:rPr lang="en-US" sz="900">
                          <a:effectLst/>
                        </a:rPr>
                        <a:t>Feb,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Apr, 22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May,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Aug,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Oct, 22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Nov,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Jan, 23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Feb, 23</a:t>
                      </a:r>
                      <a:endParaRPr lang="en-US" sz="1000">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xmlns="" val="3765011722"/>
                  </a:ext>
                </a:extLst>
              </a:tr>
              <a:tr h="167139">
                <a:tc>
                  <a:txBody>
                    <a:bodyPr/>
                    <a:lstStyle/>
                    <a:p>
                      <a:pPr marL="0" marR="0" algn="ctr">
                        <a:spcBef>
                          <a:spcPts val="0"/>
                        </a:spcBef>
                        <a:spcAft>
                          <a:spcPts val="0"/>
                        </a:spcAft>
                      </a:pPr>
                      <a:r>
                        <a:rPr lang="en-US" sz="900">
                          <a:effectLst/>
                        </a:rPr>
                        <a:t>SID/WID</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Study  TU</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Normative TU</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Total TU</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#149</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#150</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#151</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#154</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#154AH</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#155</a:t>
                      </a:r>
                      <a:endParaRPr lang="en-US" sz="1000">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xmlns="" val="2570883347"/>
                  </a:ext>
                </a:extLst>
              </a:tr>
              <a:tr h="250708">
                <a:tc>
                  <a:txBody>
                    <a:bodyPr/>
                    <a:lstStyle/>
                    <a:p>
                      <a:pPr marL="0" marR="0" algn="ctr">
                        <a:spcBef>
                          <a:spcPts val="0"/>
                        </a:spcBef>
                        <a:spcAft>
                          <a:spcPts val="0"/>
                        </a:spcAft>
                      </a:pPr>
                      <a:r>
                        <a:rPr lang="en-US" sz="900">
                          <a:effectLst/>
                        </a:rPr>
                        <a:t>FS_XRM</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latin typeface="+mn-lt"/>
                          <a:ea typeface="+mn-ea"/>
                        </a:rPr>
                        <a:t>10</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solidFill>
                            <a:srgbClr val="FF0000"/>
                          </a:solidFill>
                          <a:effectLst/>
                          <a:latin typeface="+mn-lt"/>
                          <a:ea typeface="+mn-ea"/>
                        </a:rPr>
                        <a:t>4</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latin typeface="+mn-lt"/>
                          <a:ea typeface="+mn-ea"/>
                        </a:rPr>
                        <a:t>14</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latin typeface="+mn-lt"/>
                          <a:ea typeface="+mn-ea"/>
                        </a:rPr>
                        <a:t>1</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latin typeface="+mn-lt"/>
                          <a:ea typeface="+mn-ea"/>
                        </a:rPr>
                        <a:t>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latin typeface="+mn-lt"/>
                          <a:ea typeface="+mn-ea"/>
                        </a:rPr>
                        <a:t>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latin typeface="+mn-lt"/>
                          <a:ea typeface="+mn-ea"/>
                        </a:rPr>
                        <a:t>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latin typeface="+mn-lt"/>
                          <a:ea typeface="+mn-ea"/>
                        </a:rPr>
                        <a:t>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solidFill>
                            <a:schemeClr val="tx1"/>
                          </a:solidFill>
                          <a:effectLst/>
                        </a:rPr>
                        <a:t>1</a:t>
                      </a:r>
                      <a:r>
                        <a:rPr lang="en-US" sz="900">
                          <a:solidFill>
                            <a:srgbClr val="FF0000"/>
                          </a:solidFill>
                          <a:effectLst/>
                        </a:rPr>
                        <a:t> (</a:t>
                      </a:r>
                      <a:r>
                        <a:rPr lang="en-US" altLang="zh-CN" sz="900">
                          <a:solidFill>
                            <a:srgbClr val="FF0000"/>
                          </a:solidFill>
                          <a:effectLst/>
                        </a:rPr>
                        <a:t>change for Study</a:t>
                      </a:r>
                      <a:r>
                        <a:rPr lang="en-US" altLang="zh-CN" sz="900" baseline="0">
                          <a:solidFill>
                            <a:srgbClr val="FF0000"/>
                          </a:solidFill>
                          <a:effectLst/>
                        </a:rPr>
                        <a:t> phase</a:t>
                      </a:r>
                      <a:r>
                        <a:rPr lang="en-US" sz="900">
                          <a:solidFill>
                            <a:srgbClr val="FF0000"/>
                          </a:solidFill>
                          <a:effectLst/>
                        </a:rPr>
                        <a:t>)</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solidFill>
                            <a:srgbClr val="FF0000"/>
                          </a:solidFill>
                          <a:effectLst/>
                          <a:latin typeface="+mn-lt"/>
                          <a:ea typeface="+mn-ea"/>
                        </a:rPr>
                        <a:t>2</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solidFill>
                            <a:srgbClr val="FF0000"/>
                          </a:solidFill>
                          <a:effectLst/>
                          <a:latin typeface="+mn-lt"/>
                          <a:ea typeface="+mn-ea"/>
                        </a:rPr>
                        <a:t>2</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xmlns="" val="816235128"/>
                  </a:ext>
                </a:extLst>
              </a:tr>
            </a:tbl>
          </a:graphicData>
        </a:graphic>
      </p:graphicFrame>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5453" y="264813"/>
            <a:ext cx="7704436" cy="1143000"/>
          </a:xfrm>
        </p:spPr>
        <p:txBody>
          <a:bodyPr/>
          <a:lstStyle/>
          <a:p>
            <a:pPr algn="l"/>
            <a:r>
              <a:rPr lang="en-US" sz="2400"/>
              <a:t>KI#1: Policy control enhancements to support multi-modality flows coordinated transmission for single UE</a:t>
            </a:r>
            <a:br>
              <a:rPr lang="en-US" sz="2400"/>
            </a:br>
            <a:endParaRPr lang="en-US" sz="2400"/>
          </a:p>
        </p:txBody>
      </p:sp>
      <p:sp>
        <p:nvSpPr>
          <p:cNvPr id="3" name="内容占位符 2"/>
          <p:cNvSpPr>
            <a:spLocks noGrp="1"/>
          </p:cNvSpPr>
          <p:nvPr>
            <p:ph idx="1"/>
          </p:nvPr>
        </p:nvSpPr>
        <p:spPr>
          <a:xfrm>
            <a:off x="440507" y="1137278"/>
            <a:ext cx="8388350" cy="4830763"/>
          </a:xfrm>
        </p:spPr>
        <p:txBody>
          <a:bodyPr/>
          <a:lstStyle/>
          <a:p>
            <a:r>
              <a:rPr lang="en-GB" sz="1800"/>
              <a:t>Editor’s Note: whether the AF can provide maximum 5GS delay difference threshold to 5GS to guarantee the flows delay difference is FFS. </a:t>
            </a:r>
            <a:endParaRPr lang="en-US" sz="1800"/>
          </a:p>
          <a:p>
            <a:r>
              <a:rPr lang="en-GB" sz="1800"/>
              <a:t>Editor’s Note: 	The details on how the PCF enforces the flow admission, QoS fulfilment and alternative QoS profiles are FFS. </a:t>
            </a:r>
            <a:endParaRPr lang="en-US" sz="1800"/>
          </a:p>
          <a:p>
            <a:r>
              <a:rPr lang="en-GB" sz="1800"/>
              <a:t>Editor’s Note: 	Whether the PCF sends the policy information to SMF/NG-RAN, and Whether the NG-RAN should support the additional policies and how NG-RAN uses them is FFS.</a:t>
            </a:r>
            <a:endParaRPr lang="en-US" sz="1800"/>
          </a:p>
          <a:p>
            <a:pPr>
              <a:buNone/>
            </a:pPr>
            <a:r>
              <a:rPr lang="en-US" sz="1800"/>
              <a:t>Plan:</a:t>
            </a:r>
          </a:p>
          <a:p>
            <a:pPr>
              <a:buFont typeface="Arial" pitchFamily="34" charset="0"/>
              <a:buChar char="•"/>
            </a:pPr>
            <a:r>
              <a:rPr lang="en-US" sz="1600"/>
              <a:t>The first EN is only related to PCF impact(based on QoS monitoring) for single UE, is expected to reach consensus.</a:t>
            </a:r>
          </a:p>
          <a:p>
            <a:pPr>
              <a:buFont typeface="Arial" pitchFamily="34" charset="0"/>
              <a:buChar char="•"/>
            </a:pPr>
            <a:r>
              <a:rPr lang="en-US" sz="1600"/>
              <a:t>The second EN is related with group level policy generation and handling and only impact PCF.</a:t>
            </a:r>
          </a:p>
          <a:p>
            <a:pPr lvl="1"/>
            <a:r>
              <a:rPr lang="en-US" sz="1200"/>
              <a:t>One of the MM flows failed, the others should also be removed</a:t>
            </a:r>
          </a:p>
          <a:p>
            <a:pPr lvl="1"/>
            <a:r>
              <a:rPr lang="en-US" sz="1200"/>
              <a:t>One of the MM flows QoS parameter can not be fulfilled, the AQP can be used, and other flows QoS parameters are impacted.</a:t>
            </a:r>
          </a:p>
          <a:p>
            <a:pPr lvl="1"/>
            <a:r>
              <a:rPr lang="en-US" sz="1200"/>
              <a:t>Whether to support the above two bullets, SoHs maybe needed.</a:t>
            </a:r>
          </a:p>
          <a:p>
            <a:pPr marL="457200" lvl="1" indent="-457200"/>
            <a:r>
              <a:rPr lang="en-US" sz="1600">
                <a:ea typeface="+mn-ea"/>
                <a:cs typeface="+mn-cs"/>
              </a:rPr>
              <a:t>The third EN is related with SMF/NG-RAN group level policy handling, the SoHs maybe needed.</a:t>
            </a:r>
          </a:p>
          <a:p>
            <a:pPr lvl="1"/>
            <a:endParaRPr lang="en-US" sz="1200"/>
          </a:p>
          <a:p>
            <a:pPr lvl="1"/>
            <a:endParaRPr lang="en-US" sz="120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1070" y="599792"/>
            <a:ext cx="7414788" cy="1143000"/>
          </a:xfrm>
        </p:spPr>
        <p:txBody>
          <a:bodyPr/>
          <a:lstStyle/>
          <a:p>
            <a:r>
              <a:rPr lang="en-US" sz="2400"/>
              <a:t>KI#2: Support the Application Synchronization and QoS Policy Coordination for Multi-modal Traffic among Multiple UEs</a:t>
            </a:r>
            <a:endParaRPr lang="en-US"/>
          </a:p>
        </p:txBody>
      </p:sp>
      <p:sp>
        <p:nvSpPr>
          <p:cNvPr id="3" name="内容占位符 2"/>
          <p:cNvSpPr>
            <a:spLocks noGrp="1"/>
          </p:cNvSpPr>
          <p:nvPr>
            <p:ph idx="1"/>
          </p:nvPr>
        </p:nvSpPr>
        <p:spPr>
          <a:xfrm>
            <a:off x="476721" y="1961144"/>
            <a:ext cx="8388350" cy="2927727"/>
          </a:xfrm>
        </p:spPr>
        <p:txBody>
          <a:bodyPr/>
          <a:lstStyle/>
          <a:p>
            <a:r>
              <a:rPr lang="en-GB" sz="2000"/>
              <a:t>Editor’s Note: Whether multiple PCFs may be involved in the procedures for multiple UEs and how the coordination across PCFs works in that case is determined in the normative phase.</a:t>
            </a:r>
            <a:endParaRPr lang="en-US" sz="2000"/>
          </a:p>
          <a:p>
            <a:pPr>
              <a:buNone/>
            </a:pPr>
            <a:r>
              <a:rPr lang="en-US" sz="2400"/>
              <a:t>Plan:</a:t>
            </a:r>
          </a:p>
          <a:p>
            <a:pPr>
              <a:buFont typeface="Arial" pitchFamily="34" charset="0"/>
              <a:buChar char="•"/>
            </a:pPr>
            <a:r>
              <a:rPr lang="en-US" sz="1600"/>
              <a:t>Single PCF selection is an issue which have been discussed since R15, we would not like to touch that aspect. And in real network ,multiple PCFs are quite reasonable, so it is proposed to have a solution to support multiple PCFs for policy coordination.</a:t>
            </a:r>
          </a:p>
          <a:p>
            <a:pPr>
              <a:buFont typeface="Arial" pitchFamily="34" charset="0"/>
              <a:buChar char="•"/>
            </a:pPr>
            <a:endParaRPr lang="en-US" sz="2000"/>
          </a:p>
          <a:p>
            <a:endParaRPr lang="en-US" sz="200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62613" y="391562"/>
            <a:ext cx="6827838" cy="1143000"/>
          </a:xfrm>
        </p:spPr>
        <p:txBody>
          <a:bodyPr/>
          <a:lstStyle/>
          <a:p>
            <a:r>
              <a:rPr lang="en-US" sz="2800"/>
              <a:t>KI#3: </a:t>
            </a:r>
            <a:r>
              <a:rPr lang="en-GB" sz="2800"/>
              <a:t>5GS information exposure for XR/media Enhancements</a:t>
            </a:r>
            <a:endParaRPr lang="en-US" sz="2800"/>
          </a:p>
        </p:txBody>
      </p:sp>
      <p:sp>
        <p:nvSpPr>
          <p:cNvPr id="3" name="内容占位符 2"/>
          <p:cNvSpPr>
            <a:spLocks noGrp="1"/>
          </p:cNvSpPr>
          <p:nvPr>
            <p:ph idx="1"/>
          </p:nvPr>
        </p:nvSpPr>
        <p:spPr>
          <a:xfrm>
            <a:off x="458615" y="2027237"/>
            <a:ext cx="8388350" cy="4830763"/>
          </a:xfrm>
        </p:spPr>
        <p:txBody>
          <a:bodyPr/>
          <a:lstStyle/>
          <a:p>
            <a:r>
              <a:rPr lang="en-GB" sz="2000"/>
              <a:t>Editor's note: It is FFS whether to expose the Normal data transmission interruption event to AF.</a:t>
            </a:r>
          </a:p>
          <a:p>
            <a:pPr>
              <a:buNone/>
            </a:pPr>
            <a:r>
              <a:rPr lang="en-US" sz="2000"/>
              <a:t>Plan:</a:t>
            </a:r>
          </a:p>
          <a:p>
            <a:pPr>
              <a:buFont typeface="Arial" pitchFamily="34" charset="0"/>
              <a:buChar char="•"/>
            </a:pPr>
            <a:r>
              <a:rPr lang="en-US" sz="2000"/>
              <a:t>People have a SoH in SA2#153 meeting, and it is expected we can make decision in SA2#154. </a:t>
            </a:r>
          </a:p>
          <a:p>
            <a:endParaRPr lang="en-US" sz="2000"/>
          </a:p>
          <a:p>
            <a:endParaRPr lang="en-US" sz="200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t>KI#4&amp;5: </a:t>
            </a:r>
            <a:r>
              <a:rPr lang="en-GB"/>
              <a:t>PDU Set handling</a:t>
            </a:r>
            <a:endParaRPr lang="en-US"/>
          </a:p>
        </p:txBody>
      </p:sp>
      <p:sp>
        <p:nvSpPr>
          <p:cNvPr id="3" name="内容占位符 2"/>
          <p:cNvSpPr>
            <a:spLocks noGrp="1"/>
          </p:cNvSpPr>
          <p:nvPr>
            <p:ph idx="1"/>
          </p:nvPr>
        </p:nvSpPr>
        <p:spPr/>
        <p:txBody>
          <a:bodyPr/>
          <a:lstStyle/>
          <a:p>
            <a:r>
              <a:rPr lang="en-US" sz="2000" dirty="0"/>
              <a:t>N6 protocol:</a:t>
            </a:r>
          </a:p>
          <a:p>
            <a:pPr>
              <a:buFont typeface="Arial" panose="020B0604020202020204" pitchFamily="34" charset="0"/>
              <a:buChar char="•"/>
            </a:pPr>
            <a:r>
              <a:rPr lang="en-US" sz="1600" dirty="0"/>
              <a:t>1#: Editor's note: Other N6 protocols, i.e. HTTP/MASQUE, GTP-U, IP/TCP/UDP/QUIC options, carrying PDU Set information are FFS. </a:t>
            </a:r>
          </a:p>
          <a:p>
            <a:pPr lvl="1"/>
            <a:r>
              <a:rPr lang="en-US" sz="1400" dirty="0"/>
              <a:t>Support GTP-U in N6</a:t>
            </a:r>
          </a:p>
          <a:p>
            <a:pPr lvl="1"/>
            <a:r>
              <a:rPr lang="en-US" sz="1400" dirty="0"/>
              <a:t>Support HTTP/MASQUE in N6</a:t>
            </a:r>
          </a:p>
          <a:p>
            <a:pPr marL="0" indent="0">
              <a:buNone/>
            </a:pPr>
            <a:endParaRPr lang="en-US" sz="2000" dirty="0"/>
          </a:p>
          <a:p>
            <a:pPr marL="0" indent="0">
              <a:buNone/>
            </a:pPr>
            <a:r>
              <a:rPr lang="en-US" altLang="zh-CN" sz="1400" i="1" dirty="0"/>
              <a:t>Plan: Discuss pros/cons of the above options on the CC. </a:t>
            </a:r>
            <a:r>
              <a:rPr lang="en-US" altLang="zh-CN" sz="1400" i="1" dirty="0" err="1"/>
              <a:t>SoH</a:t>
            </a:r>
            <a:r>
              <a:rPr lang="en-US" altLang="zh-CN" sz="1400" i="1" dirty="0"/>
              <a:t> on SA2 154# if no consensus can be reached.</a:t>
            </a:r>
          </a:p>
          <a:p>
            <a:pPr marL="0" indent="0">
              <a:buNone/>
            </a:pPr>
            <a:endParaRPr lang="en-US" sz="1400" i="1" dirty="0"/>
          </a:p>
          <a:p>
            <a:r>
              <a:rPr lang="en-US" sz="2000" dirty="0"/>
              <a:t>PDU Set importance:</a:t>
            </a:r>
          </a:p>
          <a:p>
            <a:pPr>
              <a:buFont typeface="Arial" panose="020B0604020202020204" pitchFamily="34" charset="0"/>
              <a:buChar char="•"/>
            </a:pPr>
            <a:r>
              <a:rPr lang="en-US" sz="1600" dirty="0"/>
              <a:t>2#: Editor's note: Whether PDU Set importance is used for mapping different QoS Flows, sub-QoS Flows, or included in GTP-U header is FFS. </a:t>
            </a:r>
          </a:p>
          <a:p>
            <a:pPr lvl="1"/>
            <a:r>
              <a:rPr lang="en-US" sz="1400" dirty="0"/>
              <a:t>Option 1: Map PDU Sets with different importance to different QoS Flows</a:t>
            </a:r>
          </a:p>
          <a:p>
            <a:pPr lvl="1"/>
            <a:r>
              <a:rPr lang="en-US" sz="1400" dirty="0"/>
              <a:t>Option 2: Map PDU Sets with different importance to different sub-QoS Flows</a:t>
            </a:r>
          </a:p>
          <a:p>
            <a:pPr lvl="1"/>
            <a:r>
              <a:rPr lang="en-US" sz="1400" dirty="0"/>
              <a:t>Option 3: Carry PDU Set importance in N3 GTP-U header</a:t>
            </a:r>
          </a:p>
          <a:p>
            <a:pPr marL="0" indent="0">
              <a:buNone/>
            </a:pPr>
            <a:endParaRPr lang="en-US" sz="2000" dirty="0"/>
          </a:p>
          <a:p>
            <a:pPr marL="0" indent="0">
              <a:buNone/>
            </a:pPr>
            <a:r>
              <a:rPr lang="en-US" altLang="zh-CN" sz="1400" i="1" dirty="0"/>
              <a:t>Plan: Discuss pros/cons of the above options on the CC. </a:t>
            </a:r>
            <a:r>
              <a:rPr lang="en-US" altLang="zh-CN" sz="1400" i="1" dirty="0" err="1"/>
              <a:t>SoH</a:t>
            </a:r>
            <a:r>
              <a:rPr lang="en-US" altLang="zh-CN" sz="1400" i="1" dirty="0"/>
              <a:t> on SA2 154# if no consensus can be reached.</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t>KI#4&amp;5: </a:t>
            </a:r>
            <a:r>
              <a:rPr lang="en-GB"/>
              <a:t>PDU Set handling</a:t>
            </a:r>
            <a:endParaRPr lang="en-US"/>
          </a:p>
        </p:txBody>
      </p:sp>
      <p:sp>
        <p:nvSpPr>
          <p:cNvPr id="3" name="内容占位符 2"/>
          <p:cNvSpPr>
            <a:spLocks noGrp="1"/>
          </p:cNvSpPr>
          <p:nvPr>
            <p:ph idx="1"/>
          </p:nvPr>
        </p:nvSpPr>
        <p:spPr>
          <a:xfrm>
            <a:off x="485775" y="1454150"/>
            <a:ext cx="8388350" cy="5365104"/>
          </a:xfrm>
        </p:spPr>
        <p:txBody>
          <a:bodyPr/>
          <a:lstStyle/>
          <a:p>
            <a:r>
              <a:rPr lang="en-US" sz="2000" dirty="0"/>
              <a:t>PSDB:</a:t>
            </a:r>
          </a:p>
          <a:p>
            <a:pPr>
              <a:buFont typeface="Arial" panose="020B0604020202020204" pitchFamily="34" charset="0"/>
              <a:buChar char="•"/>
            </a:pPr>
            <a:r>
              <a:rPr lang="en-US" sz="1600" dirty="0"/>
              <a:t>3#: Editor's note: The definitions of PSER and PSDB are FFS. For PSDB, it needs further study the impact due to N6 jitter.</a:t>
            </a:r>
          </a:p>
          <a:p>
            <a:pPr>
              <a:buFont typeface="Arial" panose="020B0604020202020204" pitchFamily="34" charset="0"/>
              <a:buChar char="•"/>
            </a:pPr>
            <a:r>
              <a:rPr lang="en-US" sz="1600" dirty="0"/>
              <a:t>4#: Editor's note: It is FFS "Whether a PDU Set is still valid in case PSDB is exceeded" is needed. It should be discussed together with the definition of PSDB, specially about the boundary of PSDB.</a:t>
            </a:r>
          </a:p>
          <a:p>
            <a:pPr>
              <a:buFont typeface="Arial" panose="020B0604020202020204" pitchFamily="34" charset="0"/>
              <a:buChar char="•"/>
            </a:pPr>
            <a:endParaRPr lang="en-US" sz="1600" dirty="0"/>
          </a:p>
          <a:p>
            <a:pPr marL="0" indent="0">
              <a:buNone/>
            </a:pPr>
            <a:r>
              <a:rPr lang="en-US" altLang="zh-CN" sz="1600" i="1" dirty="0"/>
              <a:t>Plan: Offline email discussion/drafting for an acceptable definition based on companies’ inputs.</a:t>
            </a:r>
          </a:p>
          <a:p>
            <a:pPr marL="0" indent="0">
              <a:buNone/>
            </a:pPr>
            <a:endParaRPr lang="en-US" sz="1600" dirty="0"/>
          </a:p>
          <a:p>
            <a:r>
              <a:rPr lang="en-US" sz="2000" dirty="0"/>
              <a:t>Others：</a:t>
            </a:r>
          </a:p>
          <a:p>
            <a:pPr>
              <a:buFont typeface="Arial" panose="020B0604020202020204" pitchFamily="34" charset="0"/>
              <a:buChar char="•"/>
            </a:pPr>
            <a:r>
              <a:rPr lang="en-US" sz="1600" dirty="0"/>
              <a:t>5#: Editor's note: Whether and how to address the charging offset issue of DL PDU set eligible dropping by the NG-RAN is FFS. </a:t>
            </a:r>
          </a:p>
          <a:p>
            <a:pPr>
              <a:buFont typeface="Arial" panose="020B0604020202020204" pitchFamily="34" charset="0"/>
              <a:buChar char="•"/>
            </a:pPr>
            <a:r>
              <a:rPr lang="en-US" sz="1600" dirty="0"/>
              <a:t>6#: Editor‘s note: The criteria for determining whether a PDU Set is successfully delivered or not are FFS </a:t>
            </a:r>
            <a:r>
              <a:rPr lang="en-US" sz="1600" i="1" dirty="0">
                <a:solidFill>
                  <a:srgbClr val="FF0000"/>
                </a:solidFill>
              </a:rPr>
              <a:t>(Related to discussion on DCC/DCR and SA4 LS reply on </a:t>
            </a:r>
            <a:r>
              <a:rPr lang="en-GB" sz="1600" i="1" dirty="0">
                <a:solidFill>
                  <a:srgbClr val="FF0000"/>
                </a:solidFill>
              </a:rPr>
              <a:t>Q1: Packet ratio for FEC</a:t>
            </a:r>
            <a:r>
              <a:rPr lang="en-US" sz="1600" i="1" dirty="0">
                <a:solidFill>
                  <a:srgbClr val="FF0000"/>
                </a:solidFill>
              </a:rPr>
              <a:t>)</a:t>
            </a:r>
          </a:p>
          <a:p>
            <a:pPr>
              <a:buFont typeface="Arial" panose="020B0604020202020204" pitchFamily="34" charset="0"/>
              <a:buChar char="•"/>
            </a:pPr>
            <a:r>
              <a:rPr lang="en-US" sz="1600" dirty="0"/>
              <a:t>7#: Editor's note: Which above PDU Set information parameters is optional is FFS. </a:t>
            </a:r>
          </a:p>
          <a:p>
            <a:pPr>
              <a:buFont typeface="Arial" panose="020B0604020202020204" pitchFamily="34" charset="0"/>
              <a:buChar char="•"/>
            </a:pPr>
            <a:r>
              <a:rPr lang="en-US" sz="1600" dirty="0"/>
              <a:t>8#: Editor's note: Whether support PDU Set identification information in new RTP is pending to SA WG4 5G_RTP WI. </a:t>
            </a:r>
            <a:r>
              <a:rPr lang="en-US" sz="1600" dirty="0">
                <a:solidFill>
                  <a:srgbClr val="FF0000"/>
                </a:solidFill>
              </a:rPr>
              <a:t>(To be resolved if SA4 replies the LS in Nov, otherwise left to normative phase?)</a:t>
            </a:r>
          </a:p>
        </p:txBody>
      </p:sp>
    </p:spTree>
    <p:extLst>
      <p:ext uri="{BB962C8B-B14F-4D97-AF65-F5344CB8AC3E}">
        <p14:creationId xmlns:p14="http://schemas.microsoft.com/office/powerpoint/2010/main" xmlns="" val="244000110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t>KI#8: Enhancements to power savings for XR services</a:t>
            </a:r>
          </a:p>
        </p:txBody>
      </p:sp>
      <p:sp>
        <p:nvSpPr>
          <p:cNvPr id="3" name="内容占位符 2"/>
          <p:cNvSpPr>
            <a:spLocks noGrp="1"/>
          </p:cNvSpPr>
          <p:nvPr>
            <p:ph idx="1"/>
          </p:nvPr>
        </p:nvSpPr>
        <p:spPr/>
        <p:txBody>
          <a:bodyPr/>
          <a:lstStyle/>
          <a:p>
            <a:pPr>
              <a:buFont typeface="Arial" panose="020B0604020202020204" pitchFamily="34" charset="0"/>
              <a:buChar char="•"/>
            </a:pPr>
            <a:r>
              <a:rPr lang="en-US" sz="1600" dirty="0"/>
              <a:t>1#: Editor's note: If the PDU sets with the Periodicity (e.g. 45FPS, 60 FPS, 90FPS, 120FPS) are mapped into different QoS Flows, it is FFS whether the same Periodicity still exists and whether the same Periodicity can be used for the UL and DL traffic of each QoS Flow.</a:t>
            </a:r>
          </a:p>
          <a:p>
            <a:pPr>
              <a:buFont typeface="Arial" panose="020B0604020202020204" pitchFamily="34" charset="0"/>
              <a:buChar char="•"/>
            </a:pPr>
            <a:endParaRPr lang="en-US" sz="1600" dirty="0"/>
          </a:p>
          <a:p>
            <a:pPr>
              <a:buFont typeface="Arial" panose="020B0604020202020204" pitchFamily="34" charset="0"/>
              <a:buChar char="•"/>
            </a:pPr>
            <a:r>
              <a:rPr lang="en-US" sz="1600" dirty="0"/>
              <a:t>2#: Editor's note: How 5GC derives the above information(periodicity) is FFS.</a:t>
            </a:r>
          </a:p>
          <a:p>
            <a:pPr>
              <a:buFont typeface="Arial" panose="020B0604020202020204" pitchFamily="34" charset="0"/>
              <a:buChar char="•"/>
            </a:pPr>
            <a:endParaRPr lang="en-US" sz="1600" dirty="0"/>
          </a:p>
          <a:p>
            <a:pPr>
              <a:buFont typeface="Arial" panose="020B0604020202020204" pitchFamily="34" charset="0"/>
              <a:buChar char="•"/>
            </a:pPr>
            <a:r>
              <a:rPr lang="en-US" sz="1600" dirty="0"/>
              <a:t>3#: Editor's note: How 5GC derives the above information(Traffic jitter information associated with each periodicity) is FFS.</a:t>
            </a:r>
          </a:p>
          <a:p>
            <a:pPr>
              <a:buFont typeface="Arial" panose="020B0604020202020204" pitchFamily="34" charset="0"/>
              <a:buChar char="•"/>
            </a:pPr>
            <a:endParaRPr lang="en-US" sz="1600" dirty="0"/>
          </a:p>
          <a:p>
            <a:pPr marL="0" indent="0">
              <a:buNone/>
            </a:pPr>
            <a:r>
              <a:rPr lang="en-US" altLang="zh-CN" sz="1600" i="1" dirty="0"/>
              <a:t>Plan: Discuss the technical concerns on the above ENs during the CC. Offline email discussion based on companies’ inputs for consensus.</a:t>
            </a:r>
          </a:p>
          <a:p>
            <a:endParaRPr lang="en-US" sz="2000" dirty="0"/>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17809</TotalTime>
  <Words>808</Words>
  <Application>Microsoft Office PowerPoint</Application>
  <PresentationFormat>全屏显示(4:3)</PresentationFormat>
  <Paragraphs>101</Paragraphs>
  <Slides>8</Slides>
  <Notes>1</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Theme</vt:lpstr>
      <vt:lpstr>Open issue for FS_XRM </vt:lpstr>
      <vt:lpstr>General discussion</vt:lpstr>
      <vt:lpstr>KI#1: Policy control enhancements to support multi-modality flows coordinated transmission for single UE </vt:lpstr>
      <vt:lpstr>KI#2: Support the Application Synchronization and QoS Policy Coordination for Multi-modal Traffic among Multiple UEs</vt:lpstr>
      <vt:lpstr>KI#3: 5GS information exposure for XR/media Enhancements</vt:lpstr>
      <vt:lpstr>KI#4&amp;5: PDU Set handling</vt:lpstr>
      <vt:lpstr>KI#4&amp;5: PDU Set handling</vt:lpstr>
      <vt:lpstr>KI#8: Enhancements to power savings for XR services</vt:lpstr>
    </vt:vector>
  </TitlesOfParts>
  <Company>3GPP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cmcc-1</cp:lastModifiedBy>
  <cp:revision>2032</cp:revision>
  <dcterms:created xsi:type="dcterms:W3CDTF">2008-08-30T09:32:10Z</dcterms:created>
  <dcterms:modified xsi:type="dcterms:W3CDTF">2022-11-01T02:21:00Z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2c7635f8-94c0-4125-af53-3ffb066031e5</vt:lpwstr>
  </property>
  <property fmtid="{D5CDD505-2E9C-101B-9397-08002B2CF9AE}" pid="3" name="CTP_TimeStamp">
    <vt:lpwstr>2020-01-29 20:41:49Z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2015_ms_pID_725343">
    <vt:lpwstr>(3)ZWivPHZ4jjBbIAwiKv4Q0P2BCp7TfMkdnbJzttjWlOFl7WAvoMYCVViXDxtVdToZdqiLhr2S
5ozR8ZnTz9LbSIuWmY69yulbP0SMwo8oaD45qBFEG61laLfFibadpiUpzlKuSeUIzwMDp1WD
Pg8hAIfBlftx8UcmU1Vqjl5fHoqBDPaYuTANjeoUx4X9eBclZWLGqIBWSrQQzO4M4NC4J5JK
UH1JNuNB5vnaavcwkd</vt:lpwstr>
  </property>
  <property fmtid="{D5CDD505-2E9C-101B-9397-08002B2CF9AE}" pid="9" name="_2015_ms_pID_7253431">
    <vt:lpwstr>Hqqi8CpOJ7p9xq7LmLTNPmzSvC+jR8Zx9uC8sPe5NLBHOPfZujk1a6
Apt1arXmReddaSn9fOT5jOxYVxUYHkdr8R2aBEzW7VMLl2c2mY1PwciiFpkqyvByAWKnkjfi
lPD+3FHKy7MySDl15wJl0qbhuR/qzrEDRwGplVZg818tyyVmp3oXieEid3Q9Qw9RexI7J2Yv
D+xRfz6sRMwi+QCb5yDgD8N6/qHS/yJ/u0gJ</vt:lpwstr>
  </property>
  <property fmtid="{D5CDD505-2E9C-101B-9397-08002B2CF9AE}" pid="10" name="_2015_ms_pID_7253432">
    <vt:lpwstr>lQ==</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1667268870</vt:lpwstr>
  </property>
</Properties>
</file>