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7"/>
  </p:notesMasterIdLst>
  <p:handoutMasterIdLst>
    <p:handoutMasterId r:id="rId8"/>
  </p:handoutMasterIdLst>
  <p:sldIdLst>
    <p:sldId id="303" r:id="rId2"/>
    <p:sldId id="787" r:id="rId3"/>
    <p:sldId id="789" r:id="rId4"/>
    <p:sldId id="790" r:id="rId5"/>
    <p:sldId id="791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="" xmlns:p15="http://schemas.microsoft.com/office/powerpoint/2012/main" userId="rapporteur" providerId="None"/>
      </p:ext>
    </p:extLst>
  </p:cmAuthor>
  <p:cmAuthor id="2" name="Huawei User 0204" initials="HU" lastIdx="3" clrIdx="1">
    <p:extLst>
      <p:ext uri="{19B8F6BF-5375-455C-9EA6-DF929625EA0E}">
        <p15:presenceInfo xmlns="" xmlns:p15="http://schemas.microsoft.com/office/powerpoint/2012/main" userId="Huawei User 02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2A6EA8"/>
    <a:srgbClr val="FF3300"/>
    <a:srgbClr val="000000"/>
    <a:srgbClr val="62A14D"/>
    <a:srgbClr val="C6D254"/>
    <a:srgbClr val="B1D254"/>
    <a:srgbClr val="72AF2F"/>
    <a:srgbClr val="5C88D0"/>
    <a:srgbClr val="72732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81" autoAdjust="0"/>
    <p:restoredTop sz="94625" autoAdjust="0"/>
  </p:normalViewPr>
  <p:slideViewPr>
    <p:cSldViewPr snapToGrid="0">
      <p:cViewPr>
        <p:scale>
          <a:sx n="66" d="100"/>
          <a:sy n="66" d="100"/>
        </p:scale>
        <p:origin x="-1568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11/23/2022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11/23/2022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344356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94706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94706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3244742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3962411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</a:t>
            </a:r>
            <a:r>
              <a:rPr lang="de-DE" sz="1200" b="1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#154E</a:t>
            </a:r>
            <a:endParaRPr lang="de-DE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r>
              <a:rPr lang="en-GB" sz="1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Toulouse, France</a:t>
            </a:r>
            <a:r>
              <a:rPr lang="en-US" sz="1200" b="1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,</a:t>
            </a:r>
            <a:r>
              <a:rPr lang="en-US" sz="1200" b="1" kern="1200" baseline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 Nov</a:t>
            </a:r>
            <a:r>
              <a:rPr lang="en-GB" altLang="zh-CN" sz="1000" b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14 – 18, </a:t>
            </a: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>
                <a:effectLst/>
              </a:rPr>
              <a:t>S2-2211189</a:t>
            </a:r>
            <a:endParaRPr lang="en-US" altLang="zh-CN" sz="1400" b="1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/>
              <a:t>FS_XRM</a:t>
            </a:r>
            <a:r>
              <a:rPr lang="en-US" altLang="de-DE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/>
              <a:t/>
            </a:r>
            <a:br>
              <a:rPr lang="en-US" altLang="en-US" sz="2000" b="1"/>
            </a:br>
            <a:r>
              <a:rPr lang="en-US" altLang="zh-CN" sz="1800" b="1">
                <a:latin typeface="Arial" charset="0"/>
              </a:rPr>
              <a:t>Dan Wang, Hui Ni</a:t>
            </a:r>
            <a:endParaRPr lang="en-US" altLang="zh-CN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>
                <a:latin typeface="Arial" charset="0"/>
              </a:rPr>
              <a:t>China Mobile, Huawei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/>
              <a:t>FS_XRM </a:t>
            </a:r>
            <a:r>
              <a:rPr lang="en-US" altLang="de-DE" sz="2800" b="1" dirty="0"/>
              <a:t>status </a:t>
            </a:r>
            <a:r>
              <a:rPr lang="en-US" altLang="de-DE" sz="2800" b="1"/>
              <a:t>after SA2#154 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130443" y="2120163"/>
            <a:ext cx="8895862" cy="388573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Total 11 papers are agreed including: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10 p-CRs with concluding all the open issues.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1 LS out to BBF and </a:t>
            </a:r>
            <a:r>
              <a:rPr lang="en-US" altLang="de-DE" sz="1400" dirty="0" err="1"/>
              <a:t>CableLabs</a:t>
            </a:r>
            <a:r>
              <a:rPr lang="en-US" altLang="de-DE" sz="14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TR 23.700-60 </a:t>
            </a:r>
            <a:r>
              <a:rPr lang="en-US" altLang="de-DE" sz="1400"/>
              <a:t>is </a:t>
            </a:r>
            <a:r>
              <a:rPr lang="en-US" altLang="de-DE" sz="1400" smtClean="0"/>
              <a:t>complete</a:t>
            </a:r>
            <a:r>
              <a:rPr lang="en-US" altLang="zh-CN" sz="1400" smtClean="0"/>
              <a:t>d</a:t>
            </a:r>
            <a:r>
              <a:rPr lang="en-US" altLang="de-DE" sz="1400" dirty="0"/>
              <a:t>.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800" b="1" dirty="0"/>
              <a:t>RAN impacts and dependencies</a:t>
            </a:r>
            <a:r>
              <a:rPr lang="en-US" sz="1800" dirty="0"/>
              <a:t>:</a:t>
            </a:r>
            <a:endParaRPr lang="de-DE" sz="18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Further cooperation with RAN WGs in normative phase.</a:t>
            </a:r>
            <a:endParaRPr lang="en-US" sz="16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de-DE" sz="1800" b="1" dirty="0" err="1"/>
              <a:t>Contentious</a:t>
            </a:r>
            <a:r>
              <a:rPr lang="de-DE" sz="1800" b="1" dirty="0"/>
              <a:t> </a:t>
            </a:r>
            <a:r>
              <a:rPr lang="de-DE" sz="1800" b="1" dirty="0" err="1"/>
              <a:t>Issue</a:t>
            </a:r>
            <a:r>
              <a:rPr lang="de-DE" sz="1800" b="1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400" dirty="0"/>
              <a:t>None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</a:t>
            </a:r>
            <a:r>
              <a:rPr lang="de-DE" sz="1800" b="1" dirty="0" err="1"/>
              <a:t>for</a:t>
            </a:r>
            <a:r>
              <a:rPr lang="de-DE" sz="1800" b="1" dirty="0"/>
              <a:t> </a:t>
            </a:r>
            <a:r>
              <a:rPr lang="de-DE" sz="1800" b="1" dirty="0" err="1"/>
              <a:t>the</a:t>
            </a:r>
            <a:r>
              <a:rPr lang="de-DE" sz="1800" b="1" dirty="0"/>
              <a:t> Next Meeting (SA2#155E)</a:t>
            </a:r>
            <a:r>
              <a:rPr lang="de-DE" sz="1800" dirty="0"/>
              <a:t>:</a:t>
            </a:r>
            <a:endParaRPr lang="en-US" sz="18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smtClean="0">
                <a:solidFill>
                  <a:srgbClr val="7030A0"/>
                </a:solidFill>
              </a:rPr>
              <a:t>N</a:t>
            </a:r>
            <a:r>
              <a:rPr lang="en-US" sz="1400" smtClean="0"/>
              <a:t>ormative </a:t>
            </a:r>
            <a:r>
              <a:rPr lang="en-US" sz="1400" dirty="0"/>
              <a:t>work</a:t>
            </a:r>
            <a:endParaRPr lang="en-US" sz="10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de-DE" altLang="de-DE" sz="1800" b="1" dirty="0"/>
              <a:t>Overall Plan: (</a:t>
            </a:r>
            <a:r>
              <a:rPr lang="de-DE" altLang="de-DE" sz="1800" b="1" dirty="0" err="1"/>
              <a:t>study</a:t>
            </a:r>
            <a:r>
              <a:rPr lang="de-DE" altLang="de-DE" sz="1800" b="1" dirty="0"/>
              <a:t> </a:t>
            </a:r>
            <a:r>
              <a:rPr lang="de-DE" altLang="de-DE" sz="1800" b="1" dirty="0" err="1"/>
              <a:t>phase</a:t>
            </a:r>
            <a:r>
              <a:rPr lang="de-DE" altLang="de-DE" sz="1800" b="1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4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="" xmlns:a16="http://schemas.microsoft.com/office/drawing/2014/main" id="{523D3BB3-8F1B-4509-A74D-3C5D912AE8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29202996"/>
              </p:ext>
            </p:extLst>
          </p:nvPr>
        </p:nvGraphicFramePr>
        <p:xfrm>
          <a:off x="179388" y="1228480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FS_XRM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XR (Extended Reality) and media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100</a:t>
                      </a: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</a:t>
                      </a: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SP-220705</a:t>
                      </a:r>
                      <a:endParaRPr kumimoji="0" lang="en-GB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2">
            <a:extLst>
              <a:ext uri="{FF2B5EF4-FFF2-40B4-BE49-F238E27FC236}">
                <a16:creationId xmlns="" xmlns:a16="http://schemas.microsoft.com/office/drawing/2014/main" id="{77D2F657-D246-47E9-92C4-0C8645A34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90349510"/>
              </p:ext>
            </p:extLst>
          </p:nvPr>
        </p:nvGraphicFramePr>
        <p:xfrm>
          <a:off x="533400" y="5505748"/>
          <a:ext cx="8135603" cy="5550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8498">
                  <a:extLst>
                    <a:ext uri="{9D8B030D-6E8A-4147-A177-3AD203B41FA5}">
                      <a16:colId xmlns="" xmlns:a16="http://schemas.microsoft.com/office/drawing/2014/main" val="4005753941"/>
                    </a:ext>
                  </a:extLst>
                </a:gridCol>
                <a:gridCol w="836578">
                  <a:extLst>
                    <a:ext uri="{9D8B030D-6E8A-4147-A177-3AD203B41FA5}">
                      <a16:colId xmlns="" xmlns:a16="http://schemas.microsoft.com/office/drawing/2014/main" val="560377742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1777870268"/>
                    </a:ext>
                  </a:extLst>
                </a:gridCol>
                <a:gridCol w="794413">
                  <a:extLst>
                    <a:ext uri="{9D8B030D-6E8A-4147-A177-3AD203B41FA5}">
                      <a16:colId xmlns="" xmlns:a16="http://schemas.microsoft.com/office/drawing/2014/main" val="3099781356"/>
                    </a:ext>
                  </a:extLst>
                </a:gridCol>
                <a:gridCol w="592578">
                  <a:extLst>
                    <a:ext uri="{9D8B030D-6E8A-4147-A177-3AD203B41FA5}">
                      <a16:colId xmlns="" xmlns:a16="http://schemas.microsoft.com/office/drawing/2014/main" val="4073129191"/>
                    </a:ext>
                  </a:extLst>
                </a:gridCol>
                <a:gridCol w="592578">
                  <a:extLst>
                    <a:ext uri="{9D8B030D-6E8A-4147-A177-3AD203B41FA5}">
                      <a16:colId xmlns="" xmlns:a16="http://schemas.microsoft.com/office/drawing/2014/main" val="241026050"/>
                    </a:ext>
                  </a:extLst>
                </a:gridCol>
                <a:gridCol w="592578">
                  <a:extLst>
                    <a:ext uri="{9D8B030D-6E8A-4147-A177-3AD203B41FA5}">
                      <a16:colId xmlns="" xmlns:a16="http://schemas.microsoft.com/office/drawing/2014/main" val="1001182748"/>
                    </a:ext>
                  </a:extLst>
                </a:gridCol>
                <a:gridCol w="592578">
                  <a:extLst>
                    <a:ext uri="{9D8B030D-6E8A-4147-A177-3AD203B41FA5}">
                      <a16:colId xmlns="" xmlns:a16="http://schemas.microsoft.com/office/drawing/2014/main" val="1202822553"/>
                    </a:ext>
                  </a:extLst>
                </a:gridCol>
                <a:gridCol w="592578">
                  <a:extLst>
                    <a:ext uri="{9D8B030D-6E8A-4147-A177-3AD203B41FA5}">
                      <a16:colId xmlns="" xmlns:a16="http://schemas.microsoft.com/office/drawing/2014/main" val="2855052040"/>
                    </a:ext>
                  </a:extLst>
                </a:gridCol>
                <a:gridCol w="592578">
                  <a:extLst>
                    <a:ext uri="{9D8B030D-6E8A-4147-A177-3AD203B41FA5}">
                      <a16:colId xmlns="" xmlns:a16="http://schemas.microsoft.com/office/drawing/2014/main" val="161785237"/>
                    </a:ext>
                  </a:extLst>
                </a:gridCol>
                <a:gridCol w="592578">
                  <a:extLst>
                    <a:ext uri="{9D8B030D-6E8A-4147-A177-3AD203B41FA5}">
                      <a16:colId xmlns="" xmlns:a16="http://schemas.microsoft.com/office/drawing/2014/main" val="2301542961"/>
                    </a:ext>
                  </a:extLst>
                </a:gridCol>
                <a:gridCol w="592578">
                  <a:extLst>
                    <a:ext uri="{9D8B030D-6E8A-4147-A177-3AD203B41FA5}">
                      <a16:colId xmlns="" xmlns:a16="http://schemas.microsoft.com/office/drawing/2014/main" val="833483613"/>
                    </a:ext>
                  </a:extLst>
                </a:gridCol>
              </a:tblGrid>
              <a:tr h="107103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="" xmlns:a16="http://schemas.microsoft.com/office/drawing/2014/main" val="3765011722"/>
                  </a:ext>
                </a:extLst>
              </a:tr>
              <a:tr h="1671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SID/WID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Study 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="" xmlns:a16="http://schemas.microsoft.com/office/drawing/2014/main" val="2570883347"/>
                  </a:ext>
                </a:extLst>
              </a:tr>
              <a:tr h="250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FS_XRM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4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14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="" xmlns:a16="http://schemas.microsoft.com/office/drawing/2014/main" val="816235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65491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/>
              <a:t>FS_XRM </a:t>
            </a:r>
            <a:r>
              <a:rPr lang="en-US" altLang="de-DE" sz="2800" b="1" dirty="0"/>
              <a:t>status </a:t>
            </a:r>
            <a:r>
              <a:rPr lang="en-US" altLang="de-DE" sz="2800" b="1"/>
              <a:t>after SA2#153E </a:t>
            </a:r>
            <a:r>
              <a:rPr lang="en-US" altLang="de-DE" sz="2800" b="1" dirty="0"/>
              <a:t>(1/2)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130443" y="2120163"/>
            <a:ext cx="4548562" cy="388573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de-DE" sz="1100" dirty="0"/>
              <a:t>9 p-CRs agreed, including </a:t>
            </a:r>
          </a:p>
          <a:p>
            <a:pPr marL="981075" lvl="1" indent="-258763">
              <a:spcBef>
                <a:spcPts val="600"/>
              </a:spcBef>
              <a:spcAft>
                <a:spcPts val="0"/>
              </a:spcAft>
            </a:pPr>
            <a:r>
              <a:rPr lang="en-US" altLang="de-DE" sz="1100" dirty="0"/>
              <a:t>1 TR clean up</a:t>
            </a:r>
          </a:p>
          <a:p>
            <a:pPr marL="981075" lvl="1" indent="-258763">
              <a:spcBef>
                <a:spcPts val="600"/>
              </a:spcBef>
              <a:spcAft>
                <a:spcPts val="0"/>
              </a:spcAft>
            </a:pPr>
            <a:r>
              <a:rPr lang="en-US" altLang="de-DE" sz="1100" dirty="0"/>
              <a:t>8 Conclusion papers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de-DE" sz="1100" dirty="0"/>
              <a:t>2 LSs out: 1 to RAN and 1 to SA4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altLang="de-DE" sz="1800" b="1" dirty="0">
                <a:solidFill>
                  <a:srgbClr val="000000"/>
                </a:solidFill>
              </a:rPr>
              <a:t>Key Issue1&amp;2(</a:t>
            </a:r>
            <a:r>
              <a:rPr lang="en-US" altLang="de-DE" sz="1800" b="1" dirty="0">
                <a:solidFill>
                  <a:srgbClr val="000000"/>
                </a:solidFill>
              </a:rPr>
              <a:t>Coordinated transmission for single UE&amp; multiple UEs</a:t>
            </a:r>
            <a:r>
              <a:rPr lang="de-DE" altLang="de-DE" sz="1800" b="1" dirty="0">
                <a:solidFill>
                  <a:srgbClr val="000000"/>
                </a:solidFill>
              </a:rPr>
              <a:t>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de-DE" sz="1100" dirty="0">
                <a:solidFill>
                  <a:srgbClr val="000000"/>
                </a:solidFill>
              </a:rPr>
              <a:t>2 p-CRs</a:t>
            </a:r>
            <a:r>
              <a:rPr lang="zh-CN" altLang="en-US" sz="1100" dirty="0">
                <a:solidFill>
                  <a:srgbClr val="000000"/>
                </a:solidFill>
              </a:rPr>
              <a:t> </a:t>
            </a:r>
            <a:r>
              <a:rPr lang="en-US" altLang="de-DE" sz="1100" dirty="0">
                <a:solidFill>
                  <a:srgbClr val="000000"/>
                </a:solidFill>
              </a:rPr>
              <a:t> for KI#1 and KI#2 conclusion separately</a:t>
            </a:r>
            <a:endParaRPr lang="de-DE" altLang="de-DE" sz="11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altLang="de-DE" sz="1100" b="1" dirty="0">
                <a:solidFill>
                  <a:srgbClr val="000000"/>
                </a:solidFill>
              </a:rPr>
              <a:t>Next step</a:t>
            </a:r>
            <a:r>
              <a:rPr lang="de-DE" altLang="de-DE" sz="1100" b="1">
                <a:solidFill>
                  <a:srgbClr val="000000"/>
                </a:solidFill>
              </a:rPr>
              <a:t>:</a:t>
            </a:r>
            <a:r>
              <a:rPr lang="de-DE" altLang="de-DE" sz="1100">
                <a:solidFill>
                  <a:srgbClr val="000000"/>
                </a:solidFill>
              </a:rPr>
              <a:t> </a:t>
            </a:r>
            <a:r>
              <a:rPr lang="en-US" sz="1100"/>
              <a:t>Finalize conclusion and resolving ENs.</a:t>
            </a:r>
            <a:endParaRPr lang="de-DE" altLang="de-DE" sz="1100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altLang="de-DE" sz="1800" b="1" dirty="0">
                <a:solidFill>
                  <a:srgbClr val="000000"/>
                </a:solidFill>
              </a:rPr>
              <a:t>Key Issue 3 (Information Exposure)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2 p-CR </a:t>
            </a:r>
            <a:r>
              <a:rPr lang="en-US" altLang="de-DE" sz="1100" dirty="0"/>
              <a:t>updating the existing conclusion</a:t>
            </a:r>
            <a:endParaRPr lang="de-DE" altLang="de-DE" sz="11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altLang="de-DE" sz="1100" b="1">
                <a:solidFill>
                  <a:srgbClr val="000000"/>
                </a:solidFill>
              </a:rPr>
              <a:t>Next step:</a:t>
            </a:r>
            <a:r>
              <a:rPr lang="en-US" sz="1100"/>
              <a:t> Finalize conclusion and resolving ENs.</a:t>
            </a:r>
            <a:endParaRPr lang="de-DE" altLang="de-DE" sz="1100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altLang="de-DE" sz="1800" b="1" dirty="0">
                <a:solidFill>
                  <a:srgbClr val="000000"/>
                </a:solidFill>
              </a:rPr>
              <a:t>Key </a:t>
            </a:r>
            <a:r>
              <a:rPr lang="de-DE" altLang="de-DE" sz="1800" b="1" dirty="0" err="1">
                <a:solidFill>
                  <a:srgbClr val="000000"/>
                </a:solidFill>
              </a:rPr>
              <a:t>Issues</a:t>
            </a:r>
            <a:r>
              <a:rPr lang="de-DE" altLang="de-DE" sz="1800" b="1" dirty="0">
                <a:solidFill>
                  <a:srgbClr val="000000"/>
                </a:solidFill>
              </a:rPr>
              <a:t> 4&amp;5(PDU Set 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de-DE" sz="1100" dirty="0">
                <a:solidFill>
                  <a:srgbClr val="000000"/>
                </a:solidFill>
              </a:rPr>
              <a:t>1</a:t>
            </a:r>
            <a:r>
              <a:rPr lang="de-DE" altLang="de-DE" sz="1100" dirty="0">
                <a:solidFill>
                  <a:srgbClr val="000000"/>
                </a:solidFill>
              </a:rPr>
              <a:t>p-CRs </a:t>
            </a:r>
            <a:r>
              <a:rPr lang="de-DE" altLang="de-DE" sz="1100" dirty="0" err="1">
                <a:solidFill>
                  <a:srgbClr val="000000"/>
                </a:solidFill>
              </a:rPr>
              <a:t>for</a:t>
            </a:r>
            <a:r>
              <a:rPr lang="de-DE" altLang="de-DE" sz="1100" dirty="0">
                <a:solidFill>
                  <a:srgbClr val="000000"/>
                </a:solidFill>
              </a:rPr>
              <a:t> KI#4&amp;5 </a:t>
            </a:r>
            <a:r>
              <a:rPr lang="de-DE" altLang="de-DE" sz="1100" dirty="0" err="1">
                <a:solidFill>
                  <a:srgbClr val="000000"/>
                </a:solidFill>
              </a:rPr>
              <a:t>conclusion</a:t>
            </a:r>
            <a:endParaRPr lang="de-DE" altLang="de-DE" sz="11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altLang="de-DE" sz="1100" b="1" dirty="0">
                <a:solidFill>
                  <a:srgbClr val="000000"/>
                </a:solidFill>
              </a:rPr>
              <a:t>Next step</a:t>
            </a:r>
            <a:r>
              <a:rPr lang="de-DE" altLang="de-DE" sz="1100" b="1">
                <a:solidFill>
                  <a:srgbClr val="000000"/>
                </a:solidFill>
              </a:rPr>
              <a:t>:</a:t>
            </a:r>
            <a:r>
              <a:rPr lang="de-DE" altLang="de-DE" sz="1100">
                <a:solidFill>
                  <a:srgbClr val="000000"/>
                </a:solidFill>
              </a:rPr>
              <a:t> </a:t>
            </a:r>
            <a:r>
              <a:rPr lang="en-US" sz="1100"/>
              <a:t>Finalize conclusion and resolving ENs.</a:t>
            </a:r>
            <a:endParaRPr lang="de-DE" altLang="de-DE" sz="11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de-DE" altLang="de-DE" sz="18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="" xmlns:a16="http://schemas.microsoft.com/office/drawing/2014/main" id="{523D3BB3-8F1B-4509-A74D-3C5D912AE8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29202996"/>
              </p:ext>
            </p:extLst>
          </p:nvPr>
        </p:nvGraphicFramePr>
        <p:xfrm>
          <a:off x="179388" y="1228480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FS_XRM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XR (Extended Reality) and media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75% </a:t>
                      </a: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90</a:t>
                      </a: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</a:t>
                      </a: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SP-220705</a:t>
                      </a:r>
                      <a:endParaRPr kumimoji="0" lang="en-GB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2"/>
          </p:nvPr>
        </p:nvSpPr>
        <p:spPr>
          <a:xfrm>
            <a:off x="4542714" y="2124885"/>
            <a:ext cx="4562374" cy="3885739"/>
          </a:xfrm>
          <a:noFill/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altLang="de-DE" sz="1800" b="1" dirty="0">
                <a:solidFill>
                  <a:srgbClr val="000000"/>
                </a:solidFill>
              </a:rPr>
              <a:t>Key Issue 6(Round-Trip latency requirements)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1 p-CR </a:t>
            </a:r>
            <a:r>
              <a:rPr lang="de-DE" altLang="de-DE" sz="1100" dirty="0" err="1">
                <a:solidFill>
                  <a:srgbClr val="000000"/>
                </a:solidFill>
              </a:rPr>
              <a:t>for</a:t>
            </a:r>
            <a:r>
              <a:rPr lang="de-DE" altLang="de-DE" sz="1100" dirty="0">
                <a:solidFill>
                  <a:srgbClr val="000000"/>
                </a:solidFill>
              </a:rPr>
              <a:t> </a:t>
            </a:r>
            <a:r>
              <a:rPr lang="de-DE" altLang="de-DE" sz="1100" dirty="0" err="1">
                <a:solidFill>
                  <a:srgbClr val="000000"/>
                </a:solidFill>
              </a:rPr>
              <a:t>conclusion</a:t>
            </a:r>
            <a:r>
              <a:rPr lang="de-DE" altLang="de-DE" sz="1100" dirty="0">
                <a:solidFill>
                  <a:srgbClr val="000000"/>
                </a:solidFill>
              </a:rPr>
              <a:t> update and </a:t>
            </a:r>
            <a:r>
              <a:rPr lang="de-DE" altLang="de-DE" sz="1100" dirty="0" err="1">
                <a:solidFill>
                  <a:srgbClr val="000000"/>
                </a:solidFill>
              </a:rPr>
              <a:t>conclusion</a:t>
            </a:r>
            <a:r>
              <a:rPr lang="de-DE" altLang="de-DE" sz="1100" dirty="0">
                <a:solidFill>
                  <a:srgbClr val="000000"/>
                </a:solidFill>
              </a:rPr>
              <a:t> </a:t>
            </a:r>
            <a:r>
              <a:rPr lang="de-DE" altLang="de-DE" sz="1100" dirty="0" err="1">
                <a:solidFill>
                  <a:srgbClr val="000000"/>
                </a:solidFill>
              </a:rPr>
              <a:t>for</a:t>
            </a:r>
            <a:r>
              <a:rPr lang="de-DE" altLang="de-DE" sz="1100" dirty="0">
                <a:solidFill>
                  <a:srgbClr val="000000"/>
                </a:solidFill>
              </a:rPr>
              <a:t> </a:t>
            </a:r>
            <a:r>
              <a:rPr lang="en-US" altLang="de-DE" sz="1100" dirty="0">
                <a:solidFill>
                  <a:srgbClr val="000000"/>
                </a:solidFill>
              </a:rPr>
              <a:t>this KI has completed.</a:t>
            </a:r>
            <a:endParaRPr lang="de-DE" altLang="de-DE" sz="11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altLang="de-DE" sz="1800" b="1">
                <a:solidFill>
                  <a:srgbClr val="000000"/>
                </a:solidFill>
              </a:rPr>
              <a:t>Key </a:t>
            </a:r>
            <a:r>
              <a:rPr lang="de-DE" altLang="de-DE" sz="1800" b="1" dirty="0">
                <a:solidFill>
                  <a:srgbClr val="000000"/>
                </a:solidFill>
              </a:rPr>
              <a:t>Issues 7(jitter minimization)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de-DE" sz="1100" dirty="0">
                <a:solidFill>
                  <a:srgbClr val="000000"/>
                </a:solidFill>
              </a:rPr>
              <a:t>Conclusion for this KI has completed.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de-DE" altLang="de-DE" sz="1800" b="1" dirty="0">
                <a:solidFill>
                  <a:srgbClr val="000000"/>
                </a:solidFill>
              </a:rPr>
              <a:t>Key Issues 8 (</a:t>
            </a:r>
            <a:r>
              <a:rPr lang="en-GB" altLang="zh-CN" sz="1800" b="1" dirty="0"/>
              <a:t>power savings</a:t>
            </a:r>
            <a:r>
              <a:rPr lang="de-DE" altLang="de-DE" sz="1800" b="1" dirty="0">
                <a:solidFill>
                  <a:srgbClr val="000000"/>
                </a:solidFill>
              </a:rPr>
              <a:t>)</a:t>
            </a:r>
            <a:endParaRPr lang="de-DE" altLang="de-DE" sz="1100" dirty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1 p-CR </a:t>
            </a:r>
            <a:r>
              <a:rPr lang="en-US" altLang="de-DE" sz="1100" dirty="0"/>
              <a:t>for evaluation and conclusion</a:t>
            </a:r>
            <a:endParaRPr lang="de-DE" altLang="de-DE" sz="11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altLang="de-DE" sz="1100" b="1">
                <a:solidFill>
                  <a:srgbClr val="000000"/>
                </a:solidFill>
              </a:rPr>
              <a:t>Next step:</a:t>
            </a:r>
            <a:r>
              <a:rPr lang="en-US" sz="1100"/>
              <a:t> Finalize conclusion and resolving ENs.</a:t>
            </a:r>
            <a:endParaRPr lang="de-DE" altLang="de-DE" sz="1100" dirty="0">
              <a:highlight>
                <a:srgbClr val="FFFF00"/>
              </a:highlight>
            </a:endParaRP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de-DE" altLang="de-DE" sz="1800" b="1" dirty="0">
                <a:solidFill>
                  <a:srgbClr val="000000"/>
                </a:solidFill>
              </a:rPr>
              <a:t>Key Issues 9(</a:t>
            </a:r>
            <a:r>
              <a:rPr lang="en-GB" altLang="zh-CN" sz="1800" b="1" dirty="0"/>
              <a:t>Trade-off of </a:t>
            </a:r>
            <a:r>
              <a:rPr lang="en-GB" altLang="zh-CN" sz="1800" b="1" dirty="0" err="1"/>
              <a:t>QoE</a:t>
            </a:r>
            <a:r>
              <a:rPr lang="en-GB" altLang="zh-CN" sz="1800" b="1" dirty="0"/>
              <a:t> and Power Saving</a:t>
            </a:r>
            <a:r>
              <a:rPr lang="de-DE" altLang="de-DE" sz="1800" b="1" dirty="0">
                <a:solidFill>
                  <a:srgbClr val="000000"/>
                </a:solidFill>
              </a:rPr>
              <a:t>)</a:t>
            </a:r>
            <a:endParaRPr lang="de-DE" altLang="de-DE" sz="1100" dirty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1 p-CR </a:t>
            </a:r>
            <a:r>
              <a:rPr lang="en-US" altLang="de-DE" sz="1100" dirty="0"/>
              <a:t>for conclusion</a:t>
            </a:r>
            <a:endParaRPr lang="de-DE" altLang="de-DE" sz="11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altLang="de-DE" sz="1100" b="1" dirty="0">
                <a:solidFill>
                  <a:srgbClr val="000000"/>
                </a:solidFill>
              </a:rPr>
              <a:t>Next step</a:t>
            </a:r>
            <a:r>
              <a:rPr lang="de-DE" altLang="de-DE" sz="1100" b="1">
                <a:solidFill>
                  <a:srgbClr val="000000"/>
                </a:solidFill>
              </a:rPr>
              <a:t>:</a:t>
            </a:r>
            <a:r>
              <a:rPr lang="de-DE" altLang="de-DE" sz="1100">
                <a:solidFill>
                  <a:srgbClr val="000000"/>
                </a:solidFill>
              </a:rPr>
              <a:t> </a:t>
            </a:r>
            <a:r>
              <a:rPr lang="en-US" sz="1100"/>
              <a:t>Finalize conclusion and resolving ENs.</a:t>
            </a:r>
            <a:endParaRPr lang="de-DE" altLang="de-DE" sz="11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54911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/>
              <a:t>FS_XRM </a:t>
            </a:r>
            <a:r>
              <a:rPr lang="en-US" altLang="de-DE" sz="2800" b="1" dirty="0"/>
              <a:t>status </a:t>
            </a:r>
            <a:r>
              <a:rPr lang="en-US" altLang="de-DE" sz="2800" b="1"/>
              <a:t>after SA2#153E </a:t>
            </a:r>
            <a:r>
              <a:rPr lang="en-US" altLang="de-DE" sz="2800" b="1" dirty="0"/>
              <a:t>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16762" y="771755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b="1" dirty="0"/>
              <a:t>RAN impacts and dependencies:</a:t>
            </a:r>
            <a:endParaRPr lang="de-DE" sz="1600" b="1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IE" altLang="zh-CN" sz="1200" dirty="0"/>
              <a:t>1 LS to RAN with questions and current FS_XRM discussion status.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zh-CN" sz="1600" b="1" dirty="0"/>
              <a:t>Other WG dependencies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1 LS to SA4 for N6 PDU Set identification.</a:t>
            </a:r>
            <a:endParaRPr lang="de-DE" altLang="zh-CN" sz="18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dirty="0"/>
              <a:t>Contentious Issue</a:t>
            </a:r>
            <a:r>
              <a:rPr lang="de-DE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No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dirty="0"/>
              <a:t>Focus for the Next Meeting (SA2#154):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Finalizing conclusion and resolving </a:t>
            </a:r>
            <a:r>
              <a:rPr lang="en-US" sz="1400" dirty="0" err="1"/>
              <a:t>ENs.</a:t>
            </a:r>
            <a:r>
              <a:rPr lang="en-US" sz="1400" dirty="0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WID </a:t>
            </a:r>
            <a:r>
              <a:rPr lang="de-DE" altLang="zh-CN" sz="1400" dirty="0" err="1">
                <a:solidFill>
                  <a:srgbClr val="000000"/>
                </a:solidFill>
              </a:rPr>
              <a:t>submission</a:t>
            </a:r>
            <a:r>
              <a:rPr lang="de-DE" altLang="zh-CN" sz="1400" dirty="0">
                <a:solidFill>
                  <a:srgbClr val="000000"/>
                </a:solidFill>
              </a:rPr>
              <a:t> </a:t>
            </a:r>
            <a:r>
              <a:rPr lang="de-DE" altLang="zh-CN" sz="1400" dirty="0" err="1">
                <a:solidFill>
                  <a:srgbClr val="000000"/>
                </a:solidFill>
              </a:rPr>
              <a:t>for</a:t>
            </a:r>
            <a:r>
              <a:rPr lang="de-DE" altLang="zh-CN" sz="1400" dirty="0">
                <a:solidFill>
                  <a:srgbClr val="000000"/>
                </a:solidFill>
              </a:rPr>
              <a:t> approval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Plan: (study phase)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SA2#149 Feb’22:  TR skeleton, arch assumptions, KIs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SA2#150 Apr’22: solutions discussions, and KIs. Finalize the KIs (no new KI proposal afterwards)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SA2#151 May’22: potential KI update, solution discussions; solution evaluation with low priority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SA2#152 Aug’22: solution updates (last chance for new solution)and start the evaluation and conclusion ; send TR for information;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SA2#153 Oct’22: evaluation and conclusion for TR KIs; </a:t>
            </a:r>
            <a:r>
              <a:rPr lang="en-US" altLang="zh-CN" sz="1400" strike="sngStrike" dirty="0"/>
              <a:t>WID Approval;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SA2#154 Nov: f</a:t>
            </a:r>
            <a:r>
              <a:rPr lang="en-US" sz="1400" dirty="0"/>
              <a:t>inalizing conclusion and resolving </a:t>
            </a:r>
            <a:r>
              <a:rPr lang="en-US" sz="1400" dirty="0" err="1"/>
              <a:t>ENs.</a:t>
            </a:r>
            <a:r>
              <a:rPr lang="en-US" altLang="zh-CN" sz="1400" dirty="0"/>
              <a:t>; WID </a:t>
            </a:r>
            <a:r>
              <a:rPr lang="en-US" altLang="zh-CN" sz="1400" dirty="0" err="1"/>
              <a:t>Approval;</a:t>
            </a:r>
            <a:r>
              <a:rPr lang="en-US" altLang="zh-CN" sz="1400" strike="sngStrike" dirty="0" err="1"/>
              <a:t>Start</a:t>
            </a:r>
            <a:r>
              <a:rPr lang="en-US" altLang="zh-CN" sz="1400" strike="sngStrike" dirty="0"/>
              <a:t> to submit the R18 </a:t>
            </a:r>
            <a:r>
              <a:rPr lang="en-US" altLang="zh-CN" sz="1400" strike="sngStrike" dirty="0">
                <a:solidFill>
                  <a:srgbClr val="FF0000"/>
                </a:solidFill>
              </a:rPr>
              <a:t>Draft CRs/</a:t>
            </a:r>
            <a:r>
              <a:rPr lang="en-US" altLang="zh-CN" sz="1400" strike="sngStrike" dirty="0"/>
              <a:t>CRs for concluded aspects</a:t>
            </a:r>
            <a:r>
              <a:rPr lang="en-US" altLang="zh-CN" sz="1400" dirty="0"/>
              <a:t>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SA2#154AH and SA2#155 meeting: normative work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300"/>
              </a:spcAft>
              <a:buNone/>
            </a:pPr>
            <a:endParaRPr lang="de-DE" altLang="zh-CN" sz="1200" dirty="0"/>
          </a:p>
        </p:txBody>
      </p:sp>
      <p:graphicFrame>
        <p:nvGraphicFramePr>
          <p:cNvPr id="4" name="Table 2">
            <a:extLst>
              <a:ext uri="{FF2B5EF4-FFF2-40B4-BE49-F238E27FC236}">
                <a16:creationId xmlns="" xmlns:a16="http://schemas.microsoft.com/office/drawing/2014/main" id="{77D2F657-D246-47E9-92C4-0C8645A34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90349510"/>
              </p:ext>
            </p:extLst>
          </p:nvPr>
        </p:nvGraphicFramePr>
        <p:xfrm>
          <a:off x="533400" y="3378183"/>
          <a:ext cx="8135603" cy="7157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8498">
                  <a:extLst>
                    <a:ext uri="{9D8B030D-6E8A-4147-A177-3AD203B41FA5}">
                      <a16:colId xmlns="" xmlns:a16="http://schemas.microsoft.com/office/drawing/2014/main" val="4005753941"/>
                    </a:ext>
                  </a:extLst>
                </a:gridCol>
                <a:gridCol w="836578">
                  <a:extLst>
                    <a:ext uri="{9D8B030D-6E8A-4147-A177-3AD203B41FA5}">
                      <a16:colId xmlns="" xmlns:a16="http://schemas.microsoft.com/office/drawing/2014/main" val="560377742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1777870268"/>
                    </a:ext>
                  </a:extLst>
                </a:gridCol>
                <a:gridCol w="794413">
                  <a:extLst>
                    <a:ext uri="{9D8B030D-6E8A-4147-A177-3AD203B41FA5}">
                      <a16:colId xmlns="" xmlns:a16="http://schemas.microsoft.com/office/drawing/2014/main" val="3099781356"/>
                    </a:ext>
                  </a:extLst>
                </a:gridCol>
                <a:gridCol w="592578">
                  <a:extLst>
                    <a:ext uri="{9D8B030D-6E8A-4147-A177-3AD203B41FA5}">
                      <a16:colId xmlns="" xmlns:a16="http://schemas.microsoft.com/office/drawing/2014/main" val="4073129191"/>
                    </a:ext>
                  </a:extLst>
                </a:gridCol>
                <a:gridCol w="592578">
                  <a:extLst>
                    <a:ext uri="{9D8B030D-6E8A-4147-A177-3AD203B41FA5}">
                      <a16:colId xmlns="" xmlns:a16="http://schemas.microsoft.com/office/drawing/2014/main" val="241026050"/>
                    </a:ext>
                  </a:extLst>
                </a:gridCol>
                <a:gridCol w="592578">
                  <a:extLst>
                    <a:ext uri="{9D8B030D-6E8A-4147-A177-3AD203B41FA5}">
                      <a16:colId xmlns="" xmlns:a16="http://schemas.microsoft.com/office/drawing/2014/main" val="1001182748"/>
                    </a:ext>
                  </a:extLst>
                </a:gridCol>
                <a:gridCol w="592578">
                  <a:extLst>
                    <a:ext uri="{9D8B030D-6E8A-4147-A177-3AD203B41FA5}">
                      <a16:colId xmlns="" xmlns:a16="http://schemas.microsoft.com/office/drawing/2014/main" val="1202822553"/>
                    </a:ext>
                  </a:extLst>
                </a:gridCol>
                <a:gridCol w="592578">
                  <a:extLst>
                    <a:ext uri="{9D8B030D-6E8A-4147-A177-3AD203B41FA5}">
                      <a16:colId xmlns="" xmlns:a16="http://schemas.microsoft.com/office/drawing/2014/main" val="2855052040"/>
                    </a:ext>
                  </a:extLst>
                </a:gridCol>
                <a:gridCol w="592578">
                  <a:extLst>
                    <a:ext uri="{9D8B030D-6E8A-4147-A177-3AD203B41FA5}">
                      <a16:colId xmlns="" xmlns:a16="http://schemas.microsoft.com/office/drawing/2014/main" val="161785237"/>
                    </a:ext>
                  </a:extLst>
                </a:gridCol>
                <a:gridCol w="592578">
                  <a:extLst>
                    <a:ext uri="{9D8B030D-6E8A-4147-A177-3AD203B41FA5}">
                      <a16:colId xmlns="" xmlns:a16="http://schemas.microsoft.com/office/drawing/2014/main" val="2301542961"/>
                    </a:ext>
                  </a:extLst>
                </a:gridCol>
                <a:gridCol w="592578">
                  <a:extLst>
                    <a:ext uri="{9D8B030D-6E8A-4147-A177-3AD203B41FA5}">
                      <a16:colId xmlns="" xmlns:a16="http://schemas.microsoft.com/office/drawing/2014/main" val="833483613"/>
                    </a:ext>
                  </a:extLst>
                </a:gridCol>
              </a:tblGrid>
              <a:tr h="107103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="" xmlns:a16="http://schemas.microsoft.com/office/drawing/2014/main" val="3765011722"/>
                  </a:ext>
                </a:extLst>
              </a:tr>
              <a:tr h="1671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SID/WID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Study 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="" xmlns:a16="http://schemas.microsoft.com/office/drawing/2014/main" val="2570883347"/>
                  </a:ext>
                </a:extLst>
              </a:tr>
              <a:tr h="250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FS_XRM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4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14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</a:rPr>
                        <a:t> (</a:t>
                      </a:r>
                      <a:r>
                        <a:rPr lang="en-US" altLang="zh-CN" sz="900">
                          <a:solidFill>
                            <a:srgbClr val="FF0000"/>
                          </a:solidFill>
                          <a:effectLst/>
                        </a:rPr>
                        <a:t>change for Study</a:t>
                      </a:r>
                      <a:r>
                        <a:rPr lang="en-US" altLang="zh-CN" sz="900" baseline="0">
                          <a:solidFill>
                            <a:srgbClr val="FF0000"/>
                          </a:solidFill>
                          <a:effectLst/>
                        </a:rPr>
                        <a:t> phase</a:t>
                      </a: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="" xmlns:a16="http://schemas.microsoft.com/office/drawing/2014/main" val="816235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2237214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00633" y="2290693"/>
            <a:ext cx="8709026" cy="319679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Progress since SA#97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/>
              <a:t>Total 22 </a:t>
            </a:r>
            <a:r>
              <a:rPr lang="en-US" altLang="de-DE" sz="1400" dirty="0"/>
              <a:t>papers are agreed, including: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400"/>
              <a:t>19 p-CRs</a:t>
            </a:r>
            <a:endParaRPr lang="en-US" altLang="de-DE" sz="14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400"/>
              <a:t>3 LSs out: 1 LS to RAN WGs, 1 LS to SA4, and 1 LS to BBF&amp; CableLabs</a:t>
            </a:r>
            <a:endParaRPr lang="en-US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/>
              <a:t>TR 23.700-60 </a:t>
            </a:r>
            <a:r>
              <a:rPr lang="en-US" altLang="de-DE" sz="1400" dirty="0"/>
              <a:t>is complete.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Total TUs planed for normative work </a:t>
            </a:r>
            <a:r>
              <a:rPr lang="en-US" altLang="de-DE" sz="1400"/>
              <a:t>is 4 </a:t>
            </a:r>
            <a:r>
              <a:rPr lang="en-US" altLang="de-DE" sz="1400" dirty="0"/>
              <a:t>TU</a:t>
            </a:r>
            <a:r>
              <a:rPr lang="en-US" altLang="de-DE" sz="1400"/>
              <a:t>.  </a:t>
            </a:r>
            <a:endParaRPr lang="en-US" altLang="de-DE" sz="14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dependencies:</a:t>
            </a:r>
            <a:endParaRPr 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/>
              <a:t>Further cooperation with RAN WGs in normative phase.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zh-CN" sz="1600" b="1"/>
              <a:t>Other WG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/>
              <a:t>Further cooperation with SA4 in normative phase.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zh-CN" sz="1600" b="1"/>
              <a:t>Contentious Issue</a:t>
            </a:r>
            <a:r>
              <a:rPr lang="de-DE" altLang="zh-CN" sz="160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/>
              <a:t>No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sz="1800" b="1">
                <a:ea typeface="+mn-ea"/>
                <a:cs typeface="+mn-cs"/>
              </a:rPr>
              <a:t>Next steps:</a:t>
            </a:r>
            <a:endParaRPr lang="en-US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/>
              <a:t>Start the normative work.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smtClean="0"/>
              <a:t>NOTEs saying determined in normative phase need to be discussed and resolved in normative phase, by CRs to TS.</a:t>
            </a:r>
            <a:endParaRPr lang="en-US" altLang="zh-CN" sz="1200" dirty="0"/>
          </a:p>
        </p:txBody>
      </p:sp>
      <p:sp>
        <p:nvSpPr>
          <p:cNvPr id="5" name="Title 5">
            <a:extLst>
              <a:ext uri="{FF2B5EF4-FFF2-40B4-BE49-F238E27FC236}">
                <a16:creationId xmlns="" xmlns:a16="http://schemas.microsoft.com/office/drawing/2014/main" id="{B8C69212-3522-461C-9724-398ECDD7D7EB}"/>
              </a:ext>
            </a:extLst>
          </p:cNvPr>
          <p:cNvSpPr txBox="1">
            <a:spLocks/>
          </p:cNvSpPr>
          <p:nvPr/>
        </p:nvSpPr>
        <p:spPr bwMode="auto">
          <a:xfrm>
            <a:off x="135390" y="236219"/>
            <a:ext cx="690234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/>
              <a:t>FS_XRM </a:t>
            </a:r>
            <a:r>
              <a:rPr lang="en-US" altLang="de-DE" sz="2800" b="1" kern="0"/>
              <a:t>status </a:t>
            </a:r>
            <a:r>
              <a:rPr lang="en-US" altLang="de-DE" sz="2800" b="1" kern="0" dirty="0"/>
              <a:t>at SA#98</a:t>
            </a:r>
            <a:endParaRPr lang="de-DE" altLang="de-DE" sz="2800" b="1" kern="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="" xmlns:a16="http://schemas.microsoft.com/office/drawing/2014/main" id="{523D3BB3-8F1B-4509-A74D-3C5D912AE8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29202996"/>
              </p:ext>
            </p:extLst>
          </p:nvPr>
        </p:nvGraphicFramePr>
        <p:xfrm>
          <a:off x="179388" y="1228480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FS_XRM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XR (Extended Reality) and media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100</a:t>
                      </a: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</a:t>
                      </a: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SP-220705</a:t>
                      </a:r>
                      <a:endParaRPr kumimoji="0" lang="en-GB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6249976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18278</TotalTime>
  <Words>746</Words>
  <Application>Microsoft Office PowerPoint</Application>
  <PresentationFormat>全屏显示(4:3)</PresentationFormat>
  <Paragraphs>177</Paragraphs>
  <Slides>5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Theme</vt:lpstr>
      <vt:lpstr>FS_XRM Status Report</vt:lpstr>
      <vt:lpstr>FS_XRM status after SA2#154 </vt:lpstr>
      <vt:lpstr>FS_XRM status after SA2#153E (1/2)</vt:lpstr>
      <vt:lpstr>FS_XRM status after SA2#153E (2/2)</vt:lpstr>
      <vt:lpstr>幻灯片 5</vt:lpstr>
    </vt:vector>
  </TitlesOfParts>
  <Company>3GPP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editor</cp:lastModifiedBy>
  <cp:revision>2027</cp:revision>
  <dcterms:created xsi:type="dcterms:W3CDTF">2008-08-30T09:32:10Z</dcterms:created>
  <dcterms:modified xsi:type="dcterms:W3CDTF">2022-11-23T03:25:30Z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(3)e2C6hRnBsaDxgr85sMgM3piSpRJw5gFSjJIiIjJxlywZ+KQCgeUBNwDPhrDflJZDvbeDcLP/
D85HOhoxyFKQosj5K7tGr7jgN5/8RrM/Sl1F5WAGWK28OcrHVEcBFfnvtz3arf5Yv4+P3l5H
emcrtBIjFz9FWMAJs/UHDvX04JYwd0036jr5S0gr3fqWgb50YS4vaH8enaEjmjelDnb/HfhG
rqfbhhAx6YEuD8LEXd</vt:lpwstr>
  </property>
  <property fmtid="{D5CDD505-2E9C-101B-9397-08002B2CF9AE}" pid="9" name="_2015_ms_pID_7253431">
    <vt:lpwstr>X478VJ42gTEF8yfw2nADmUhnIj1/JhWQPjcFmylhLLmiUVsWA5hz0T
h/U0nBAyx5RgGBcfmAnj2rr0BAxsu06xiI+64VBKYccM96M4mYycqJxG8Xb4O3xVEEXggS80
81SrLnzKD+91XdsE4SDevFUoJlXh0KkCW3uKgURz1SvSsFOSEOKg8X5XMXiqdbD1SFFPS0p9
2HvBnYVfexO3V62OgkCFRKAhts2KoyYToc9R</vt:lpwstr>
  </property>
  <property fmtid="{D5CDD505-2E9C-101B-9397-08002B2CF9AE}" pid="10" name="_2015_ms_pID_7253432">
    <vt:lpwstr>w8fQPUwUlkaEqSTewyHYbRU=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1661760621</vt:lpwstr>
  </property>
</Properties>
</file>