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7"/>
  </p:notesMasterIdLst>
  <p:handoutMasterIdLst>
    <p:handoutMasterId r:id="rId8"/>
  </p:handoutMasterIdLst>
  <p:sldIdLst>
    <p:sldId id="303" r:id="rId2"/>
    <p:sldId id="807" r:id="rId3"/>
    <p:sldId id="805" r:id="rId4"/>
    <p:sldId id="801" r:id="rId5"/>
    <p:sldId id="80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=""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0" autoAdjust="0"/>
    <p:restoredTop sz="90087" autoAdjust="0"/>
  </p:normalViewPr>
  <p:slideViewPr>
    <p:cSldViewPr snapToGrid="0">
      <p:cViewPr varScale="1">
        <p:scale>
          <a:sx n="58" d="100"/>
          <a:sy n="58" d="100"/>
        </p:scale>
        <p:origin x="-1668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11/16/2022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11/16/2022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4356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#154E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GB" sz="1000" b="1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</a:t>
            </a:r>
            <a:r>
              <a:rPr lang="en-GB" altLang="zh-CN" sz="10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14 – 18, 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>
                <a:effectLst/>
              </a:rPr>
              <a:t>S2-220xxxx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&#24037;&#20316;\SA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le:///D:\3GPP%20meeting\SA2%20154\TSGS2_154_Toulouse_2022-11\Docs\S2-2210691.zip" TargetMode="External"/><Relationship Id="rId13" Type="http://schemas.openxmlformats.org/officeDocument/2006/relationships/hyperlink" Target="file:///D:\3GPP%20meeting\SA2%20154\TSGS2_154_Toulouse_2022-11\Docs\S2-2210568.zip" TargetMode="External"/><Relationship Id="rId3" Type="http://schemas.openxmlformats.org/officeDocument/2006/relationships/hyperlink" Target="file:///D:\3GPP%20meeting\SA2%20154\TSGS2_154_Toulouse_2022-11\Docs\S2-2210223.zip" TargetMode="External"/><Relationship Id="rId7" Type="http://schemas.openxmlformats.org/officeDocument/2006/relationships/hyperlink" Target="file:///D:\3GPP%20meeting\SA2%20154\TSGS2_154_Toulouse_2022-11\Docs\S2-2210296.zip" TargetMode="External"/><Relationship Id="rId12" Type="http://schemas.openxmlformats.org/officeDocument/2006/relationships/hyperlink" Target="file:///D:\3GPP%20meeting\SA2%20154\TSGS2_154_Toulouse_2022-11\Docs\S2-2210481.zip" TargetMode="External"/><Relationship Id="rId2" Type="http://schemas.openxmlformats.org/officeDocument/2006/relationships/hyperlink" Target="file:///D:\3GPP%20meeting\SA2%20154\TSGS2_154_Toulouse_2022-11\Docs\S2-2210501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D:\3GPP%20meeting\SA2%20154\TSGS2_154_Toulouse_2022-11\Docs\S2-2210339.zip" TargetMode="External"/><Relationship Id="rId11" Type="http://schemas.openxmlformats.org/officeDocument/2006/relationships/hyperlink" Target="file:///D:\3GPP%20meeting\SA2%20154\TSGS2_154_Toulouse_2022-11\Docs\S2-2210872.zip" TargetMode="External"/><Relationship Id="rId5" Type="http://schemas.openxmlformats.org/officeDocument/2006/relationships/hyperlink" Target="file:///D:\3GPP%20meeting\SA2%20154\TSGS2_154_Toulouse_2022-11\Docs\S2-2210487.zip" TargetMode="External"/><Relationship Id="rId10" Type="http://schemas.openxmlformats.org/officeDocument/2006/relationships/hyperlink" Target="file:///D:\3GPP%20meeting\SA2%20154\TSGS2_154_Toulouse_2022-11\Docs\S2-2210402.zip" TargetMode="External"/><Relationship Id="rId4" Type="http://schemas.openxmlformats.org/officeDocument/2006/relationships/hyperlink" Target="file:///D:\3GPP%20meeting\SA2%20154\TSGS2_154_Toulouse_2022-11\Docs\S2-2210415.zip" TargetMode="External"/><Relationship Id="rId9" Type="http://schemas.openxmlformats.org/officeDocument/2006/relationships/hyperlink" Target="file:///D:\3GPP%20meeting\SA2%20154\TSGS2_154_Toulouse_2022-11\Docs\S2-2210909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>
                <a:solidFill>
                  <a:schemeClr val="tx1"/>
                </a:solidFill>
              </a:rPr>
              <a:t>SoH questions for FS_XRM</a:t>
            </a:r>
            <a:br>
              <a:rPr lang="en-US" altLang="de-DE" sz="3600" b="1">
                <a:solidFill>
                  <a:schemeClr val="tx1"/>
                </a:solidFill>
              </a:rPr>
            </a:br>
            <a:r>
              <a:rPr lang="en-US" altLang="de-DE" sz="3600" b="1">
                <a:solidFill>
                  <a:schemeClr val="tx1"/>
                </a:solidFill>
              </a:rPr>
              <a:t>KI#1&amp;2, 4&amp;5,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5453" y="264813"/>
            <a:ext cx="7704436" cy="1143000"/>
          </a:xfrm>
        </p:spPr>
        <p:txBody>
          <a:bodyPr/>
          <a:lstStyle/>
          <a:p>
            <a:pPr algn="l"/>
            <a:r>
              <a:rPr lang="en-US" sz="2400"/>
              <a:t>KI#1: Policy control enhancements to support multi-modality flows coordinated transmission for single UE</a:t>
            </a:r>
            <a:br>
              <a:rPr lang="en-US" sz="2400"/>
            </a:br>
            <a:endParaRPr lang="en-US" sz="2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39409"/>
            <a:ext cx="9144000" cy="4830763"/>
          </a:xfrm>
        </p:spPr>
        <p:txBody>
          <a:bodyPr/>
          <a:lstStyle/>
          <a:p>
            <a:r>
              <a:rPr lang="en-US" sz="1800"/>
              <a:t>Companies have different view about whether the NG-RAN can get common ID to support the below:</a:t>
            </a:r>
          </a:p>
          <a:p>
            <a:pPr lvl="1"/>
            <a:r>
              <a:rPr lang="en-GB" altLang="zh-CN" sz="1600"/>
              <a:t>NG-RAN can get common ID from SMF as assistance parameter to support the QoS fulfilment, e.g. during handover.</a:t>
            </a:r>
            <a:endParaRPr lang="en-US" altLang="zh-CN" sz="1600"/>
          </a:p>
          <a:p>
            <a:pPr lvl="1"/>
            <a:r>
              <a:rPr lang="en-GB" altLang="zh-CN" sz="1600"/>
              <a:t>The target gNB can use the common ID to determine whether to accept both the multi-modality flows (linked to the common ID) or not (i.e. whether the flows can be handed over to the target gNB or not). </a:t>
            </a:r>
            <a:endParaRPr lang="en-US" altLang="zh-CN" sz="1600"/>
          </a:p>
          <a:p>
            <a:pPr lvl="1"/>
            <a:endParaRPr lang="en-US" altLang="zh-CN" sz="1400">
              <a:ea typeface="+mn-ea"/>
              <a:cs typeface="+mn-cs"/>
            </a:endParaRPr>
          </a:p>
          <a:p>
            <a:pPr>
              <a:defRPr/>
            </a:pPr>
            <a:r>
              <a:rPr lang="en-US" altLang="zh-CN" sz="1800" b="1"/>
              <a:t>SoH </a:t>
            </a:r>
            <a:r>
              <a:rPr lang="en-US" altLang="x-none" sz="1800" b="1"/>
              <a:t>Question: </a:t>
            </a:r>
          </a:p>
          <a:p>
            <a:pPr>
              <a:defRPr/>
            </a:pPr>
            <a:r>
              <a:rPr lang="en-US" altLang="zh-CN" sz="1800"/>
              <a:t>Whether NG-RAN supports of getting common ID in policy, to support QoS fulfillment e.g. during handover.</a:t>
            </a:r>
            <a:endParaRPr lang="en-US" altLang="zh-CN" sz="1400"/>
          </a:p>
          <a:p>
            <a:pPr>
              <a:defRPr/>
            </a:pPr>
            <a:r>
              <a:rPr lang="en-US" altLang="zh-CN" sz="1800"/>
              <a:t>                               Yes</a:t>
            </a:r>
            <a:r>
              <a:rPr lang="en-US" altLang="zh-CN" sz="1800">
                <a:sym typeface="Wingdings" pitchFamily="2" charset="2"/>
              </a:rPr>
              <a:t>:()                   </a:t>
            </a:r>
            <a:r>
              <a:rPr lang="en-US" altLang="zh-CN" sz="1800"/>
              <a:t>No</a:t>
            </a:r>
            <a:r>
              <a:rPr lang="en-US" altLang="zh-CN" sz="1800">
                <a:sym typeface="Wingdings" pitchFamily="2" charset="2"/>
              </a:rPr>
              <a:t>:()</a:t>
            </a:r>
            <a:endParaRPr lang="en-US" sz="1800"/>
          </a:p>
          <a:p>
            <a:pPr lvl="1"/>
            <a:endParaRPr lang="en-US" sz="1400"/>
          </a:p>
          <a:p>
            <a:endParaRPr lang="en-US" sz="1800"/>
          </a:p>
          <a:p>
            <a:pPr lvl="1"/>
            <a:endParaRPr lang="en-US" sz="1200"/>
          </a:p>
          <a:p>
            <a:pPr lvl="1"/>
            <a:endParaRPr lang="en-US" sz="120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1494" y="5318263"/>
          <a:ext cx="8677378" cy="13548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387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8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293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0709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 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S2-2210561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for 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China Mobile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S2-2210353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KI#1: Updates to conclusions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Ericsson, Deutsche Telekom, Apple, Qualcomm Incorporated, Intel, Meta USA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1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S2-2210553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for XRM_KI1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Huawei, HiSilicon, China Mobile, China Telecom, Xiaomi, Tencent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S2-2210475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KI#1, Update of the Conclusion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Nokia, Nokia Shanghai Bell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S2-2210647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FS_XRM_KI1 Conclusion Update on Delay Difference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Xiaomi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S2-2210476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on KI 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SAMSUNG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S2-2210352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 #1 and KI#2, Conclusion Update for the common ID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InterDigital Inc.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S2-2210414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KI#1&amp;2, Conclusion update to fix ENs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vivo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070" y="118529"/>
            <a:ext cx="7414788" cy="1143000"/>
          </a:xfrm>
        </p:spPr>
        <p:txBody>
          <a:bodyPr/>
          <a:lstStyle/>
          <a:p>
            <a:r>
              <a:rPr lang="en-US" sz="2000"/>
              <a:t>KI#2: Support the Application Synchronization and QoS Policy Coordination for Multi-modal Traffic among Multiple UEs</a:t>
            </a:r>
            <a:endParaRPr lang="en-US" sz="280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0" y="1372719"/>
            <a:ext cx="9144000" cy="511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S2-2210354(E///) propose : Policy decisions are taken by each PCF separately on a per PDU session basis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S2-2210648(Xiaomi),0609(Nokia),0611(CMCC), propose multiple PCFs can be involved to support policy coordination for multiple UEs.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S2-2210476(Samsung) propose the shared SMF are selected among multiple UEs, so the single PCF can be selected.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endParaRPr lang="en-US" altLang="zh-CN" sz="18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b="1" dirty="0" err="1"/>
              <a:t>SoH</a:t>
            </a:r>
            <a:r>
              <a:rPr lang="en-US" altLang="zh-CN" sz="1800" b="1" dirty="0"/>
              <a:t> </a:t>
            </a:r>
            <a:r>
              <a:rPr lang="en-US" altLang="x-none" sz="1800" b="1" dirty="0"/>
              <a:t>Question: 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smtClean="0">
                <a:latin typeface="+mn-lt"/>
                <a:cs typeface="+mn-cs"/>
              </a:rPr>
              <a:t>1.Support </a:t>
            </a:r>
            <a:r>
              <a:rPr lang="en-US" altLang="x-none" sz="1800" kern="0">
                <a:latin typeface="+mn-lt"/>
                <a:cs typeface="+mn-cs"/>
              </a:rPr>
              <a:t>only one PCF for </a:t>
            </a:r>
            <a:r>
              <a:rPr lang="en-US" altLang="x-none" sz="1800" kern="0" dirty="0">
                <a:latin typeface="+mn-lt"/>
                <a:cs typeface="+mn-cs"/>
              </a:rPr>
              <a:t>Multiple UEs: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/>
              <a:t>                          Yes</a:t>
            </a:r>
            <a:r>
              <a:rPr lang="en-US" altLang="zh-CN" sz="1800" kern="0" dirty="0"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smtClean="0">
                <a:latin typeface="+mn-lt"/>
                <a:cs typeface="+mn-cs"/>
                <a:sym typeface="Wingdings" pitchFamily="2" charset="2"/>
              </a:rPr>
              <a:t>2.Support </a:t>
            </a:r>
            <a:r>
              <a:rPr lang="en-US" altLang="x-none" sz="1800" kern="0" dirty="0">
                <a:latin typeface="+mn-lt"/>
                <a:cs typeface="+mn-cs"/>
                <a:sym typeface="Wingdings" pitchFamily="2" charset="2"/>
              </a:rPr>
              <a:t>multiple PCFs for </a:t>
            </a:r>
            <a:r>
              <a:rPr lang="en-US" altLang="x-none" sz="1800" kern="0">
                <a:latin typeface="+mn-lt"/>
                <a:cs typeface="+mn-cs"/>
                <a:sym typeface="Wingdings" pitchFamily="2" charset="2"/>
              </a:rPr>
              <a:t>multiple UEs, while not </a:t>
            </a:r>
            <a:r>
              <a:rPr lang="en-US" altLang="zh-CN" sz="1800" kern="0">
                <a:latin typeface="+mn-lt"/>
                <a:cs typeface="+mn-cs"/>
                <a:sym typeface="Wingdings" pitchFamily="2" charset="2"/>
              </a:rPr>
              <a:t>support policy </a:t>
            </a:r>
            <a:r>
              <a:rPr lang="en-US" altLang="zh-CN" sz="1800" kern="0" dirty="0">
                <a:latin typeface="+mn-lt"/>
                <a:cs typeface="+mn-cs"/>
                <a:sym typeface="Wingdings" pitchFamily="2" charset="2"/>
              </a:rPr>
              <a:t>coordination </a:t>
            </a:r>
            <a:r>
              <a:rPr lang="en-US" altLang="zh-CN" sz="1800" kern="0">
                <a:latin typeface="+mn-lt"/>
                <a:cs typeface="+mn-cs"/>
                <a:sym typeface="Wingdings" pitchFamily="2" charset="2"/>
              </a:rPr>
              <a:t>among the </a:t>
            </a:r>
            <a:r>
              <a:rPr lang="en-US" altLang="x-none" sz="1800" kern="0">
                <a:latin typeface="+mn-lt"/>
                <a:cs typeface="+mn-cs"/>
                <a:sym typeface="Wingdings" pitchFamily="2" charset="2"/>
              </a:rPr>
              <a:t>multiple PCFs.</a:t>
            </a:r>
            <a:endParaRPr lang="en-US" altLang="x-none" sz="1800" kern="0" dirty="0">
              <a:latin typeface="+mn-lt"/>
              <a:cs typeface="+mn-cs"/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/>
              <a:t>                           Yes</a:t>
            </a:r>
            <a:r>
              <a:rPr lang="en-US" altLang="zh-CN" sz="1800" kern="0" dirty="0"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  <a:endParaRPr lang="en-US" altLang="x-none" sz="18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3.Support multiple PCFs for multiple UEs and support coordination of multiple PCFs by NEF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smtClean="0">
                <a:latin typeface="+mn-lt"/>
                <a:cs typeface="+mn-cs"/>
              </a:rPr>
              <a:t>                                  </a:t>
            </a:r>
            <a:r>
              <a:rPr lang="en-US" altLang="zh-CN" sz="1800" kern="0" dirty="0">
                <a:latin typeface="+mn-lt"/>
                <a:cs typeface="+mn-cs"/>
              </a:rPr>
              <a:t>Yes</a:t>
            </a:r>
            <a:r>
              <a:rPr lang="en-US" altLang="zh-CN" sz="1800" kern="0" dirty="0">
                <a:latin typeface="+mn-lt"/>
                <a:cs typeface="+mn-cs"/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  <a:endParaRPr lang="en-US" sz="1800" kern="0" dirty="0"/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4.Support multiple PCFs for multiple UEs and support coordination of multiple PCFs by UDR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smtClean="0"/>
              <a:t>                                  Yes</a:t>
            </a:r>
            <a:r>
              <a:rPr lang="en-US" altLang="zh-CN" sz="1800" kern="0" smtClean="0">
                <a:sym typeface="Wingdings" pitchFamily="2" charset="2"/>
              </a:rPr>
              <a:t>:()                   </a:t>
            </a:r>
            <a:r>
              <a:rPr lang="en-US" altLang="zh-CN" sz="1800" kern="0" smtClean="0"/>
              <a:t>No</a:t>
            </a:r>
            <a:r>
              <a:rPr lang="en-US" altLang="zh-CN" sz="1800" kern="0" smtClean="0">
                <a:sym typeface="Wingdings" pitchFamily="2" charset="2"/>
              </a:rPr>
              <a:t>:()</a:t>
            </a:r>
            <a:endParaRPr lang="en-US" sz="1800" kern="0" smtClean="0"/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endParaRPr lang="en-US" altLang="zh-CN" sz="1800" kern="0" dirty="0">
              <a:latin typeface="+mn-lt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KI#4&amp;5: </a:t>
            </a:r>
            <a:r>
              <a:rPr lang="en-GB" dirty="0"/>
              <a:t>N6 protocol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881" y="1157723"/>
            <a:ext cx="8388350" cy="4830763"/>
          </a:xfrm>
        </p:spPr>
        <p:txBody>
          <a:bodyPr/>
          <a:lstStyle/>
          <a:p>
            <a:r>
              <a:rPr lang="en-US" sz="2000" dirty="0"/>
              <a:t>N6 protocol: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Editor's note: Other N6 protocols, i.e. HTTP/MASQUE, GTP-U, IP/TCP/UDP/QUIC options, carrying PDU Set information are FFS.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Contributions:</a:t>
            </a:r>
            <a:r>
              <a:rPr lang="zh-CN" altLang="en-US" sz="1600" dirty="0"/>
              <a:t> </a:t>
            </a:r>
            <a:r>
              <a:rPr lang="en-US" altLang="zh-CN" sz="1600" dirty="0"/>
              <a:t>S2-2210501 (Huawei), </a:t>
            </a:r>
            <a:r>
              <a:rPr lang="en-US" sz="1600" dirty="0"/>
              <a:t>S2-2210222(Intel), S2-2210339(</a:t>
            </a:r>
            <a:r>
              <a:rPr lang="en-US" sz="1600" dirty="0" err="1"/>
              <a:t>Futurewei</a:t>
            </a:r>
            <a:r>
              <a:rPr lang="en-US" sz="1600" dirty="0"/>
              <a:t>), S2-2210356(Ericsson), S2-2210692(ZTE), S2-2210872(QC), S2-2210481(Samsung)</a:t>
            </a:r>
          </a:p>
          <a:p>
            <a:pPr marL="0" indent="0">
              <a:buFontTx/>
              <a:buNone/>
              <a:defRPr/>
            </a:pPr>
            <a:r>
              <a:rPr lang="en-US" altLang="zh-CN" sz="2000" b="1" dirty="0" err="1"/>
              <a:t>SoH</a:t>
            </a:r>
            <a:r>
              <a:rPr lang="en-US" altLang="zh-CN" sz="2000" b="1" dirty="0"/>
              <a:t> </a:t>
            </a:r>
            <a:r>
              <a:rPr lang="en-US" altLang="x-none" sz="2000" b="1" dirty="0"/>
              <a:t>Question: </a:t>
            </a:r>
          </a:p>
          <a:p>
            <a:pPr marL="0" indent="0">
              <a:buFontTx/>
              <a:buNone/>
              <a:defRPr/>
            </a:pPr>
            <a:r>
              <a:rPr lang="en-US" altLang="zh-CN" sz="1600" dirty="0"/>
              <a:t>Which protocol(s) below (not mutual-exclusive) should be further supported over N6 in Rel-18 to carry information that facilitates UPF to classify the PDUs into different PDU Sets</a:t>
            </a:r>
            <a:r>
              <a:rPr lang="en-US" altLang="x-none" sz="1050" dirty="0"/>
              <a:t>?</a:t>
            </a:r>
            <a:endParaRPr lang="fi-FI" altLang="x-none" sz="105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1: HTTP/MASQUE with new extension header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2: </a:t>
            </a:r>
            <a:r>
              <a:rPr lang="en-US" altLang="zh-CN" sz="1600" dirty="0"/>
              <a:t>G</a:t>
            </a:r>
            <a:r>
              <a:rPr lang="en-GB" altLang="en-US" sz="1600" dirty="0"/>
              <a:t>TP-U with new extension header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</p:txBody>
      </p:sp>
    </p:spTree>
    <p:extLst>
      <p:ext uri="{BB962C8B-B14F-4D97-AF65-F5344CB8AC3E}">
        <p14:creationId xmlns="" xmlns:p14="http://schemas.microsoft.com/office/powerpoint/2010/main" val="38642311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KI#4&amp;5</a:t>
            </a:r>
            <a:r>
              <a:rPr lang="en-US"/>
              <a:t>: </a:t>
            </a:r>
            <a:r>
              <a:rPr lang="en-GB"/>
              <a:t>Delivery of PDU Set importance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881" y="1157723"/>
            <a:ext cx="8388350" cy="4830763"/>
          </a:xfrm>
        </p:spPr>
        <p:txBody>
          <a:bodyPr/>
          <a:lstStyle/>
          <a:p>
            <a:r>
              <a:rPr lang="en-US" sz="2000" dirty="0"/>
              <a:t>Delivery of</a:t>
            </a:r>
            <a:r>
              <a:rPr lang="en-US" altLang="x-none" sz="2000" dirty="0"/>
              <a:t> </a:t>
            </a:r>
            <a:r>
              <a:rPr lang="en-US" sz="2000" dirty="0"/>
              <a:t>PDU Set importance: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Editor's note: Whether PDU Set importance is used for mapping different QoS Flows, sub-QoS Flows, or included in GTP-U header is FFS. </a:t>
            </a:r>
          </a:p>
          <a:p>
            <a:pPr marL="0" indent="0">
              <a:buNone/>
            </a:pPr>
            <a:r>
              <a:rPr lang="en-US" altLang="zh-CN" sz="1600" b="1" dirty="0" err="1"/>
              <a:t>SoH</a:t>
            </a:r>
            <a:r>
              <a:rPr lang="en-US" altLang="zh-CN" sz="1600" b="1" dirty="0"/>
              <a:t> </a:t>
            </a:r>
            <a:r>
              <a:rPr lang="en-US" altLang="x-none" sz="1600" b="1" dirty="0"/>
              <a:t>Question: </a:t>
            </a:r>
          </a:p>
          <a:p>
            <a:pPr marL="0" indent="0">
              <a:buFontTx/>
              <a:buNone/>
              <a:defRPr/>
            </a:pPr>
            <a:r>
              <a:rPr lang="en-US" altLang="x-none" sz="1600" dirty="0"/>
              <a:t>How to deliver PDU Set importance information to RAN</a:t>
            </a:r>
            <a:r>
              <a:rPr lang="fi-FI" altLang="x-none" sz="1600" dirty="0"/>
              <a:t>?</a:t>
            </a:r>
          </a:p>
          <a:p>
            <a:pPr marL="0" indent="0">
              <a:buFontTx/>
              <a:buNone/>
              <a:defRPr/>
            </a:pPr>
            <a:endParaRPr lang="en-GB" altLang="en-US" sz="160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1: </a:t>
            </a:r>
            <a:r>
              <a:rPr lang="en-US" altLang="en-US" sz="1600" dirty="0"/>
              <a:t>UPF classifies the DL traffics into </a:t>
            </a:r>
            <a:r>
              <a:rPr lang="en-US" altLang="en-US" sz="1600" dirty="0">
                <a:solidFill>
                  <a:srgbClr val="FF0000"/>
                </a:solidFill>
              </a:rPr>
              <a:t>different QoS Flows </a:t>
            </a:r>
            <a:r>
              <a:rPr lang="en-US" altLang="en-US" sz="1600" dirty="0"/>
              <a:t>based on identified PDU </a:t>
            </a:r>
            <a:r>
              <a:rPr lang="en-US" altLang="en-US" sz="1600"/>
              <a:t>Set </a:t>
            </a:r>
            <a:r>
              <a:rPr lang="en-US" altLang="en-US" sz="1600" smtClean="0"/>
              <a:t>importance. </a:t>
            </a:r>
            <a:endParaRPr lang="en-GB" altLang="en-US" sz="160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2.2: </a:t>
            </a:r>
            <a:r>
              <a:rPr lang="en-US" altLang="en-US" sz="1600" dirty="0">
                <a:solidFill>
                  <a:srgbClr val="FF0000"/>
                </a:solidFill>
              </a:rPr>
              <a:t>PDU Set importance</a:t>
            </a:r>
            <a:r>
              <a:rPr lang="en-US" altLang="x-none" sz="1600" dirty="0"/>
              <a:t> </a:t>
            </a:r>
            <a:r>
              <a:rPr lang="en-US" altLang="en-US" sz="1600" dirty="0">
                <a:solidFill>
                  <a:srgbClr val="FF0000"/>
                </a:solidFill>
              </a:rPr>
              <a:t>is included in GTP-U header </a:t>
            </a:r>
            <a:r>
              <a:rPr lang="en-US" altLang="en-US" sz="1600" dirty="0"/>
              <a:t>to RAN.</a:t>
            </a:r>
            <a:r>
              <a:rPr lang="en-GB" altLang="en-US" sz="1600" dirty="0"/>
              <a:t> 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  <a:p>
            <a:pPr marL="0" indent="0">
              <a:buFontTx/>
              <a:buNone/>
              <a:defRPr/>
            </a:pPr>
            <a:endParaRPr lang="en-GB" altLang="en-US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E79AD41-BCCF-45D2-B17B-91DFD7319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8669350"/>
              </p:ext>
            </p:extLst>
          </p:nvPr>
        </p:nvGraphicFramePr>
        <p:xfrm>
          <a:off x="6460671" y="5166360"/>
          <a:ext cx="2683329" cy="1691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2071">
                  <a:extLst>
                    <a:ext uri="{9D8B030D-6E8A-4147-A177-3AD203B41FA5}">
                      <a16:colId xmlns="" xmlns:a16="http://schemas.microsoft.com/office/drawing/2014/main" val="446709908"/>
                    </a:ext>
                  </a:extLst>
                </a:gridCol>
                <a:gridCol w="1491258">
                  <a:extLst>
                    <a:ext uri="{9D8B030D-6E8A-4147-A177-3AD203B41FA5}">
                      <a16:colId xmlns="" xmlns:a16="http://schemas.microsoft.com/office/drawing/2014/main" val="13296573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2"/>
                        </a:rPr>
                        <a:t>S2-2210501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Huawei, HiSilicon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8639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3"/>
                        </a:rPr>
                        <a:t>S2-2210223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Intel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6802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4"/>
                        </a:rPr>
                        <a:t>S2-2210415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Vivo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0022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5"/>
                        </a:rPr>
                        <a:t>S2-2210487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CATT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3812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6"/>
                        </a:rPr>
                        <a:t>S2-2210339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Futurewei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4858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7"/>
                        </a:rPr>
                        <a:t>S2-2210296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OPPO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502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8"/>
                        </a:rPr>
                        <a:t>S2-2210691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ZTE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2708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9"/>
                        </a:rPr>
                        <a:t>S2-2210909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Meta USA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257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0"/>
                        </a:rPr>
                        <a:t>S2-2210402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Nokia, Nokia Shanghai Bell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692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1"/>
                        </a:rPr>
                        <a:t>S2-2210872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Qualcomm Incorporated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19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2"/>
                        </a:rPr>
                        <a:t>S2-2210481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Samsung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6481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3"/>
                        </a:rPr>
                        <a:t>S2-2210568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Tencent, Tencent Cloud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116867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18614</TotalTime>
  <Words>606</Words>
  <Application>Microsoft Office PowerPoint</Application>
  <PresentationFormat>全屏显示(4:3)</PresentationFormat>
  <Paragraphs>104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SoH questions for FS_XRM KI#1&amp;2, 4&amp;5,</vt:lpstr>
      <vt:lpstr>KI#1: Policy control enhancements to support multi-modality flows coordinated transmission for single UE </vt:lpstr>
      <vt:lpstr>KI#2: Support the Application Synchronization and QoS Policy Coordination for Multi-modal Traffic among Multiple UEs</vt:lpstr>
      <vt:lpstr>KI#4&amp;5: N6 protocol</vt:lpstr>
      <vt:lpstr>KI#4&amp;5: Delivery of PDU Set importance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cmcc-3</cp:lastModifiedBy>
  <cp:revision>2111</cp:revision>
  <dcterms:created xsi:type="dcterms:W3CDTF">2008-08-30T09:32:10Z</dcterms:created>
  <dcterms:modified xsi:type="dcterms:W3CDTF">2022-11-15T16:54:19Z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(3)fdWc1HiB/Dzau5h+T2SkjgSOt9V38uv4VKvFI5nD+vwjJ9oJu/DFg8WximpNlr36biV1J5yJ
yUI9hLGae5TGwQeJvR4UQObTnf4eV+YfSHv/M51PN5a5rCBZ0hGZKZAkUljL+P2fJoxLERcj
2VSe6qZ70RhGqZt8USMgYkyVpcQi8Rf8bWVYq5ygK5nDtlXUGzKG358y4mFj3ff77+b1s90S
wowgvgQpTd9EWPZ0kJ</vt:lpwstr>
  </property>
  <property fmtid="{D5CDD505-2E9C-101B-9397-08002B2CF9AE}" pid="9" name="_2015_ms_pID_7253431">
    <vt:lpwstr>j3xv6T/jBwpOhEq4NxQ2ltJNU/D9PPpmqCP+REhBUKBBmOQMecIza2
4CZDRyqiy2J7I82Ya8egO0882XMvsIf4VQ3xkZFjA95MJJ+ls2iamt3mL4gdmgBqay/jPJLS
6QdidPKFweJKaFNHfDuuNZEgXHmvAiLcQqTQ+2ovZpfoX+6qp7ERoKZ6oZOtFkZTCJlWQs2u
Pnzmo1x1vH3wYI8IptKLeWt/GTCdoQ+F8oyq</vt:lpwstr>
  </property>
  <property fmtid="{D5CDD505-2E9C-101B-9397-08002B2CF9AE}" pid="10" name="_2015_ms_pID_7253432">
    <vt:lpwstr>MQ==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1667212806</vt:lpwstr>
  </property>
</Properties>
</file>