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89" r:id="rId3"/>
    <p:sldId id="800" r:id="rId4"/>
    <p:sldId id="790" r:id="rId5"/>
    <p:sldId id="801" r:id="rId6"/>
    <p:sldId id="802" r:id="rId7"/>
    <p:sldId id="803" r:id="rId8"/>
    <p:sldId id="804"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xmlns="" userId="rapporteur" providerId="None"/>
      </p:ext>
    </p:extLst>
  </p:cmAuthor>
  <p:cmAuthor id="2" name="Huawei User 0204" initials="HU" lastIdx="3" clrIdx="1">
    <p:extLst>
      <p:ext uri="{19B8F6BF-5375-455C-9EA6-DF929625EA0E}">
        <p15:presenceInfo xmlns:p15="http://schemas.microsoft.com/office/powerpoint/2012/main" xmlns="" userId="Huawei User 020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2A6EA8"/>
    <a:srgbClr val="FF3300"/>
    <a:srgbClr val="000000"/>
    <a:srgbClr val="62A14D"/>
    <a:srgbClr val="C6D254"/>
    <a:srgbClr val="B1D254"/>
    <a:srgbClr val="72AF2F"/>
    <a:srgbClr val="5C88D0"/>
    <a:srgbClr val="72732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63" autoAdjust="0"/>
    <p:restoredTop sz="94625" autoAdjust="0"/>
  </p:normalViewPr>
  <p:slideViewPr>
    <p:cSldViewPr snapToGrid="0">
      <p:cViewPr>
        <p:scale>
          <a:sx n="66" d="100"/>
          <a:sy n="66" d="100"/>
        </p:scale>
        <p:origin x="-124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11/15/2022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xmlns=""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11/15/2022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xmlns=""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xmlns="" val="344356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200" b="1" kern="1200" dirty="0">
                <a:solidFill>
                  <a:schemeClr val="tx1"/>
                </a:solidFill>
                <a:latin typeface="+mj-lt"/>
                <a:ea typeface="+mn-ea"/>
                <a:cs typeface="Arial" panose="020B0604020202020204" pitchFamily="34" charset="0"/>
              </a:rPr>
              <a:t>3GPP TSG SA WG2 Meeting </a:t>
            </a:r>
            <a:r>
              <a:rPr lang="de-DE" sz="1200" b="1" kern="1200">
                <a:solidFill>
                  <a:schemeClr val="tx1"/>
                </a:solidFill>
                <a:latin typeface="+mj-lt"/>
                <a:ea typeface="+mn-ea"/>
                <a:cs typeface="Arial" panose="020B0604020202020204" pitchFamily="34" charset="0"/>
              </a:rPr>
              <a:t>#154E</a:t>
            </a:r>
            <a:endParaRPr lang="de-DE" sz="1200" b="1" kern="1200" dirty="0">
              <a:solidFill>
                <a:schemeClr val="tx1"/>
              </a:solidFill>
              <a:latin typeface="+mj-lt"/>
              <a:ea typeface="+mn-ea"/>
              <a:cs typeface="Arial" panose="020B0604020202020204" pitchFamily="34" charset="0"/>
            </a:endParaRPr>
          </a:p>
          <a:p>
            <a:r>
              <a:rPr lang="en-GB" sz="1000" b="1" kern="1200" baseline="0">
                <a:solidFill>
                  <a:schemeClr val="tx1"/>
                </a:solidFill>
                <a:effectLst/>
                <a:latin typeface="Arial" panose="020B0604020202020204" pitchFamily="34" charset="0"/>
                <a:ea typeface="+mn-ea"/>
                <a:cs typeface="Arial" panose="020B0604020202020204" pitchFamily="34" charset="0"/>
              </a:rPr>
              <a:t>Nov</a:t>
            </a:r>
            <a:r>
              <a:rPr lang="en-GB" altLang="zh-CN" sz="1000" b="1" kern="1200">
                <a:solidFill>
                  <a:schemeClr val="tx1"/>
                </a:solidFill>
                <a:effectLst/>
                <a:latin typeface="Arial" panose="020B0604020202020204" pitchFamily="34" charset="0"/>
                <a:ea typeface="+mn-ea"/>
                <a:cs typeface="Arial" panose="020B0604020202020204" pitchFamily="34" charset="0"/>
              </a:rPr>
              <a:t> 14 – 18, </a:t>
            </a:r>
            <a:r>
              <a:rPr lang="en-GB" altLang="zh-CN" sz="1000" b="1" kern="1200" dirty="0">
                <a:solidFill>
                  <a:schemeClr val="tx1"/>
                </a:solidFill>
                <a:effectLst/>
                <a:latin typeface="Arial" panose="020B0604020202020204" pitchFamily="34" charset="0"/>
                <a:ea typeface="+mn-ea"/>
                <a:cs typeface="Arial" panose="020B0604020202020204" pitchFamily="34" charset="0"/>
              </a:rPr>
              <a:t>2022</a:t>
            </a:r>
            <a:endParaRPr lang="sv-SE" altLang="en-US" sz="1200" b="1" kern="1200" dirty="0">
              <a:solidFill>
                <a:schemeClr val="tx1"/>
              </a:solidFill>
              <a:latin typeface="+mj-lt"/>
              <a:ea typeface="+mn-ea"/>
              <a:cs typeface="Arial" panose="020B0604020202020204" pitchFamily="34" charset="0"/>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indent="0" algn="r" defTabSz="914400" rtl="0" eaLnBrk="1" fontAlgn="base" latinLnBrk="0" hangingPunct="1">
              <a:lnSpc>
                <a:spcPct val="100000"/>
              </a:lnSpc>
              <a:spcBef>
                <a:spcPct val="50000"/>
              </a:spcBef>
              <a:spcAft>
                <a:spcPct val="0"/>
              </a:spcAft>
              <a:buClrTx/>
              <a:buSzTx/>
              <a:buFontTx/>
              <a:buNone/>
              <a:tabLst/>
              <a:defRPr/>
            </a:pPr>
            <a:r>
              <a:rPr lang="en-US" altLang="zh-CN" sz="1400" b="1">
                <a:effectLst/>
              </a:rPr>
              <a:t>S2-220xxxx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xmlns=""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2022</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24037;&#20316;\SA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file:///C:\&#24037;&#20316;\SA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file:///D:\3GPP%20meeting\SA2%20154\TSGS2_154_Toulouse_2022-11\Docs\S2-2210691.zip" TargetMode="External"/><Relationship Id="rId13" Type="http://schemas.openxmlformats.org/officeDocument/2006/relationships/hyperlink" Target="file:///D:\3GPP%20meeting\SA2%20154\TSGS2_154_Toulouse_2022-11\Docs\S2-2210568.zip" TargetMode="External"/><Relationship Id="rId3" Type="http://schemas.openxmlformats.org/officeDocument/2006/relationships/hyperlink" Target="file:///D:\3GPP%20meeting\SA2%20154\TSGS2_154_Toulouse_2022-11\Docs\S2-2210223.zip" TargetMode="External"/><Relationship Id="rId7" Type="http://schemas.openxmlformats.org/officeDocument/2006/relationships/hyperlink" Target="file:///D:\3GPP%20meeting\SA2%20154\TSGS2_154_Toulouse_2022-11\Docs\S2-2210296.zip" TargetMode="External"/><Relationship Id="rId12" Type="http://schemas.openxmlformats.org/officeDocument/2006/relationships/hyperlink" Target="file:///D:\3GPP%20meeting\SA2%20154\TSGS2_154_Toulouse_2022-11\Docs\S2-2210481.zip" TargetMode="External"/><Relationship Id="rId2" Type="http://schemas.openxmlformats.org/officeDocument/2006/relationships/hyperlink" Target="file:///D:\3GPP%20meeting\SA2%20154\TSGS2_154_Toulouse_2022-11\Docs\S2-2210501.zip" TargetMode="External"/><Relationship Id="rId1" Type="http://schemas.openxmlformats.org/officeDocument/2006/relationships/slideLayout" Target="../slideLayouts/slideLayout2.xml"/><Relationship Id="rId6" Type="http://schemas.openxmlformats.org/officeDocument/2006/relationships/hyperlink" Target="file:///D:\3GPP%20meeting\SA2%20154\TSGS2_154_Toulouse_2022-11\Docs\S2-2210339.zip" TargetMode="External"/><Relationship Id="rId11" Type="http://schemas.openxmlformats.org/officeDocument/2006/relationships/hyperlink" Target="file:///D:\3GPP%20meeting\SA2%20154\TSGS2_154_Toulouse_2022-11\Docs\S2-2210872.zip" TargetMode="External"/><Relationship Id="rId5" Type="http://schemas.openxmlformats.org/officeDocument/2006/relationships/hyperlink" Target="file:///D:\3GPP%20meeting\SA2%20154\TSGS2_154_Toulouse_2022-11\Docs\S2-2210487.zip" TargetMode="External"/><Relationship Id="rId10" Type="http://schemas.openxmlformats.org/officeDocument/2006/relationships/hyperlink" Target="file:///D:\3GPP%20meeting\SA2%20154\TSGS2_154_Toulouse_2022-11\Docs\S2-2210402.zip" TargetMode="External"/><Relationship Id="rId4" Type="http://schemas.openxmlformats.org/officeDocument/2006/relationships/hyperlink" Target="file:///D:\3GPP%20meeting\SA2%20154\TSGS2_154_Toulouse_2022-11\Docs\S2-2210415.zip" TargetMode="External"/><Relationship Id="rId9" Type="http://schemas.openxmlformats.org/officeDocument/2006/relationships/hyperlink" Target="file:///D:\3GPP%20meeting\SA2%20154\TSGS2_154_Toulouse_2022-11\Docs\S2-2210909.zi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US" altLang="de-DE" sz="3600" b="1">
                <a:solidFill>
                  <a:schemeClr val="tx1"/>
                </a:solidFill>
              </a:rPr>
              <a:t>Drafting session for FS_XRM</a:t>
            </a:r>
            <a:br>
              <a:rPr lang="en-US" altLang="de-DE" sz="3600" b="1">
                <a:solidFill>
                  <a:schemeClr val="tx1"/>
                </a:solidFill>
              </a:rPr>
            </a:br>
            <a:r>
              <a:rPr lang="en-US" altLang="de-DE" sz="3600" b="1">
                <a:solidFill>
                  <a:schemeClr val="tx1"/>
                </a:solidFill>
              </a:rPr>
              <a:t>KI#1&amp;2, 4&amp;5, 8</a:t>
            </a:r>
            <a:endParaRPr lang="en-GB" sz="3600" dirty="0">
              <a:solidFill>
                <a:schemeClr val="tx1"/>
              </a:solidFill>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r>
              <a:rPr lang="en-US" altLang="en-US" sz="2000" b="1"/>
              <a:t/>
            </a:r>
            <a:br>
              <a:rPr lang="en-US" altLang="en-US" sz="2000" b="1"/>
            </a:br>
            <a:endParaRPr lang="en-US" altLang="zh-CN" sz="1800" b="1" dirty="0">
              <a:latin typeface="Arial" charset="0"/>
            </a:endParaRP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5453" y="264813"/>
            <a:ext cx="7704436" cy="1143000"/>
          </a:xfrm>
        </p:spPr>
        <p:txBody>
          <a:bodyPr/>
          <a:lstStyle/>
          <a:p>
            <a:pPr algn="l"/>
            <a:r>
              <a:rPr lang="en-US" sz="2400"/>
              <a:t>KI#1: Policy control enhancements to support multi-modality flows coordinated transmission for single UE</a:t>
            </a:r>
            <a:br>
              <a:rPr lang="en-US" sz="2400"/>
            </a:br>
            <a:endParaRPr lang="en-US" sz="2400"/>
          </a:p>
        </p:txBody>
      </p:sp>
      <p:sp>
        <p:nvSpPr>
          <p:cNvPr id="3" name="内容占位符 2"/>
          <p:cNvSpPr>
            <a:spLocks noGrp="1"/>
          </p:cNvSpPr>
          <p:nvPr>
            <p:ph idx="1"/>
          </p:nvPr>
        </p:nvSpPr>
        <p:spPr>
          <a:xfrm>
            <a:off x="125128" y="1137278"/>
            <a:ext cx="9018872" cy="4830763"/>
          </a:xfrm>
        </p:spPr>
        <p:txBody>
          <a:bodyPr/>
          <a:lstStyle/>
          <a:p>
            <a:pPr marL="0" indent="0">
              <a:spcBef>
                <a:spcPts val="600"/>
              </a:spcBef>
              <a:buNone/>
            </a:pPr>
            <a:r>
              <a:rPr lang="en-US" sz="1600" smtClean="0"/>
              <a:t>8 </a:t>
            </a:r>
            <a:r>
              <a:rPr lang="en-US" altLang="zh-CN" sz="1600" smtClean="0"/>
              <a:t>papers submitted for KI#1 conclusion. The following aspects should be discussed and decides whether can be included in conclusion.</a:t>
            </a:r>
          </a:p>
          <a:p>
            <a:pPr>
              <a:spcBef>
                <a:spcPts val="600"/>
              </a:spcBef>
            </a:pPr>
            <a:r>
              <a:rPr lang="en-US" altLang="zh-CN" sz="1600" smtClean="0"/>
              <a:t>1) AF providing QoS monitoring requirement for N flows at the same time.</a:t>
            </a:r>
          </a:p>
          <a:p>
            <a:pPr marL="457200" lvl="1" indent="-457200">
              <a:spcBef>
                <a:spcPts val="600"/>
              </a:spcBef>
              <a:buClrTx/>
              <a:buBlip>
                <a:blip r:embed="rId2"/>
              </a:buBlip>
            </a:pPr>
            <a:r>
              <a:rPr lang="en-US" altLang="zh-CN" sz="1600" smtClean="0"/>
              <a:t>2) Common </a:t>
            </a:r>
            <a:r>
              <a:rPr lang="en-US" altLang="zh-CN" sz="1600" smtClean="0"/>
              <a:t>ID which is used to identify the coordinated flows. </a:t>
            </a:r>
            <a:r>
              <a:rPr lang="en-US" altLang="zh-CN" sz="1600" smtClean="0"/>
              <a:t>Assigned by AF or 5GS,e.g. UDM(yes/no).</a:t>
            </a:r>
          </a:p>
          <a:p>
            <a:pPr marL="457200" lvl="1" indent="-457200">
              <a:spcBef>
                <a:spcPts val="600"/>
              </a:spcBef>
              <a:buClrTx/>
              <a:buBlip>
                <a:blip r:embed="rId2"/>
              </a:buBlip>
            </a:pPr>
            <a:r>
              <a:rPr lang="en-US" altLang="zh-CN" sz="1200" smtClean="0"/>
              <a:t> </a:t>
            </a:r>
            <a:r>
              <a:rPr lang="en-US" altLang="zh-CN" sz="1600" smtClean="0"/>
              <a:t>PCF is provisioned with this common ID.</a:t>
            </a:r>
          </a:p>
          <a:p>
            <a:pPr marL="457200" lvl="1" indent="-457200">
              <a:spcBef>
                <a:spcPts val="600"/>
              </a:spcBef>
              <a:buClrTx/>
              <a:buBlip>
                <a:blip r:embed="rId2"/>
              </a:buBlip>
            </a:pPr>
            <a:r>
              <a:rPr lang="en-GB" altLang="zh-CN" sz="1600" smtClean="0"/>
              <a:t>3) URSP rule related. A traffic descriptor used for MM service, without specification impact.</a:t>
            </a:r>
            <a:endParaRPr lang="en-US" altLang="zh-CN" sz="1600" smtClean="0"/>
          </a:p>
          <a:p>
            <a:pPr marL="457200" lvl="1" indent="-457200">
              <a:spcBef>
                <a:spcPts val="600"/>
              </a:spcBef>
              <a:buBlip>
                <a:blip r:embed="rId2"/>
              </a:buBlip>
            </a:pPr>
            <a:r>
              <a:rPr lang="en-US" altLang="zh-CN" sz="1600" smtClean="0">
                <a:ea typeface="+mn-ea"/>
                <a:cs typeface="+mn-cs"/>
              </a:rPr>
              <a:t>4) AF provides delay difference threshold to 5GS and subscribe the notification.  PCF adjust the PDB to guarantee the delay difference among multiple flows no larger than the threshold, if yes, the PCF notify the AF.</a:t>
            </a:r>
          </a:p>
          <a:p>
            <a:pPr lvl="1">
              <a:spcBef>
                <a:spcPts val="600"/>
              </a:spcBef>
            </a:pPr>
            <a:r>
              <a:rPr lang="en-US" altLang="zh-CN" sz="1200" smtClean="0">
                <a:ea typeface="+mn-ea"/>
                <a:cs typeface="+mn-cs"/>
              </a:rPr>
              <a:t>Delay difference is calculated based on QoS monitoring individually for each QoS flow.</a:t>
            </a:r>
          </a:p>
          <a:p>
            <a:pPr marL="457200" lvl="1" indent="-457200">
              <a:spcBef>
                <a:spcPts val="600"/>
              </a:spcBef>
              <a:buBlip>
                <a:blip r:embed="rId2"/>
              </a:buBlip>
            </a:pPr>
            <a:r>
              <a:rPr lang="en-US" altLang="zh-CN" sz="1600" smtClean="0">
                <a:ea typeface="+mn-ea"/>
                <a:cs typeface="+mn-cs"/>
              </a:rPr>
              <a:t>5) </a:t>
            </a:r>
            <a:r>
              <a:rPr lang="en-GB" sz="1600" smtClean="0"/>
              <a:t>AF may provide joint admission control requirement for a couple of flows and indicate the critical flow to 5GS. PCF generates the policy to support joint admission control.</a:t>
            </a:r>
          </a:p>
          <a:p>
            <a:pPr lvl="1">
              <a:spcBef>
                <a:spcPts val="600"/>
              </a:spcBef>
            </a:pPr>
            <a:r>
              <a:rPr lang="en-GB" altLang="zh-CN" sz="1200" smtClean="0">
                <a:ea typeface="+mn-ea"/>
                <a:cs typeface="+mn-cs"/>
              </a:rPr>
              <a:t>Joint admission control means to admit the flows only if all of the flows can be admitted or admit the flows only if at least all the flows labelled as critical can be admitted.</a:t>
            </a:r>
            <a:endParaRPr lang="en-US" altLang="zh-CN" sz="1200" smtClean="0">
              <a:ea typeface="+mn-ea"/>
              <a:cs typeface="+mn-cs"/>
            </a:endParaRPr>
          </a:p>
          <a:p>
            <a:pPr marL="457200" lvl="1" indent="-457200">
              <a:spcBef>
                <a:spcPts val="600"/>
              </a:spcBef>
              <a:buBlip>
                <a:blip r:embed="rId2"/>
              </a:buBlip>
            </a:pPr>
            <a:r>
              <a:rPr lang="en-GB" altLang="zh-CN" sz="1600" smtClean="0">
                <a:ea typeface="+mn-ea"/>
                <a:cs typeface="+mn-cs"/>
              </a:rPr>
              <a:t>6) AF may provide joint QoS fulfilment requirement.</a:t>
            </a:r>
            <a:r>
              <a:rPr lang="en-GB" sz="1600" smtClean="0"/>
              <a:t> PCF generates the policy to support joint </a:t>
            </a:r>
            <a:r>
              <a:rPr lang="en-GB" altLang="zh-CN" sz="1600" smtClean="0"/>
              <a:t>QoS fulfilment</a:t>
            </a:r>
            <a:r>
              <a:rPr lang="en-GB" sz="1600" smtClean="0"/>
              <a:t>.</a:t>
            </a:r>
            <a:endParaRPr lang="en-GB" altLang="zh-CN" sz="1600" smtClean="0">
              <a:ea typeface="+mn-ea"/>
              <a:cs typeface="+mn-cs"/>
            </a:endParaRPr>
          </a:p>
          <a:p>
            <a:pPr lvl="1">
              <a:spcBef>
                <a:spcPts val="600"/>
              </a:spcBef>
            </a:pPr>
            <a:r>
              <a:rPr lang="en-GB" altLang="zh-CN" sz="1200" smtClean="0">
                <a:ea typeface="+mn-ea"/>
                <a:cs typeface="+mn-cs"/>
              </a:rPr>
              <a:t>The QoS for specific flow is considered fulfilled only if the service requirements of all the flows can be fulfilled or if the service requirements of at least all the flows labelled as critical can be fulfilled.</a:t>
            </a:r>
          </a:p>
          <a:p>
            <a:pPr>
              <a:spcBef>
                <a:spcPts val="600"/>
              </a:spcBef>
            </a:pPr>
            <a:endParaRPr lang="en-US" sz="1600"/>
          </a:p>
          <a:p>
            <a:pPr lvl="1">
              <a:spcBef>
                <a:spcPts val="600"/>
              </a:spcBef>
            </a:pPr>
            <a:endParaRPr lang="en-US" sz="1100"/>
          </a:p>
          <a:p>
            <a:pPr lvl="1">
              <a:spcBef>
                <a:spcPts val="600"/>
              </a:spcBef>
            </a:pPr>
            <a:endParaRPr lang="en-US" sz="110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5453" y="264813"/>
            <a:ext cx="7704436" cy="1143000"/>
          </a:xfrm>
        </p:spPr>
        <p:txBody>
          <a:bodyPr/>
          <a:lstStyle/>
          <a:p>
            <a:pPr algn="l"/>
            <a:r>
              <a:rPr lang="en-US" sz="2400"/>
              <a:t>KI#1: Policy control enhancements to support multi-modality flows coordinated transmission for single UE</a:t>
            </a:r>
            <a:br>
              <a:rPr lang="en-US" sz="2400"/>
            </a:br>
            <a:endParaRPr lang="en-US" sz="2400"/>
          </a:p>
        </p:txBody>
      </p:sp>
      <p:sp>
        <p:nvSpPr>
          <p:cNvPr id="3" name="内容占位符 2"/>
          <p:cNvSpPr>
            <a:spLocks noGrp="1"/>
          </p:cNvSpPr>
          <p:nvPr>
            <p:ph idx="1"/>
          </p:nvPr>
        </p:nvSpPr>
        <p:spPr>
          <a:xfrm>
            <a:off x="440507" y="1137278"/>
            <a:ext cx="8388350" cy="4830763"/>
          </a:xfrm>
        </p:spPr>
        <p:txBody>
          <a:bodyPr/>
          <a:lstStyle/>
          <a:p>
            <a:r>
              <a:rPr lang="en-US" sz="1800" smtClean="0"/>
              <a:t>7) whether </a:t>
            </a:r>
            <a:r>
              <a:rPr lang="en-GB" sz="1800" smtClean="0"/>
              <a:t>NG-RAN supports the following:</a:t>
            </a:r>
            <a:endParaRPr lang="en-US" sz="1800" smtClean="0"/>
          </a:p>
          <a:p>
            <a:pPr lvl="1"/>
            <a:r>
              <a:rPr lang="en-GB" altLang="zh-CN" sz="1400" smtClean="0"/>
              <a:t>NG-RAN can get common ID from SMF as assistance parameter to support the QoS fulfilment, e.g. during handover.</a:t>
            </a:r>
            <a:endParaRPr lang="en-US" altLang="zh-CN" sz="1400" smtClean="0"/>
          </a:p>
          <a:p>
            <a:pPr lvl="1"/>
            <a:r>
              <a:rPr lang="en-GB" altLang="zh-CN" sz="1400" smtClean="0"/>
              <a:t>The target gNB can use the common ID to determine whether to accept both the multi-modality flows (linked to the common ID) or not (i.e. whether the flows can be handed over to the target gNB or not). </a:t>
            </a:r>
            <a:endParaRPr lang="en-US" altLang="zh-CN" sz="1400" smtClean="0"/>
          </a:p>
          <a:p>
            <a:pPr lvl="1"/>
            <a:endParaRPr lang="en-US" altLang="zh-CN" sz="1400" smtClean="0">
              <a:ea typeface="+mn-ea"/>
              <a:cs typeface="+mn-cs"/>
            </a:endParaRPr>
          </a:p>
          <a:p>
            <a:pPr lvl="1"/>
            <a:endParaRPr lang="en-US" sz="1400" smtClean="0"/>
          </a:p>
          <a:p>
            <a:endParaRPr lang="en-US" sz="1800"/>
          </a:p>
          <a:p>
            <a:pPr lvl="1"/>
            <a:endParaRPr lang="en-US" sz="1200"/>
          </a:p>
          <a:p>
            <a:pPr lvl="1"/>
            <a:endParaRPr lang="en-US" sz="1200"/>
          </a:p>
        </p:txBody>
      </p:sp>
      <p:graphicFrame>
        <p:nvGraphicFramePr>
          <p:cNvPr id="4" name="表格 3"/>
          <p:cNvGraphicFramePr>
            <a:graphicFrameLocks noGrp="1"/>
          </p:cNvGraphicFramePr>
          <p:nvPr/>
        </p:nvGraphicFramePr>
        <p:xfrm>
          <a:off x="274117" y="4009227"/>
          <a:ext cx="8677378" cy="1354878"/>
        </p:xfrm>
        <a:graphic>
          <a:graphicData uri="http://schemas.openxmlformats.org/drawingml/2006/table">
            <a:tbl>
              <a:tblPr>
                <a:tableStyleId>{3C2FFA5D-87B4-456A-9821-1D502468CF0F}</a:tableStyleId>
              </a:tblPr>
              <a:tblGrid>
                <a:gridCol w="738739"/>
                <a:gridCol w="738262"/>
                <a:gridCol w="3129395"/>
                <a:gridCol w="4070982"/>
              </a:tblGrid>
              <a:tr h="125487">
                <a:tc>
                  <a:txBody>
                    <a:bodyPr/>
                    <a:lstStyle/>
                    <a:p>
                      <a:pPr>
                        <a:spcAft>
                          <a:spcPts val="0"/>
                        </a:spcAft>
                      </a:pPr>
                      <a:r>
                        <a:rPr lang="en-GB" sz="900" smtClean="0"/>
                        <a:t>9.19.1 </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S2-2210561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Conclusion update for 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China Mobile</a:t>
                      </a:r>
                      <a:endParaRPr lang="en-US" sz="900">
                        <a:latin typeface="Arial"/>
                        <a:ea typeface="DengXian"/>
                        <a:cs typeface="Times New Roman"/>
                      </a:endParaRPr>
                    </a:p>
                  </a:txBody>
                  <a:tcPr marL="5740" marR="5740" marT="5740" marB="5740">
                    <a:solidFill>
                      <a:schemeClr val="bg1"/>
                    </a:solidFill>
                  </a:tcPr>
                </a:tc>
              </a:tr>
              <a:tr h="231519">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S2-2210353</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KI#1: Updates to conclusions</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Ericsson, Deutsche Telekom, Apple, Qualcomm Incorporated, Intel, Meta USA</a:t>
                      </a:r>
                      <a:endParaRPr lang="en-US" sz="900">
                        <a:latin typeface="Arial"/>
                        <a:ea typeface="DengXian"/>
                        <a:cs typeface="Times New Roman"/>
                      </a:endParaRPr>
                    </a:p>
                  </a:txBody>
                  <a:tcPr marL="5740" marR="5740" marT="5740" marB="5740">
                    <a:solidFill>
                      <a:schemeClr val="bg1"/>
                    </a:solidFill>
                  </a:tcPr>
                </a:tc>
              </a:tr>
              <a:tr h="231519">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S2-2210553</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Conclusion update for XRM_KI1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Huawei, HiSilicon, China Mobile, China Telecom, Xiaomi, Tencent</a:t>
                      </a:r>
                      <a:endParaRPr lang="en-US" sz="900">
                        <a:latin typeface="Arial"/>
                        <a:ea typeface="DengXian"/>
                        <a:cs typeface="Times New Roman"/>
                      </a:endParaRPr>
                    </a:p>
                  </a:txBody>
                  <a:tcPr marL="5740" marR="5740" marT="5740" marB="5740">
                    <a:solidFill>
                      <a:schemeClr val="bg1"/>
                    </a:solidFill>
                  </a:tcPr>
                </a:tc>
              </a:tr>
              <a:tr h="125487">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S2-2210475</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KI#1, Update of the Conclusion</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Nokia, Nokia Shanghai Bell</a:t>
                      </a:r>
                      <a:endParaRPr lang="en-US" sz="900">
                        <a:latin typeface="Arial"/>
                        <a:ea typeface="DengXian"/>
                        <a:cs typeface="Times New Roman"/>
                      </a:endParaRPr>
                    </a:p>
                  </a:txBody>
                  <a:tcPr marL="5740" marR="5740" marT="5740" marB="5740">
                    <a:solidFill>
                      <a:schemeClr val="bg1"/>
                    </a:solidFill>
                  </a:tcPr>
                </a:tc>
              </a:tr>
              <a:tr h="125487">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S2-2210647</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FS_XRM_KI1 Conclusion Update on Delay Difference</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Xiaomi</a:t>
                      </a:r>
                      <a:endParaRPr lang="en-US" sz="900">
                        <a:latin typeface="Arial"/>
                        <a:ea typeface="DengXian"/>
                        <a:cs typeface="Times New Roman"/>
                      </a:endParaRPr>
                    </a:p>
                  </a:txBody>
                  <a:tcPr marL="5740" marR="5740" marT="5740" marB="5740">
                    <a:solidFill>
                      <a:schemeClr val="bg1"/>
                    </a:solidFill>
                  </a:tcPr>
                </a:tc>
              </a:tr>
              <a:tr h="125487">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S2-2210476</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Conclusion update on KI #1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SAMSUNG</a:t>
                      </a:r>
                      <a:endParaRPr lang="en-US" sz="900">
                        <a:latin typeface="Arial"/>
                        <a:ea typeface="DengXian"/>
                        <a:cs typeface="Times New Roman"/>
                      </a:endParaRPr>
                    </a:p>
                  </a:txBody>
                  <a:tcPr marL="5740" marR="5740" marT="5740" marB="5740">
                    <a:solidFill>
                      <a:schemeClr val="bg1"/>
                    </a:solidFill>
                  </a:tcPr>
                </a:tc>
              </a:tr>
              <a:tr h="125487">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S2-2210352</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KI #1 and KI#2, Conclusion Update for the common ID</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InterDigital Inc.</a:t>
                      </a:r>
                      <a:endParaRPr lang="en-US" sz="900">
                        <a:latin typeface="Arial"/>
                        <a:ea typeface="DengXian"/>
                        <a:cs typeface="Times New Roman"/>
                      </a:endParaRPr>
                    </a:p>
                  </a:txBody>
                  <a:tcPr marL="5740" marR="5740" marT="5740" marB="5740">
                    <a:solidFill>
                      <a:schemeClr val="bg1"/>
                    </a:solidFill>
                  </a:tcPr>
                </a:tc>
              </a:tr>
              <a:tr h="125487">
                <a:tc>
                  <a:txBody>
                    <a:bodyPr/>
                    <a:lstStyle/>
                    <a:p>
                      <a:pPr>
                        <a:spcAft>
                          <a:spcPts val="0"/>
                        </a:spcAft>
                      </a:pPr>
                      <a:r>
                        <a:rPr lang="en-GB" sz="900" smtClean="0"/>
                        <a:t>9.19.1</a:t>
                      </a:r>
                      <a:r>
                        <a:rPr lang="en-US" altLang="zh-CN" sz="900" smtClean="0"/>
                        <a:t>KI#1</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u="sng">
                          <a:hlinkClick r:id="rId2"/>
                        </a:rPr>
                        <a:t>S2-2210414</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23.700-60: KI#1&amp;2, Conclusion update to fix ENs</a:t>
                      </a:r>
                      <a:endParaRPr lang="en-US" sz="900">
                        <a:latin typeface="Arial"/>
                        <a:ea typeface="DengXian"/>
                        <a:cs typeface="Times New Roman"/>
                      </a:endParaRPr>
                    </a:p>
                  </a:txBody>
                  <a:tcPr marL="5740" marR="5740" marT="5740" marB="5740">
                    <a:solidFill>
                      <a:schemeClr val="bg1"/>
                    </a:solidFill>
                  </a:tcPr>
                </a:tc>
                <a:tc>
                  <a:txBody>
                    <a:bodyPr/>
                    <a:lstStyle/>
                    <a:p>
                      <a:pPr>
                        <a:spcAft>
                          <a:spcPts val="0"/>
                        </a:spcAft>
                      </a:pPr>
                      <a:r>
                        <a:rPr lang="en-GB" sz="900"/>
                        <a:t>vivo</a:t>
                      </a:r>
                      <a:endParaRPr lang="en-US" sz="900">
                        <a:latin typeface="Arial"/>
                        <a:ea typeface="DengXian"/>
                        <a:cs typeface="Times New Roman"/>
                      </a:endParaRPr>
                    </a:p>
                  </a:txBody>
                  <a:tcPr marL="5740" marR="5740" marT="5740" marB="5740">
                    <a:solidFill>
                      <a:schemeClr val="bg1"/>
                    </a:solidFill>
                  </a:tcPr>
                </a:tc>
              </a:tr>
            </a:tbl>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1070" y="118529"/>
            <a:ext cx="7414788" cy="1143000"/>
          </a:xfrm>
        </p:spPr>
        <p:txBody>
          <a:bodyPr/>
          <a:lstStyle/>
          <a:p>
            <a:r>
              <a:rPr lang="en-US" sz="2000"/>
              <a:t>KI#2: Support the Application Synchronization and QoS Policy Coordination for Multi-modal Traffic among Multiple UEs</a:t>
            </a:r>
            <a:endParaRPr lang="en-US" sz="2800"/>
          </a:p>
        </p:txBody>
      </p:sp>
      <p:graphicFrame>
        <p:nvGraphicFramePr>
          <p:cNvPr id="4" name="表格 3"/>
          <p:cNvGraphicFramePr>
            <a:graphicFrameLocks noGrp="1"/>
          </p:cNvGraphicFramePr>
          <p:nvPr/>
        </p:nvGraphicFramePr>
        <p:xfrm>
          <a:off x="317634" y="5486399"/>
          <a:ext cx="8614609" cy="960894"/>
        </p:xfrm>
        <a:graphic>
          <a:graphicData uri="http://schemas.openxmlformats.org/drawingml/2006/table">
            <a:tbl>
              <a:tblPr>
                <a:tableStyleId>{3C2FFA5D-87B4-456A-9821-1D502468CF0F}</a:tableStyleId>
              </a:tblPr>
              <a:tblGrid>
                <a:gridCol w="640949"/>
                <a:gridCol w="1146966"/>
                <a:gridCol w="1019900"/>
                <a:gridCol w="1019900"/>
                <a:gridCol w="3193512"/>
                <a:gridCol w="1593382"/>
              </a:tblGrid>
              <a:tr h="156038">
                <a:tc>
                  <a:txBody>
                    <a:bodyPr/>
                    <a:lstStyle/>
                    <a:p>
                      <a:pPr>
                        <a:spcAft>
                          <a:spcPts val="0"/>
                        </a:spcAft>
                      </a:pPr>
                      <a:r>
                        <a:rPr lang="en-GB" sz="800"/>
                        <a:t>9.19.1</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u="sng">
                          <a:hlinkClick r:id="rId2"/>
                        </a:rPr>
                        <a:t>S2-2210354</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P-CR</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Approval</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23.700-60: KI#2: Updates to conclusions</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Ericsson, Deutsche Telekom, Apple, Qualcomm Incorporated, Intel, Meta USA</a:t>
                      </a:r>
                      <a:endParaRPr lang="en-US" sz="800">
                        <a:latin typeface="Arial"/>
                        <a:ea typeface="DengXian"/>
                        <a:cs typeface="Times New Roman"/>
                      </a:endParaRPr>
                    </a:p>
                  </a:txBody>
                  <a:tcPr marL="5740" marR="5740" marT="5740" marB="5740">
                    <a:solidFill>
                      <a:schemeClr val="bg1"/>
                    </a:solidFill>
                  </a:tcPr>
                </a:tc>
              </a:tr>
              <a:tr h="158427">
                <a:tc>
                  <a:txBody>
                    <a:bodyPr/>
                    <a:lstStyle/>
                    <a:p>
                      <a:pPr>
                        <a:spcAft>
                          <a:spcPts val="0"/>
                        </a:spcAft>
                      </a:pPr>
                      <a:r>
                        <a:rPr lang="en-GB" sz="800"/>
                        <a:t>9.19.1</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u="sng">
                          <a:hlinkClick r:id="rId2"/>
                        </a:rPr>
                        <a:t>S2-2210648</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P-CR</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Approval</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23.700-60: FS_XRM_KI2 Conclusion Update on Multiple PCFs</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Xiaomi</a:t>
                      </a:r>
                      <a:endParaRPr lang="en-US" sz="800">
                        <a:latin typeface="Arial"/>
                        <a:ea typeface="DengXian"/>
                        <a:cs typeface="Times New Roman"/>
                      </a:endParaRPr>
                    </a:p>
                  </a:txBody>
                  <a:tcPr marL="5740" marR="5740" marT="5740" marB="5740">
                    <a:solidFill>
                      <a:schemeClr val="bg1"/>
                    </a:solidFill>
                  </a:tcPr>
                </a:tc>
              </a:tr>
              <a:tr h="158427">
                <a:tc>
                  <a:txBody>
                    <a:bodyPr/>
                    <a:lstStyle/>
                    <a:p>
                      <a:pPr>
                        <a:spcAft>
                          <a:spcPts val="0"/>
                        </a:spcAft>
                      </a:pPr>
                      <a:r>
                        <a:rPr lang="en-GB" sz="800"/>
                        <a:t>9.19.1</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u="sng">
                          <a:hlinkClick r:id="rId2"/>
                        </a:rPr>
                        <a:t>S2-2210609</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P-CR</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Approval</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23.700-60: Conclusion Update for KI#2</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Nokia, Nokia Shanghai Bell</a:t>
                      </a:r>
                      <a:endParaRPr lang="en-US" sz="800">
                        <a:latin typeface="Arial"/>
                        <a:ea typeface="DengXian"/>
                        <a:cs typeface="Times New Roman"/>
                      </a:endParaRPr>
                    </a:p>
                  </a:txBody>
                  <a:tcPr marL="5740" marR="5740" marT="5740" marB="5740">
                    <a:solidFill>
                      <a:schemeClr val="bg1"/>
                    </a:solidFill>
                  </a:tcPr>
                </a:tc>
              </a:tr>
              <a:tr h="121690">
                <a:tc>
                  <a:txBody>
                    <a:bodyPr/>
                    <a:lstStyle/>
                    <a:p>
                      <a:pPr>
                        <a:spcAft>
                          <a:spcPts val="0"/>
                        </a:spcAft>
                      </a:pPr>
                      <a:r>
                        <a:rPr lang="en-GB" sz="800"/>
                        <a:t>9.19.1</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u="sng">
                          <a:hlinkClick r:id="rId2"/>
                        </a:rPr>
                        <a:t>S2-2210611</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P-CR</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Approval</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23.700-60: Conclusion update for KI#2</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China Mobile</a:t>
                      </a:r>
                      <a:endParaRPr lang="en-US" sz="800">
                        <a:latin typeface="Arial"/>
                        <a:ea typeface="DengXian"/>
                        <a:cs typeface="Times New Roman"/>
                      </a:endParaRPr>
                    </a:p>
                  </a:txBody>
                  <a:tcPr marL="5740" marR="5740" marT="5740" marB="5740">
                    <a:solidFill>
                      <a:schemeClr val="bg1"/>
                    </a:solidFill>
                  </a:tcPr>
                </a:tc>
              </a:tr>
              <a:tr h="121690">
                <a:tc>
                  <a:txBody>
                    <a:bodyPr/>
                    <a:lstStyle/>
                    <a:p>
                      <a:pPr>
                        <a:spcAft>
                          <a:spcPts val="0"/>
                        </a:spcAft>
                      </a:pPr>
                      <a:r>
                        <a:rPr lang="en-GB" sz="800"/>
                        <a:t>9.19.1</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u="sng">
                          <a:hlinkClick r:id="rId2"/>
                        </a:rPr>
                        <a:t>S2-2210478</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P-CR</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Approval</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23.700-60: Conclusion update on KI #2</a:t>
                      </a:r>
                      <a:endParaRPr lang="en-US" sz="800">
                        <a:latin typeface="Arial"/>
                        <a:ea typeface="DengXian"/>
                        <a:cs typeface="Times New Roman"/>
                      </a:endParaRPr>
                    </a:p>
                  </a:txBody>
                  <a:tcPr marL="5740" marR="5740" marT="5740" marB="5740">
                    <a:solidFill>
                      <a:schemeClr val="bg1"/>
                    </a:solidFill>
                  </a:tcPr>
                </a:tc>
                <a:tc>
                  <a:txBody>
                    <a:bodyPr/>
                    <a:lstStyle/>
                    <a:p>
                      <a:pPr>
                        <a:spcAft>
                          <a:spcPts val="0"/>
                        </a:spcAft>
                      </a:pPr>
                      <a:r>
                        <a:rPr lang="en-GB" sz="800"/>
                        <a:t>SAMSUNG</a:t>
                      </a:r>
                      <a:endParaRPr lang="en-US" sz="800">
                        <a:latin typeface="Arial"/>
                        <a:ea typeface="DengXian"/>
                        <a:cs typeface="Times New Roman"/>
                      </a:endParaRPr>
                    </a:p>
                  </a:txBody>
                  <a:tcPr marL="5740" marR="5740" marT="5740" marB="5740">
                    <a:solidFill>
                      <a:schemeClr val="bg1"/>
                    </a:solidFill>
                  </a:tcPr>
                </a:tc>
              </a:tr>
            </a:tbl>
          </a:graphicData>
        </a:graphic>
      </p:graphicFrame>
      <p:sp>
        <p:nvSpPr>
          <p:cNvPr id="6" name="内容占位符 2"/>
          <p:cNvSpPr txBox="1">
            <a:spLocks/>
          </p:cNvSpPr>
          <p:nvPr/>
        </p:nvSpPr>
        <p:spPr bwMode="auto">
          <a:xfrm>
            <a:off x="0" y="1372719"/>
            <a:ext cx="9144000" cy="4830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ea typeface="+mn-ea"/>
                <a:cs typeface="+mn-cs"/>
              </a:rPr>
              <a:t>5 </a:t>
            </a:r>
            <a:r>
              <a:rPr kumimoji="0" lang="en-US" altLang="zh-CN" sz="1800" b="0" i="0" u="none" strike="noStrike" kern="0" cap="none" spc="0" normalizeH="0" baseline="0" noProof="0" smtClean="0">
                <a:ln>
                  <a:noFill/>
                </a:ln>
                <a:solidFill>
                  <a:schemeClr val="tx1"/>
                </a:solidFill>
                <a:effectLst/>
                <a:uLnTx/>
                <a:uFillTx/>
                <a:latin typeface="+mn-lt"/>
                <a:ea typeface="+mn-ea"/>
                <a:cs typeface="+mn-cs"/>
              </a:rPr>
              <a:t>papers submitted for KI#2 conclusion. The following aspects should be discussed and decides whether can be included in conclusion.</a:t>
            </a:r>
          </a:p>
          <a:p>
            <a:pPr marL="457200" indent="-457200">
              <a:spcBef>
                <a:spcPct val="20000"/>
              </a:spcBef>
              <a:buBlip>
                <a:blip r:embed="rId3"/>
              </a:buBlip>
            </a:pPr>
            <a:r>
              <a:rPr lang="en-US" altLang="zh-CN" sz="1800" kern="0" smtClean="0">
                <a:latin typeface="+mn-lt"/>
                <a:cs typeface="+mn-cs"/>
              </a:rPr>
              <a:t>1) Whethre the policy coordination is supported among multiple PCFs.</a:t>
            </a:r>
          </a:p>
          <a:p>
            <a:pPr marL="742950" lvl="1" indent="-285750">
              <a:spcBef>
                <a:spcPct val="20000"/>
              </a:spcBef>
              <a:buClr>
                <a:srgbClr val="C00000"/>
              </a:buClr>
              <a:buFont typeface="Arial" panose="020B0604020202020204" pitchFamily="34" charset="0"/>
              <a:buChar char="•"/>
            </a:pPr>
            <a:r>
              <a:rPr lang="en-US" altLang="zh-CN" sz="1400" smtClean="0">
                <a:latin typeface="+mn-lt"/>
                <a:cs typeface="+mn-cs"/>
              </a:rPr>
              <a:t>Policy decisions are taken by each PCF separately on a per PDU session basis</a:t>
            </a:r>
          </a:p>
          <a:p>
            <a:pPr marL="742950" lvl="1" indent="-285750">
              <a:spcBef>
                <a:spcPct val="20000"/>
              </a:spcBef>
              <a:buClr>
                <a:srgbClr val="C00000"/>
              </a:buClr>
              <a:buFont typeface="Arial" panose="020B0604020202020204" pitchFamily="34" charset="0"/>
              <a:buChar char="•"/>
            </a:pPr>
            <a:r>
              <a:rPr lang="en-US" altLang="zh-CN" sz="1400" smtClean="0">
                <a:latin typeface="+mn-lt"/>
                <a:cs typeface="+mn-cs"/>
              </a:rPr>
              <a:t>Support policy coordination among multiple PCFs with UDR/NEF.</a:t>
            </a:r>
          </a:p>
          <a:p>
            <a:pPr marL="457200" indent="-457200">
              <a:spcBef>
                <a:spcPct val="20000"/>
              </a:spcBef>
              <a:buBlip>
                <a:blip r:embed="rId3"/>
              </a:buBlip>
            </a:pPr>
            <a:r>
              <a:rPr lang="en-US" sz="1800" kern="0" smtClean="0">
                <a:latin typeface="+mn-lt"/>
                <a:cs typeface="+mn-cs"/>
              </a:rPr>
              <a:t>2) UEs share the SMF among PDU sessions associated with the flow group ID </a:t>
            </a:r>
          </a:p>
          <a:p>
            <a:pPr marL="457200" indent="-457200">
              <a:spcBef>
                <a:spcPct val="20000"/>
              </a:spcBef>
              <a:buBlip>
                <a:blip r:embed="rId3"/>
              </a:buBlip>
            </a:pPr>
            <a:r>
              <a:rPr lang="en-US" sz="1800" kern="0" smtClean="0">
                <a:latin typeface="+mn-lt"/>
                <a:cs typeface="+mn-cs"/>
              </a:rPr>
              <a:t>3) In order to guarantee UEs select the same DNN/S-NSSAIs , the traffic descriptor associated with MM service or </a:t>
            </a:r>
            <a:r>
              <a:rPr lang="en-US" sz="1800" kern="0" smtClean="0">
                <a:solidFill>
                  <a:prstClr val="black"/>
                </a:solidFill>
                <a:latin typeface="Calibri"/>
              </a:rPr>
              <a:t>identifiers  of specific </a:t>
            </a:r>
            <a:r>
              <a:rPr lang="en-US" sz="1800" kern="0" smtClean="0">
                <a:latin typeface="+mn-lt"/>
                <a:cs typeface="+mn-cs"/>
              </a:rPr>
              <a:t>application  flows.(</a:t>
            </a:r>
            <a:r>
              <a:rPr lang="en-US" sz="1800" kern="0" smtClean="0">
                <a:latin typeface="+mn-lt"/>
                <a:cs typeface="+mn-cs"/>
              </a:rPr>
              <a:t>yes/no)</a:t>
            </a:r>
            <a:endParaRPr lang="en-US" altLang="zh-CN" sz="1400" smtClean="0">
              <a:latin typeface="+mn-lt"/>
              <a:cs typeface="+mn-cs"/>
            </a:endParaRPr>
          </a:p>
          <a:p>
            <a:pPr marL="457200" indent="-457200">
              <a:spcBef>
                <a:spcPct val="20000"/>
              </a:spcBef>
              <a:buBlip>
                <a:blip r:embed="rId3"/>
              </a:buBlip>
            </a:pPr>
            <a:endParaRPr lang="en-US" sz="1800" kern="0" smtClean="0">
              <a:latin typeface="+mn-lt"/>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tabLst/>
              <a:defRPr/>
            </a:pPr>
            <a:endParaRPr kumimoji="0" lang="en-US" sz="1200" b="0" i="0" u="none" strike="noStrike" kern="0" cap="none" spc="0" normalizeH="0" baseline="0" noProof="0">
              <a:ln>
                <a:noFill/>
              </a:ln>
              <a:solidFill>
                <a:schemeClr val="tx1"/>
              </a:solidFill>
              <a:effectLst/>
              <a:uLnTx/>
              <a:uFillTx/>
              <a:latin typeface="+mn-lt"/>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KI#4&amp;5: </a:t>
            </a:r>
            <a:r>
              <a:rPr lang="en-GB" dirty="0"/>
              <a:t>N6 protocol</a:t>
            </a:r>
            <a:endParaRPr lang="en-US" dirty="0"/>
          </a:p>
        </p:txBody>
      </p:sp>
      <p:sp>
        <p:nvSpPr>
          <p:cNvPr id="3" name="内容占位符 2"/>
          <p:cNvSpPr>
            <a:spLocks noGrp="1"/>
          </p:cNvSpPr>
          <p:nvPr>
            <p:ph idx="1"/>
          </p:nvPr>
        </p:nvSpPr>
        <p:spPr>
          <a:xfrm>
            <a:off x="299881" y="1157723"/>
            <a:ext cx="8388350" cy="4830763"/>
          </a:xfrm>
        </p:spPr>
        <p:txBody>
          <a:bodyPr/>
          <a:lstStyle/>
          <a:p>
            <a:r>
              <a:rPr lang="en-US" sz="2000" dirty="0"/>
              <a:t>N6 protocol:</a:t>
            </a:r>
          </a:p>
          <a:p>
            <a:pPr>
              <a:buFont typeface="Arial" panose="020B0604020202020204" pitchFamily="34" charset="0"/>
              <a:buChar char="•"/>
            </a:pPr>
            <a:r>
              <a:rPr lang="en-US" sz="1600" dirty="0"/>
              <a:t>Editor's note: Other N6 protocols, i.e. HTTP/MASQUE, GTP-U, IP/TCP/UDP/QUIC options, carrying PDU Set information are FFS. </a:t>
            </a:r>
          </a:p>
          <a:p>
            <a:pPr>
              <a:buFont typeface="Arial" panose="020B0604020202020204" pitchFamily="34" charset="0"/>
              <a:buChar char="•"/>
            </a:pPr>
            <a:r>
              <a:rPr lang="en-US" altLang="zh-CN" sz="1600" dirty="0"/>
              <a:t>Contributions:</a:t>
            </a:r>
            <a:r>
              <a:rPr lang="zh-CN" altLang="en-US" sz="1600" dirty="0"/>
              <a:t> </a:t>
            </a:r>
            <a:r>
              <a:rPr lang="en-US" altLang="zh-CN" sz="1600" dirty="0"/>
              <a:t>S2-2210501 (Huawei), </a:t>
            </a:r>
            <a:r>
              <a:rPr lang="en-US" sz="1600" dirty="0"/>
              <a:t>S2-2210222(Intel), S2-2210339(</a:t>
            </a:r>
            <a:r>
              <a:rPr lang="en-US" sz="1600" dirty="0" err="1"/>
              <a:t>Futurewei</a:t>
            </a:r>
            <a:r>
              <a:rPr lang="en-US" sz="1600" dirty="0"/>
              <a:t>), S2-2210356(Ericsson), S2-2210692(ZTE), S2-2210872(QC), S2-2210481(Samsung)</a:t>
            </a:r>
          </a:p>
          <a:p>
            <a:pPr marL="0" indent="0">
              <a:buFontTx/>
              <a:buNone/>
              <a:defRPr/>
            </a:pPr>
            <a:r>
              <a:rPr lang="en-US" altLang="zh-CN" sz="2000" b="1" dirty="0" err="1"/>
              <a:t>SoH</a:t>
            </a:r>
            <a:r>
              <a:rPr lang="en-US" altLang="zh-CN" sz="2000" b="1" dirty="0"/>
              <a:t> </a:t>
            </a:r>
            <a:r>
              <a:rPr lang="en-US" altLang="x-none" sz="2000" b="1" dirty="0"/>
              <a:t>Question: </a:t>
            </a:r>
          </a:p>
          <a:p>
            <a:pPr marL="0" indent="0">
              <a:buFontTx/>
              <a:buNone/>
              <a:defRPr/>
            </a:pPr>
            <a:r>
              <a:rPr lang="en-US" altLang="zh-CN" sz="1600" dirty="0"/>
              <a:t>Which protocol(s) below (not mutual-exclusive) should be further supported over N6 in Rel-18 to carry information that facilitates UPF to classify the PDUs into different PDU Sets</a:t>
            </a:r>
            <a:r>
              <a:rPr lang="en-US" altLang="x-none" sz="1050" dirty="0"/>
              <a:t>?</a:t>
            </a:r>
            <a:endParaRPr lang="fi-FI" altLang="x-none" sz="1050" dirty="0"/>
          </a:p>
          <a:p>
            <a:pPr marL="0" indent="0">
              <a:buFontTx/>
              <a:buNone/>
              <a:defRPr/>
            </a:pPr>
            <a:r>
              <a:rPr lang="en-GB" altLang="en-US" sz="1600" dirty="0"/>
              <a:t>Option 1: HTTP/MASQUE with new extension header</a:t>
            </a:r>
          </a:p>
          <a:p>
            <a:pPr marL="0" indent="0">
              <a:buFontTx/>
              <a:buNone/>
              <a:defRPr/>
            </a:pPr>
            <a:r>
              <a:rPr lang="en-GB" altLang="en-US" sz="1600" dirty="0"/>
              <a:t>	Yes: ( )	No: ( )</a:t>
            </a:r>
          </a:p>
          <a:p>
            <a:pPr marL="0" indent="0">
              <a:buFontTx/>
              <a:buNone/>
              <a:defRPr/>
            </a:pPr>
            <a:r>
              <a:rPr lang="en-GB" altLang="en-US" sz="1600" dirty="0"/>
              <a:t>Option 2: </a:t>
            </a:r>
            <a:r>
              <a:rPr lang="en-US" altLang="zh-CN" sz="1600" dirty="0"/>
              <a:t>G</a:t>
            </a:r>
            <a:r>
              <a:rPr lang="en-GB" altLang="en-US" sz="1600" dirty="0"/>
              <a:t>TP-U with new extension header</a:t>
            </a:r>
          </a:p>
          <a:p>
            <a:pPr marL="0" indent="0">
              <a:buFontTx/>
              <a:buNone/>
              <a:defRPr/>
            </a:pPr>
            <a:r>
              <a:rPr lang="en-GB" altLang="en-US" sz="1600" dirty="0"/>
              <a:t>	Yes: ( )	No: ( )</a:t>
            </a:r>
          </a:p>
        </p:txBody>
      </p:sp>
    </p:spTree>
    <p:extLst>
      <p:ext uri="{BB962C8B-B14F-4D97-AF65-F5344CB8AC3E}">
        <p14:creationId xmlns:p14="http://schemas.microsoft.com/office/powerpoint/2010/main" xmlns="" val="386423116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KI#4&amp;5: </a:t>
            </a:r>
            <a:r>
              <a:rPr lang="en-GB" dirty="0"/>
              <a:t>PDU Set importance</a:t>
            </a:r>
            <a:endParaRPr lang="en-US" dirty="0"/>
          </a:p>
        </p:txBody>
      </p:sp>
      <p:sp>
        <p:nvSpPr>
          <p:cNvPr id="3" name="内容占位符 2"/>
          <p:cNvSpPr>
            <a:spLocks noGrp="1"/>
          </p:cNvSpPr>
          <p:nvPr>
            <p:ph idx="1"/>
          </p:nvPr>
        </p:nvSpPr>
        <p:spPr>
          <a:xfrm>
            <a:off x="299881" y="1157723"/>
            <a:ext cx="8388350" cy="4830763"/>
          </a:xfrm>
        </p:spPr>
        <p:txBody>
          <a:bodyPr/>
          <a:lstStyle/>
          <a:p>
            <a:r>
              <a:rPr lang="en-US" sz="2000" dirty="0"/>
              <a:t>PDU Set importance</a:t>
            </a:r>
            <a:r>
              <a:rPr lang="en-US" altLang="x-none" sz="2000" dirty="0"/>
              <a:t> (</a:t>
            </a:r>
            <a:r>
              <a:rPr lang="en-US" altLang="zh-CN" sz="2000" dirty="0" err="1"/>
              <a:t>Discardability</a:t>
            </a:r>
            <a:r>
              <a:rPr lang="en-US" altLang="zh-CN" sz="2000" dirty="0"/>
              <a:t>/Priority</a:t>
            </a:r>
            <a:r>
              <a:rPr lang="en-US" altLang="x-none" sz="2000" dirty="0"/>
              <a:t>) </a:t>
            </a:r>
            <a:r>
              <a:rPr lang="en-US" sz="2000" dirty="0"/>
              <a:t>:</a:t>
            </a:r>
          </a:p>
          <a:p>
            <a:pPr>
              <a:buFont typeface="Arial" panose="020B0604020202020204" pitchFamily="34" charset="0"/>
              <a:buChar char="•"/>
            </a:pPr>
            <a:r>
              <a:rPr lang="en-US" sz="1600" dirty="0"/>
              <a:t>Editor's note: Whether PDU Set importance is used for mapping different QoS Flows, sub-QoS Flows, or included in GTP-U header is FFS. </a:t>
            </a:r>
          </a:p>
          <a:p>
            <a:pPr marL="0" indent="0">
              <a:buNone/>
            </a:pPr>
            <a:r>
              <a:rPr lang="en-US" altLang="zh-CN" sz="1600" b="1" dirty="0" err="1"/>
              <a:t>SoH</a:t>
            </a:r>
            <a:r>
              <a:rPr lang="en-US" altLang="zh-CN" sz="1600" b="1" dirty="0"/>
              <a:t> </a:t>
            </a:r>
            <a:r>
              <a:rPr lang="en-US" altLang="x-none" sz="1600" b="1" dirty="0"/>
              <a:t>Question: </a:t>
            </a:r>
          </a:p>
          <a:p>
            <a:pPr marL="0" indent="0">
              <a:buFontTx/>
              <a:buNone/>
              <a:defRPr/>
            </a:pPr>
            <a:r>
              <a:rPr lang="en-US" altLang="x-none" sz="1600" dirty="0"/>
              <a:t>How to deliver PDU Set importance(</a:t>
            </a:r>
            <a:r>
              <a:rPr lang="en-US" altLang="zh-CN" sz="1600" dirty="0" err="1"/>
              <a:t>Discardability</a:t>
            </a:r>
            <a:r>
              <a:rPr lang="en-US" altLang="zh-CN" sz="1600" dirty="0"/>
              <a:t>/Priority</a:t>
            </a:r>
            <a:r>
              <a:rPr lang="en-US" altLang="x-none" sz="1600" dirty="0"/>
              <a:t>) information to RAN</a:t>
            </a:r>
            <a:r>
              <a:rPr lang="fi-FI" altLang="x-none" sz="1600" dirty="0"/>
              <a:t>?</a:t>
            </a:r>
          </a:p>
          <a:p>
            <a:pPr marL="0" indent="0">
              <a:buFontTx/>
              <a:buNone/>
              <a:defRPr/>
            </a:pPr>
            <a:r>
              <a:rPr lang="en-GB" altLang="en-US" sz="1600" dirty="0"/>
              <a:t>Option 1: </a:t>
            </a:r>
            <a:r>
              <a:rPr lang="en-US" altLang="en-US" sz="1600" dirty="0"/>
              <a:t>UPF classifies the DL traffics into </a:t>
            </a:r>
            <a:r>
              <a:rPr lang="en-US" altLang="en-US" sz="1600" dirty="0">
                <a:solidFill>
                  <a:srgbClr val="FF0000"/>
                </a:solidFill>
              </a:rPr>
              <a:t>different QoS Flows </a:t>
            </a:r>
            <a:r>
              <a:rPr lang="en-US" altLang="en-US" sz="1600" dirty="0"/>
              <a:t>based on identified PDU Set importance</a:t>
            </a:r>
            <a:r>
              <a:rPr lang="en-US" altLang="x-none" sz="1600" dirty="0"/>
              <a:t> (</a:t>
            </a:r>
            <a:r>
              <a:rPr lang="en-US" altLang="zh-CN" sz="1600" dirty="0" err="1"/>
              <a:t>Discardability</a:t>
            </a:r>
            <a:r>
              <a:rPr lang="en-US" altLang="zh-CN" sz="1600" dirty="0"/>
              <a:t>/Priority</a:t>
            </a:r>
            <a:r>
              <a:rPr lang="en-US" altLang="x-none" sz="1600" dirty="0"/>
              <a:t>)</a:t>
            </a:r>
            <a:r>
              <a:rPr lang="en-US" altLang="en-US" sz="1600" dirty="0"/>
              <a:t>. </a:t>
            </a:r>
            <a:endParaRPr lang="en-GB" altLang="en-US" sz="1600" dirty="0"/>
          </a:p>
          <a:p>
            <a:pPr marL="0" indent="0">
              <a:buFontTx/>
              <a:buNone/>
              <a:defRPr/>
            </a:pPr>
            <a:r>
              <a:rPr lang="en-GB" altLang="en-US" sz="1600" dirty="0"/>
              <a:t>	Yes: ( )	No: ( )</a:t>
            </a:r>
          </a:p>
          <a:p>
            <a:pPr marL="0" indent="0">
              <a:buFontTx/>
              <a:buNone/>
              <a:defRPr/>
            </a:pPr>
            <a:r>
              <a:rPr lang="en-GB" altLang="en-US" sz="1600" strike="sngStrike" dirty="0"/>
              <a:t>Option 2.1: </a:t>
            </a:r>
            <a:r>
              <a:rPr lang="en-US" altLang="en-US" sz="1600" strike="sngStrike" dirty="0"/>
              <a:t>UPF classifies the DL traffics into </a:t>
            </a:r>
            <a:r>
              <a:rPr lang="en-US" altLang="en-US" sz="1600" strike="sngStrike" dirty="0">
                <a:solidFill>
                  <a:srgbClr val="FF0000"/>
                </a:solidFill>
              </a:rPr>
              <a:t>different Sub-QoS Flows </a:t>
            </a:r>
            <a:r>
              <a:rPr lang="en-US" altLang="en-US" sz="1600" strike="sngStrike" dirty="0"/>
              <a:t>based on identified PDU Set importance</a:t>
            </a:r>
            <a:r>
              <a:rPr lang="en-US" altLang="x-none" sz="1600" strike="sngStrike" dirty="0"/>
              <a:t> (</a:t>
            </a:r>
            <a:r>
              <a:rPr lang="en-US" altLang="zh-CN" sz="1600" strike="sngStrike" dirty="0" err="1"/>
              <a:t>Discardability</a:t>
            </a:r>
            <a:r>
              <a:rPr lang="en-US" altLang="zh-CN" sz="1600" strike="sngStrike" dirty="0"/>
              <a:t>/Priority</a:t>
            </a:r>
            <a:r>
              <a:rPr lang="en-US" altLang="x-none" sz="1600" strike="sngStrike" dirty="0"/>
              <a:t>)</a:t>
            </a:r>
            <a:r>
              <a:rPr lang="en-US" altLang="en-US" sz="1600" strike="sngStrike" dirty="0"/>
              <a:t>. Sub-QoS flow Identifier is included in GTP-U header to RAN</a:t>
            </a:r>
            <a:r>
              <a:rPr lang="en-GB" altLang="en-US" sz="1600" strike="sngStrike" dirty="0"/>
              <a:t>. RAN performs handling based on Sub-QoS flow identifier.</a:t>
            </a:r>
          </a:p>
          <a:p>
            <a:pPr marL="0" indent="0">
              <a:buFontTx/>
              <a:buNone/>
              <a:defRPr/>
            </a:pPr>
            <a:r>
              <a:rPr lang="en-GB" altLang="en-US" sz="1600" strike="sngStrike" dirty="0"/>
              <a:t>	Yes: ( )	No: ( )</a:t>
            </a:r>
          </a:p>
          <a:p>
            <a:pPr marL="0" indent="0">
              <a:buFontTx/>
              <a:buNone/>
              <a:defRPr/>
            </a:pPr>
            <a:r>
              <a:rPr lang="en-GB" altLang="en-US" sz="1600" dirty="0"/>
              <a:t>Option 2.2: </a:t>
            </a:r>
            <a:r>
              <a:rPr lang="en-US" altLang="en-US" sz="1600" dirty="0">
                <a:solidFill>
                  <a:srgbClr val="FF0000"/>
                </a:solidFill>
              </a:rPr>
              <a:t>PDU Set importance</a:t>
            </a:r>
            <a:r>
              <a:rPr lang="en-US" altLang="x-none" sz="1600" dirty="0"/>
              <a:t> (</a:t>
            </a:r>
            <a:r>
              <a:rPr lang="en-US" altLang="zh-CN" sz="1600" dirty="0" err="1"/>
              <a:t>Discardability</a:t>
            </a:r>
            <a:r>
              <a:rPr lang="en-US" altLang="zh-CN" sz="1600" dirty="0"/>
              <a:t>/Priority</a:t>
            </a:r>
            <a:r>
              <a:rPr lang="en-US" altLang="x-none" sz="1600" dirty="0"/>
              <a:t>)</a:t>
            </a:r>
            <a:r>
              <a:rPr lang="en-US" altLang="en-US" sz="1600" dirty="0">
                <a:solidFill>
                  <a:srgbClr val="FF0000"/>
                </a:solidFill>
              </a:rPr>
              <a:t> is included in GTP-U header </a:t>
            </a:r>
            <a:r>
              <a:rPr lang="en-US" altLang="en-US" sz="1600" dirty="0"/>
              <a:t>to RAN.</a:t>
            </a:r>
            <a:r>
              <a:rPr lang="en-GB" altLang="en-US" sz="1600" dirty="0"/>
              <a:t> RAN performs handling based on </a:t>
            </a:r>
            <a:r>
              <a:rPr lang="en-US" altLang="en-US" sz="1600" dirty="0"/>
              <a:t>PDU Set importance</a:t>
            </a:r>
            <a:r>
              <a:rPr lang="en-US" altLang="x-none" sz="1600" dirty="0"/>
              <a:t> (</a:t>
            </a:r>
            <a:r>
              <a:rPr lang="en-US" altLang="zh-CN" sz="1600" dirty="0" err="1"/>
              <a:t>Discardability</a:t>
            </a:r>
            <a:r>
              <a:rPr lang="en-US" altLang="zh-CN" sz="1600" dirty="0"/>
              <a:t>/Priority</a:t>
            </a:r>
            <a:r>
              <a:rPr lang="en-US" altLang="x-none" sz="1600" dirty="0"/>
              <a:t>)</a:t>
            </a:r>
            <a:r>
              <a:rPr lang="en-US" altLang="en-US" sz="1600" dirty="0"/>
              <a:t> </a:t>
            </a:r>
            <a:r>
              <a:rPr lang="en-GB" altLang="en-US" sz="1600" dirty="0"/>
              <a:t>.</a:t>
            </a:r>
          </a:p>
          <a:p>
            <a:pPr marL="0" indent="0">
              <a:buFontTx/>
              <a:buNone/>
              <a:defRPr/>
            </a:pPr>
            <a:r>
              <a:rPr lang="en-GB" altLang="en-US" sz="1600" dirty="0"/>
              <a:t>	Yes: ( )	No: ( )</a:t>
            </a:r>
          </a:p>
        </p:txBody>
      </p:sp>
      <p:graphicFrame>
        <p:nvGraphicFramePr>
          <p:cNvPr id="4" name="Table 3">
            <a:extLst>
              <a:ext uri="{FF2B5EF4-FFF2-40B4-BE49-F238E27FC236}">
                <a16:creationId xmlns:a16="http://schemas.microsoft.com/office/drawing/2014/main" xmlns="" id="{9E79AD41-BCCF-45D2-B17B-91DFD73190E3}"/>
              </a:ext>
            </a:extLst>
          </p:cNvPr>
          <p:cNvGraphicFramePr>
            <a:graphicFrameLocks noGrp="1"/>
          </p:cNvGraphicFramePr>
          <p:nvPr>
            <p:extLst>
              <p:ext uri="{D42A27DB-BD31-4B8C-83A1-F6EECF244321}">
                <p14:modId xmlns:p14="http://schemas.microsoft.com/office/powerpoint/2010/main" xmlns="" val="3958669350"/>
              </p:ext>
            </p:extLst>
          </p:nvPr>
        </p:nvGraphicFramePr>
        <p:xfrm>
          <a:off x="6460671" y="5166360"/>
          <a:ext cx="2683329" cy="1691640"/>
        </p:xfrm>
        <a:graphic>
          <a:graphicData uri="http://schemas.openxmlformats.org/drawingml/2006/table">
            <a:tbl>
              <a:tblPr firstRow="1" firstCol="1" bandRow="1">
                <a:tableStyleId>{5940675A-B579-460E-94D1-54222C63F5DA}</a:tableStyleId>
              </a:tblPr>
              <a:tblGrid>
                <a:gridCol w="1192071">
                  <a:extLst>
                    <a:ext uri="{9D8B030D-6E8A-4147-A177-3AD203B41FA5}">
                      <a16:colId xmlns:a16="http://schemas.microsoft.com/office/drawing/2014/main" xmlns="" val="446709908"/>
                    </a:ext>
                  </a:extLst>
                </a:gridCol>
                <a:gridCol w="1491258">
                  <a:extLst>
                    <a:ext uri="{9D8B030D-6E8A-4147-A177-3AD203B41FA5}">
                      <a16:colId xmlns:a16="http://schemas.microsoft.com/office/drawing/2014/main" xmlns="" val="1329657324"/>
                    </a:ext>
                  </a:extLst>
                </a:gridCol>
              </a:tblGrid>
              <a:tr h="0">
                <a:tc>
                  <a:txBody>
                    <a:bodyPr/>
                    <a:lstStyle/>
                    <a:p>
                      <a:pPr>
                        <a:spcAft>
                          <a:spcPts val="0"/>
                        </a:spcAft>
                      </a:pPr>
                      <a:r>
                        <a:rPr lang="en-GB" sz="800" u="sng">
                          <a:effectLst/>
                          <a:hlinkClick r:id="rId2"/>
                        </a:rPr>
                        <a:t>S2-2210501</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Huawei, HiSilicon</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458639086"/>
                  </a:ext>
                </a:extLst>
              </a:tr>
              <a:tr h="0">
                <a:tc>
                  <a:txBody>
                    <a:bodyPr/>
                    <a:lstStyle/>
                    <a:p>
                      <a:pPr>
                        <a:spcAft>
                          <a:spcPts val="0"/>
                        </a:spcAft>
                      </a:pPr>
                      <a:r>
                        <a:rPr lang="en-GB" sz="800" u="sng">
                          <a:effectLst/>
                          <a:hlinkClick r:id="rId3"/>
                        </a:rPr>
                        <a:t>S2-2210223</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Intel</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3646802028"/>
                  </a:ext>
                </a:extLst>
              </a:tr>
              <a:tr h="0">
                <a:tc>
                  <a:txBody>
                    <a:bodyPr/>
                    <a:lstStyle/>
                    <a:p>
                      <a:pPr>
                        <a:spcAft>
                          <a:spcPts val="0"/>
                        </a:spcAft>
                      </a:pPr>
                      <a:r>
                        <a:rPr lang="en-GB" sz="800" u="sng">
                          <a:effectLst/>
                          <a:hlinkClick r:id="rId4"/>
                        </a:rPr>
                        <a:t>S2-2210415</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Vivo</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1410022451"/>
                  </a:ext>
                </a:extLst>
              </a:tr>
              <a:tr h="0">
                <a:tc>
                  <a:txBody>
                    <a:bodyPr/>
                    <a:lstStyle/>
                    <a:p>
                      <a:pPr>
                        <a:spcAft>
                          <a:spcPts val="0"/>
                        </a:spcAft>
                      </a:pPr>
                      <a:r>
                        <a:rPr lang="en-GB" sz="800" u="sng">
                          <a:effectLst/>
                          <a:hlinkClick r:id="rId5"/>
                        </a:rPr>
                        <a:t>S2-2210487</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CATT</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2413812241"/>
                  </a:ext>
                </a:extLst>
              </a:tr>
              <a:tr h="0">
                <a:tc>
                  <a:txBody>
                    <a:bodyPr/>
                    <a:lstStyle/>
                    <a:p>
                      <a:pPr>
                        <a:spcAft>
                          <a:spcPts val="0"/>
                        </a:spcAft>
                      </a:pPr>
                      <a:r>
                        <a:rPr lang="en-GB" sz="800" u="sng">
                          <a:effectLst/>
                          <a:hlinkClick r:id="rId6"/>
                        </a:rPr>
                        <a:t>S2-2210339</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Futurewei</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1694858708"/>
                  </a:ext>
                </a:extLst>
              </a:tr>
              <a:tr h="0">
                <a:tc>
                  <a:txBody>
                    <a:bodyPr/>
                    <a:lstStyle/>
                    <a:p>
                      <a:pPr>
                        <a:spcAft>
                          <a:spcPts val="0"/>
                        </a:spcAft>
                      </a:pPr>
                      <a:r>
                        <a:rPr lang="en-GB" sz="800" u="sng">
                          <a:effectLst/>
                          <a:hlinkClick r:id="rId7"/>
                        </a:rPr>
                        <a:t>S2-2210296</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OPPO</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3355028962"/>
                  </a:ext>
                </a:extLst>
              </a:tr>
              <a:tr h="0">
                <a:tc>
                  <a:txBody>
                    <a:bodyPr/>
                    <a:lstStyle/>
                    <a:p>
                      <a:pPr>
                        <a:spcAft>
                          <a:spcPts val="0"/>
                        </a:spcAft>
                      </a:pPr>
                      <a:r>
                        <a:rPr lang="en-GB" sz="800" u="sng">
                          <a:effectLst/>
                          <a:hlinkClick r:id="rId8"/>
                        </a:rPr>
                        <a:t>S2-2210691</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ZTE</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1912708973"/>
                  </a:ext>
                </a:extLst>
              </a:tr>
              <a:tr h="0">
                <a:tc>
                  <a:txBody>
                    <a:bodyPr/>
                    <a:lstStyle/>
                    <a:p>
                      <a:pPr>
                        <a:spcAft>
                          <a:spcPts val="0"/>
                        </a:spcAft>
                      </a:pPr>
                      <a:r>
                        <a:rPr lang="en-GB" sz="800" u="sng">
                          <a:effectLst/>
                          <a:hlinkClick r:id="rId9"/>
                        </a:rPr>
                        <a:t>S2-2210909</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Meta USA</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137257206"/>
                  </a:ext>
                </a:extLst>
              </a:tr>
              <a:tr h="0">
                <a:tc>
                  <a:txBody>
                    <a:bodyPr/>
                    <a:lstStyle/>
                    <a:p>
                      <a:pPr>
                        <a:spcAft>
                          <a:spcPts val="0"/>
                        </a:spcAft>
                      </a:pPr>
                      <a:r>
                        <a:rPr lang="en-GB" sz="800" u="sng">
                          <a:effectLst/>
                          <a:hlinkClick r:id="rId10"/>
                        </a:rPr>
                        <a:t>S2-2210402</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Nokia, Nokia Shanghai Bell</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139692988"/>
                  </a:ext>
                </a:extLst>
              </a:tr>
              <a:tr h="0">
                <a:tc>
                  <a:txBody>
                    <a:bodyPr/>
                    <a:lstStyle/>
                    <a:p>
                      <a:pPr>
                        <a:spcAft>
                          <a:spcPts val="0"/>
                        </a:spcAft>
                      </a:pPr>
                      <a:r>
                        <a:rPr lang="en-GB" sz="800" u="sng">
                          <a:effectLst/>
                          <a:hlinkClick r:id="rId11"/>
                        </a:rPr>
                        <a:t>S2-2210872</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Qualcomm Incorporated</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290819502"/>
                  </a:ext>
                </a:extLst>
              </a:tr>
              <a:tr h="0">
                <a:tc>
                  <a:txBody>
                    <a:bodyPr/>
                    <a:lstStyle/>
                    <a:p>
                      <a:pPr>
                        <a:spcAft>
                          <a:spcPts val="0"/>
                        </a:spcAft>
                      </a:pPr>
                      <a:r>
                        <a:rPr lang="en-GB" sz="800" u="sng">
                          <a:effectLst/>
                          <a:hlinkClick r:id="rId12"/>
                        </a:rPr>
                        <a:t>S2-2210481</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a:effectLst/>
                        </a:rPr>
                        <a:t>Samsung</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2436481454"/>
                  </a:ext>
                </a:extLst>
              </a:tr>
              <a:tr h="0">
                <a:tc>
                  <a:txBody>
                    <a:bodyPr/>
                    <a:lstStyle/>
                    <a:p>
                      <a:pPr>
                        <a:spcAft>
                          <a:spcPts val="0"/>
                        </a:spcAft>
                      </a:pPr>
                      <a:r>
                        <a:rPr lang="en-GB" sz="800" u="sng">
                          <a:effectLst/>
                          <a:hlinkClick r:id="rId13"/>
                        </a:rPr>
                        <a:t>S2-2210568</a:t>
                      </a:r>
                      <a:endParaRPr lang="zh-CN" sz="90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tc>
                  <a:txBody>
                    <a:bodyPr/>
                    <a:lstStyle/>
                    <a:p>
                      <a:pPr>
                        <a:spcAft>
                          <a:spcPts val="0"/>
                        </a:spcAft>
                      </a:pPr>
                      <a:r>
                        <a:rPr lang="en-GB" sz="800" dirty="0">
                          <a:effectLst/>
                        </a:rPr>
                        <a:t>Tencent, Tencent Cloud</a:t>
                      </a:r>
                      <a:endParaRPr lang="zh-CN" sz="900" dirty="0">
                        <a:effectLst/>
                        <a:latin typeface="Arial" panose="020B0604020202020204" pitchFamily="34" charset="0"/>
                        <a:ea typeface="等线" panose="02010600030101010101" pitchFamily="2" charset="-122"/>
                        <a:cs typeface="Times New Roman" panose="02020603050405020304" pitchFamily="18" charset="0"/>
                      </a:endParaRPr>
                    </a:p>
                  </a:txBody>
                  <a:tcPr marL="9525" marR="9525" marT="9525" marB="9525">
                    <a:solidFill>
                      <a:schemeClr val="bg1"/>
                    </a:solidFill>
                  </a:tcPr>
                </a:tc>
                <a:extLst>
                  <a:ext uri="{0D108BD9-81ED-4DB2-BD59-A6C34878D82A}">
                    <a16:rowId xmlns:a16="http://schemas.microsoft.com/office/drawing/2014/main" xmlns="" val="3201168674"/>
                  </a:ext>
                </a:extLst>
              </a:tr>
            </a:tbl>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KI#4&amp;5: Definition of </a:t>
            </a:r>
            <a:r>
              <a:rPr lang="en-GB" dirty="0"/>
              <a:t>PSDB</a:t>
            </a:r>
            <a:endParaRPr lang="en-US" dirty="0"/>
          </a:p>
        </p:txBody>
      </p:sp>
      <p:sp>
        <p:nvSpPr>
          <p:cNvPr id="3" name="内容占位符 2"/>
          <p:cNvSpPr>
            <a:spLocks noGrp="1"/>
          </p:cNvSpPr>
          <p:nvPr>
            <p:ph idx="1"/>
          </p:nvPr>
        </p:nvSpPr>
        <p:spPr>
          <a:xfrm>
            <a:off x="219075" y="1102783"/>
            <a:ext cx="8388350" cy="5365104"/>
          </a:xfrm>
        </p:spPr>
        <p:txBody>
          <a:bodyPr/>
          <a:lstStyle/>
          <a:p>
            <a:r>
              <a:rPr lang="en-US" sz="2000" dirty="0"/>
              <a:t>PSDB definition</a:t>
            </a:r>
          </a:p>
          <a:p>
            <a:pPr>
              <a:buFont typeface="Arial" panose="020B0604020202020204" pitchFamily="34" charset="0"/>
              <a:buChar char="•"/>
            </a:pPr>
            <a:r>
              <a:rPr lang="en-US" sz="1600" dirty="0"/>
              <a:t>Contribution: </a:t>
            </a:r>
            <a:r>
              <a:rPr lang="en-US" altLang="zh-CN" sz="1600" dirty="0"/>
              <a:t>S2-2210355(Ericsson), </a:t>
            </a:r>
            <a:r>
              <a:rPr lang="en-US" sz="1600" dirty="0"/>
              <a:t>S2-2210416(Vivo), </a:t>
            </a:r>
            <a:r>
              <a:rPr lang="en-US" altLang="zh-CN" sz="1600" dirty="0"/>
              <a:t>S2-2210501(Huawei),</a:t>
            </a:r>
            <a:r>
              <a:rPr lang="en-US" sz="1600" dirty="0"/>
              <a:t>S2-2210565(MTK), S2-2210872(QC))</a:t>
            </a:r>
          </a:p>
          <a:p>
            <a:pPr>
              <a:buFont typeface="Arial" panose="020B0604020202020204" pitchFamily="34" charset="0"/>
              <a:buChar char="•"/>
            </a:pPr>
            <a:r>
              <a:rPr lang="en-US" sz="1400" b="1" dirty="0"/>
              <a:t>Definition 1a:</a:t>
            </a:r>
            <a:r>
              <a:rPr lang="en-US" sz="1400" dirty="0"/>
              <a:t> The PSDB defines an </a:t>
            </a:r>
            <a:r>
              <a:rPr lang="en-US" sz="1400" dirty="0">
                <a:highlight>
                  <a:srgbClr val="FFFF00"/>
                </a:highlight>
              </a:rPr>
              <a:t>upper bound for the time that a PDU Set may experience for the transfer between the UE and the N6 termination point at the UPF, i.e. time between reception of the first PDU and the successful delivery of the last arrived PDU of a PDU Set. </a:t>
            </a:r>
            <a:r>
              <a:rPr lang="en-US" sz="1400" dirty="0"/>
              <a:t>PSDB applies to the DL PDU Set received by the UPF over the N6 interface, and to the UL PDU Set sent by the UE. For a certain 5QI the value of the PSDB is the same in UL and DL.</a:t>
            </a:r>
          </a:p>
          <a:p>
            <a:pPr lvl="1"/>
            <a:r>
              <a:rPr lang="en-US" sz="1000" dirty="0"/>
              <a:t>NOTE: To enable support for PSDB, it is assumed that the jitter and the bitrate at N6 in the DN is </a:t>
            </a:r>
            <a:r>
              <a:rPr lang="en-US" sz="1000" dirty="0" err="1"/>
              <a:t>goverened</a:t>
            </a:r>
            <a:r>
              <a:rPr lang="en-US" sz="1000" dirty="0"/>
              <a:t> by an SLA and transport level agreements that are outside of 3GPP scope.</a:t>
            </a:r>
          </a:p>
          <a:p>
            <a:pPr>
              <a:buFont typeface="Arial" panose="020B0604020202020204" pitchFamily="34" charset="0"/>
              <a:buChar char="•"/>
            </a:pPr>
            <a:r>
              <a:rPr lang="en-US" altLang="zh-CN" sz="1400" b="1" dirty="0"/>
              <a:t>Definition 1b: </a:t>
            </a:r>
            <a:r>
              <a:rPr lang="en-US" altLang="zh-CN" sz="1400" dirty="0"/>
              <a:t>The PSDB defines an </a:t>
            </a:r>
            <a:r>
              <a:rPr lang="en-US" altLang="zh-CN" sz="1400" dirty="0">
                <a:highlight>
                  <a:srgbClr val="FFFF00"/>
                </a:highlight>
              </a:rPr>
              <a:t>upper bound for the time that a PDU Set may experience for the transfer between the UE and the N6 termination point at the UPF, i.e. time between reception of the first PDU and the successful delivery of the last arrived PDU of the PDU Set. </a:t>
            </a:r>
            <a:r>
              <a:rPr lang="en-US" altLang="zh-CN" sz="1400" dirty="0"/>
              <a:t>If some PDUs of the PDU Set arrives after the PSDB expiry and are allowed to be transmitted, the 5QI's PDB is applied for each those PDUs. For GBR QoS Flow using the Delay-critical resource type, when the delay for a PDU Set is more than PSDB, the PDU Set is counted as lost if the QoS Flow is not exceeding the GFBR. For GBR QoS Flows with GBR resource type not exceeding GFBR, of the PDU Sets shall commonly not experience a delay exceeding the 5QI's PSDB to a very high percentage.</a:t>
            </a:r>
          </a:p>
          <a:p>
            <a:pPr>
              <a:buFont typeface="Arial" panose="020B0604020202020204" pitchFamily="34" charset="0"/>
              <a:buChar char="•"/>
            </a:pPr>
            <a:r>
              <a:rPr lang="en-US" altLang="zh-CN" sz="1400" b="1" dirty="0"/>
              <a:t>Definition 2: </a:t>
            </a:r>
            <a:r>
              <a:rPr lang="en-US" sz="1400" dirty="0"/>
              <a:t>The PSDB is defined </a:t>
            </a:r>
            <a:r>
              <a:rPr lang="en-US" sz="1400" dirty="0">
                <a:highlight>
                  <a:srgbClr val="FFFF00"/>
                </a:highlight>
              </a:rPr>
              <a:t>as the upper bound of the sum of all PDUs in a PDU Set, of the time between the arrival of a PDU at the UPF and the arrival of the same PDU at the UE</a:t>
            </a:r>
          </a:p>
        </p:txBody>
      </p:sp>
      <p:sp>
        <p:nvSpPr>
          <p:cNvPr id="8" name="Rectangle 7">
            <a:extLst>
              <a:ext uri="{FF2B5EF4-FFF2-40B4-BE49-F238E27FC236}">
                <a16:creationId xmlns:a16="http://schemas.microsoft.com/office/drawing/2014/main" xmlns="" id="{471DD2B8-8CEA-4485-A54A-E24F0911F4D1}"/>
              </a:ext>
            </a:extLst>
          </p:cNvPr>
          <p:cNvSpPr/>
          <p:nvPr/>
        </p:nvSpPr>
        <p:spPr>
          <a:xfrm>
            <a:off x="4693766" y="5688449"/>
            <a:ext cx="4450234" cy="1169551"/>
          </a:xfrm>
          <a:prstGeom prst="rect">
            <a:avLst/>
          </a:prstGeom>
          <a:solidFill>
            <a:schemeClr val="bg1"/>
          </a:solidFill>
          <a:ln>
            <a:solidFill>
              <a:schemeClr val="accent1"/>
            </a:solidFill>
          </a:ln>
        </p:spPr>
        <p:txBody>
          <a:bodyPr wrap="square">
            <a:spAutoFit/>
          </a:bodyPr>
          <a:lstStyle/>
          <a:p>
            <a:pPr>
              <a:buFont typeface="Arial" panose="020B0604020202020204" pitchFamily="34" charset="0"/>
              <a:buChar char="•"/>
            </a:pPr>
            <a:r>
              <a:rPr lang="en-US" altLang="zh-CN" dirty="0"/>
              <a:t>Editor's note: The definitions of PSER and PSDB are FFS. For PSDB, it needs further study the impact due to N6 jitter.</a:t>
            </a:r>
          </a:p>
          <a:p>
            <a:pPr>
              <a:buFont typeface="Arial" panose="020B0604020202020204" pitchFamily="34" charset="0"/>
              <a:buChar char="•"/>
            </a:pPr>
            <a:r>
              <a:rPr lang="en-US" altLang="zh-CN" dirty="0"/>
              <a:t>Editor’s Note: the criteria for determining whether a PDU Set is successfully delivered or not are FFS</a:t>
            </a:r>
          </a:p>
          <a:p>
            <a:pPr>
              <a:buFont typeface="Arial" panose="020B0604020202020204" pitchFamily="34" charset="0"/>
              <a:buChar char="•"/>
            </a:pPr>
            <a:r>
              <a:rPr lang="en-US" altLang="zh-CN" dirty="0"/>
              <a:t>Editor’s Note: It is FFS “Whether a PDU Set is still valid in case PSDB is exceeded” is needed. It should be discussed together with the definition of PSDB, specially about the boundary of PSDB.</a:t>
            </a:r>
          </a:p>
        </p:txBody>
      </p:sp>
    </p:spTree>
    <p:extLst>
      <p:ext uri="{BB962C8B-B14F-4D97-AF65-F5344CB8AC3E}">
        <p14:creationId xmlns:p14="http://schemas.microsoft.com/office/powerpoint/2010/main" xmlns="" val="244000110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B39118-845E-460B-8E19-6898DF99D2D9}"/>
              </a:ext>
            </a:extLst>
          </p:cNvPr>
          <p:cNvSpPr>
            <a:spLocks noGrp="1"/>
          </p:cNvSpPr>
          <p:nvPr>
            <p:ph type="title"/>
          </p:nvPr>
        </p:nvSpPr>
        <p:spPr/>
        <p:txBody>
          <a:bodyPr/>
          <a:lstStyle/>
          <a:p>
            <a:r>
              <a:rPr lang="en-US" altLang="zh-CN" dirty="0"/>
              <a:t>KI#8: Provisioning of Periodicity/Jitter</a:t>
            </a:r>
            <a:endParaRPr lang="zh-CN" altLang="en-US" dirty="0"/>
          </a:p>
        </p:txBody>
      </p:sp>
      <p:sp>
        <p:nvSpPr>
          <p:cNvPr id="3" name="Content Placeholder 2">
            <a:extLst>
              <a:ext uri="{FF2B5EF4-FFF2-40B4-BE49-F238E27FC236}">
                <a16:creationId xmlns:a16="http://schemas.microsoft.com/office/drawing/2014/main" xmlns="" id="{753BCFA3-9323-43F9-8174-B15A27F70F77}"/>
              </a:ext>
            </a:extLst>
          </p:cNvPr>
          <p:cNvSpPr>
            <a:spLocks noGrp="1"/>
          </p:cNvSpPr>
          <p:nvPr>
            <p:ph idx="1"/>
          </p:nvPr>
        </p:nvSpPr>
        <p:spPr>
          <a:xfrm>
            <a:off x="188394" y="1454150"/>
            <a:ext cx="8955606" cy="4830763"/>
          </a:xfrm>
        </p:spPr>
        <p:txBody>
          <a:bodyPr/>
          <a:lstStyle/>
          <a:p>
            <a:r>
              <a:rPr lang="en-US" altLang="zh-CN" dirty="0" err="1"/>
              <a:t>SoH</a:t>
            </a:r>
            <a:r>
              <a:rPr lang="en-US" altLang="zh-CN" dirty="0"/>
              <a:t> questions:</a:t>
            </a:r>
          </a:p>
          <a:p>
            <a:pPr marL="514350" indent="-514350">
              <a:buAutoNum type="arabicPeriod"/>
            </a:pPr>
            <a:r>
              <a:rPr lang="en-US" altLang="zh-CN" sz="2400" dirty="0"/>
              <a:t>5GC derives periodicity of traffic.</a:t>
            </a:r>
          </a:p>
          <a:p>
            <a:pPr marL="0" indent="0">
              <a:buNone/>
            </a:pPr>
            <a:r>
              <a:rPr lang="en-US" altLang="zh-CN" sz="2400" dirty="0"/>
              <a:t>	Yes ()                 No()</a:t>
            </a:r>
          </a:p>
          <a:p>
            <a:pPr marL="514350" indent="-514350">
              <a:buAutoNum type="arabicPeriod" startAt="2"/>
            </a:pPr>
            <a:r>
              <a:rPr lang="en-US" altLang="zh-CN" sz="2400" dirty="0"/>
              <a:t>AF provides “traffic jitter associated with each periodicity” to 5GC.</a:t>
            </a:r>
          </a:p>
          <a:p>
            <a:pPr marL="0" indent="0">
              <a:buNone/>
            </a:pPr>
            <a:r>
              <a:rPr lang="en-US" altLang="zh-CN" sz="2400" dirty="0"/>
              <a:t>	Yes ()                 No()</a:t>
            </a:r>
          </a:p>
          <a:p>
            <a:pPr>
              <a:buAutoNum type="arabicPeriod" startAt="3"/>
            </a:pPr>
            <a:r>
              <a:rPr lang="en-US" altLang="zh-CN" sz="2400" dirty="0"/>
              <a:t>5GC derives “traffic jitter associated with each periodicity” </a:t>
            </a:r>
          </a:p>
          <a:p>
            <a:pPr marL="0" indent="0">
              <a:buNone/>
            </a:pPr>
            <a:r>
              <a:rPr lang="en-US" altLang="zh-CN" sz="2400" dirty="0"/>
              <a:t>	Yes ()                 No()</a:t>
            </a:r>
          </a:p>
          <a:p>
            <a:pPr>
              <a:buAutoNum type="arabicPeriod" startAt="3"/>
            </a:pPr>
            <a:endParaRPr lang="en-US" altLang="zh-CN" sz="2400" dirty="0"/>
          </a:p>
        </p:txBody>
      </p:sp>
    </p:spTree>
    <p:extLst>
      <p:ext uri="{BB962C8B-B14F-4D97-AF65-F5344CB8AC3E}">
        <p14:creationId xmlns:p14="http://schemas.microsoft.com/office/powerpoint/2010/main" xmlns="" val="2607063506"/>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18142</TotalTime>
  <Words>1348</Words>
  <Application>Microsoft Office PowerPoint</Application>
  <PresentationFormat>全屏显示(4:3)</PresentationFormat>
  <Paragraphs>156</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Theme</vt:lpstr>
      <vt:lpstr>Drafting session for FS_XRM KI#1&amp;2, 4&amp;5, 8</vt:lpstr>
      <vt:lpstr>KI#1: Policy control enhancements to support multi-modality flows coordinated transmission for single UE </vt:lpstr>
      <vt:lpstr>KI#1: Policy control enhancements to support multi-modality flows coordinated transmission for single UE </vt:lpstr>
      <vt:lpstr>KI#2: Support the Application Synchronization and QoS Policy Coordination for Multi-modal Traffic among Multiple UEs</vt:lpstr>
      <vt:lpstr>KI#4&amp;5: N6 protocol</vt:lpstr>
      <vt:lpstr>KI#4&amp;5: PDU Set importance</vt:lpstr>
      <vt:lpstr>KI#4&amp;5: Definition of PSDB</vt:lpstr>
      <vt:lpstr>KI#8: Provisioning of Periodicity/Jitter</vt:lpstr>
    </vt:vector>
  </TitlesOfParts>
  <Company>3GPP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cmcc-3</cp:lastModifiedBy>
  <cp:revision>2076</cp:revision>
  <dcterms:created xsi:type="dcterms:W3CDTF">2008-08-30T09:32:10Z</dcterms:created>
  <dcterms:modified xsi:type="dcterms:W3CDTF">2022-11-14T16:33:19Z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2c7635f8-94c0-4125-af53-3ffb066031e5</vt:lpwstr>
  </property>
  <property fmtid="{D5CDD505-2E9C-101B-9397-08002B2CF9AE}" pid="3" name="CTP_TimeStamp">
    <vt:lpwstr>2020-01-29 20:41:49Z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2015_ms_pID_725343">
    <vt:lpwstr>(3)fdWc1HiB/Dzau5h+T2SkjgSOt9V38uv4VKvFI5nD+vwjJ9oJu/DFg8WximpNlr36biV1J5yJ
yUI9hLGae5TGwQeJvR4UQObTnf4eV+YfSHv/M51PN5a5rCBZ0hGZKZAkUljL+P2fJoxLERcj
2VSe6qZ70RhGqZt8USMgYkyVpcQi8Rf8bWVYq5ygK5nDtlXUGzKG358y4mFj3ff77+b1s90S
wowgvgQpTd9EWPZ0kJ</vt:lpwstr>
  </property>
  <property fmtid="{D5CDD505-2E9C-101B-9397-08002B2CF9AE}" pid="9" name="_2015_ms_pID_7253431">
    <vt:lpwstr>j3xv6T/jBwpOhEq4NxQ2ltJNU/D9PPpmqCP+REhBUKBBmOQMecIza2
4CZDRyqiy2J7I82Ya8egO0882XMvsIf4VQ3xkZFjA95MJJ+ls2iamt3mL4gdmgBqay/jPJLS
6QdidPKFweJKaFNHfDuuNZEgXHmvAiLcQqTQ+2ovZpfoX+6qp7ERoKZ6oZOtFkZTCJlWQs2u
Pnzmo1x1vH3wYI8IptKLeWt/GTCdoQ+F8oyq</vt:lpwstr>
  </property>
  <property fmtid="{D5CDD505-2E9C-101B-9397-08002B2CF9AE}" pid="10" name="_2015_ms_pID_7253432">
    <vt:lpwstr>MQ==</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1667212806</vt:lpwstr>
  </property>
</Properties>
</file>