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30"/>
  </p:notesMasterIdLst>
  <p:handoutMasterIdLst>
    <p:handoutMasterId r:id="rId31"/>
  </p:handoutMasterIdLst>
  <p:sldIdLst>
    <p:sldId id="818" r:id="rId5"/>
    <p:sldId id="303" r:id="rId6"/>
    <p:sldId id="798" r:id="rId7"/>
    <p:sldId id="795" r:id="rId8"/>
    <p:sldId id="811" r:id="rId9"/>
    <p:sldId id="812" r:id="rId10"/>
    <p:sldId id="796" r:id="rId11"/>
    <p:sldId id="813" r:id="rId12"/>
    <p:sldId id="799" r:id="rId13"/>
    <p:sldId id="801" r:id="rId14"/>
    <p:sldId id="797" r:id="rId15"/>
    <p:sldId id="814" r:id="rId16"/>
    <p:sldId id="800" r:id="rId17"/>
    <p:sldId id="802" r:id="rId18"/>
    <p:sldId id="816" r:id="rId19"/>
    <p:sldId id="803" r:id="rId20"/>
    <p:sldId id="804" r:id="rId21"/>
    <p:sldId id="805" r:id="rId22"/>
    <p:sldId id="806" r:id="rId23"/>
    <p:sldId id="807" r:id="rId24"/>
    <p:sldId id="815" r:id="rId25"/>
    <p:sldId id="808" r:id="rId26"/>
    <p:sldId id="809" r:id="rId27"/>
    <p:sldId id="810" r:id="rId28"/>
    <p:sldId id="817" r:id="rId29"/>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33CC"/>
    <a:srgbClr val="FF6699"/>
    <a:srgbClr val="FF99FF"/>
    <a:srgbClr val="62A14D"/>
    <a:srgbClr val="000000"/>
    <a:srgbClr val="C6D254"/>
    <a:srgbClr val="B1D254"/>
    <a:srgbClr val="72AF2F"/>
    <a:srgbClr val="5C88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8FD4DC-DCD4-4A51-91DF-301B7251E690}" v="2" dt="2022-10-28T13:55:43.278"/>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25" autoAdjust="0"/>
  </p:normalViewPr>
  <p:slideViewPr>
    <p:cSldViewPr snapToGrid="0">
      <p:cViewPr varScale="1">
        <p:scale>
          <a:sx n="154" d="100"/>
          <a:sy n="154" d="100"/>
        </p:scale>
        <p:origin x="1248"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ng Cheng" userId="2d0b1172-628d-45ff-b9ab-d2d61d870e1b" providerId="ADAL" clId="{588FD4DC-DCD4-4A51-91DF-301B7251E690}"/>
    <pc:docChg chg="undo custSel addSld modSld sldOrd">
      <pc:chgData name="Hong Cheng" userId="2d0b1172-628d-45ff-b9ab-d2d61d870e1b" providerId="ADAL" clId="{588FD4DC-DCD4-4A51-91DF-301B7251E690}" dt="2022-10-28T13:55:43.278" v="673" actId="404"/>
      <pc:docMkLst>
        <pc:docMk/>
      </pc:docMkLst>
      <pc:sldChg chg="modSp mod">
        <pc:chgData name="Hong Cheng" userId="2d0b1172-628d-45ff-b9ab-d2d61d870e1b" providerId="ADAL" clId="{588FD4DC-DCD4-4A51-91DF-301B7251E690}" dt="2022-10-27T13:18:17.094" v="370" actId="20577"/>
        <pc:sldMkLst>
          <pc:docMk/>
          <pc:sldMk cId="2278209724" sldId="798"/>
        </pc:sldMkLst>
        <pc:spChg chg="mod">
          <ac:chgData name="Hong Cheng" userId="2d0b1172-628d-45ff-b9ab-d2d61d870e1b" providerId="ADAL" clId="{588FD4DC-DCD4-4A51-91DF-301B7251E690}" dt="2022-10-27T13:18:17.094" v="370" actId="20577"/>
          <ac:spMkLst>
            <pc:docMk/>
            <pc:sldMk cId="2278209724" sldId="798"/>
            <ac:spMk id="3" creationId="{8EBF47CD-A83E-4614-A272-AA01BC587B48}"/>
          </ac:spMkLst>
        </pc:spChg>
      </pc:sldChg>
      <pc:sldChg chg="modSp new mod ord">
        <pc:chgData name="Hong Cheng" userId="2d0b1172-628d-45ff-b9ab-d2d61d870e1b" providerId="ADAL" clId="{588FD4DC-DCD4-4A51-91DF-301B7251E690}" dt="2022-10-28T13:55:43.278" v="673" actId="404"/>
        <pc:sldMkLst>
          <pc:docMk/>
          <pc:sldMk cId="3826434413" sldId="818"/>
        </pc:sldMkLst>
        <pc:spChg chg="mod">
          <ac:chgData name="Hong Cheng" userId="2d0b1172-628d-45ff-b9ab-d2d61d870e1b" providerId="ADAL" clId="{588FD4DC-DCD4-4A51-91DF-301B7251E690}" dt="2022-10-27T12:52:13.143" v="8" actId="20577"/>
          <ac:spMkLst>
            <pc:docMk/>
            <pc:sldMk cId="3826434413" sldId="818"/>
            <ac:spMk id="2" creationId="{3D0E12D2-FB3E-4E01-912B-2418FB820B67}"/>
          </ac:spMkLst>
        </pc:spChg>
        <pc:spChg chg="mod">
          <ac:chgData name="Hong Cheng" userId="2d0b1172-628d-45ff-b9ab-d2d61d870e1b" providerId="ADAL" clId="{588FD4DC-DCD4-4A51-91DF-301B7251E690}" dt="2022-10-28T13:55:43.278" v="673" actId="404"/>
          <ac:spMkLst>
            <pc:docMk/>
            <pc:sldMk cId="3826434413" sldId="818"/>
            <ac:spMk id="3" creationId="{0C48A726-F989-4586-B959-37C968E2F37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10/27/2022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10/27/2022</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2</a:t>
            </a:fld>
            <a:endParaRPr lang="en-GB" altLang="en-US" sz="1200" dirty="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343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altLang="ko-KR" sz="1200" b="1" kern="1200" dirty="0">
                <a:solidFill>
                  <a:schemeClr val="tx1"/>
                </a:solidFill>
                <a:latin typeface="Arial "/>
                <a:ea typeface="+mn-ea"/>
                <a:cs typeface="Arial" panose="020B0604020202020204" pitchFamily="34" charset="0"/>
              </a:rPr>
              <a:t>3GPP TSG SA WG2 Meeting #154</a:t>
            </a:r>
          </a:p>
          <a:p>
            <a:r>
              <a:rPr lang="en-US" altLang="ko-KR" sz="1200" b="1" kern="1200" dirty="0">
                <a:solidFill>
                  <a:schemeClr val="tx1"/>
                </a:solidFill>
                <a:latin typeface="Arial "/>
                <a:ea typeface="+mn-ea"/>
                <a:cs typeface="Arial" panose="020B0604020202020204" pitchFamily="34" charset="0"/>
              </a:rPr>
              <a:t>14 – 18</a:t>
            </a:r>
            <a:r>
              <a:rPr lang="en-US" altLang="ko-KR" sz="1200" b="1" kern="1200" baseline="30000" dirty="0">
                <a:solidFill>
                  <a:schemeClr val="tx1"/>
                </a:solidFill>
                <a:latin typeface="Arial "/>
                <a:ea typeface="+mn-ea"/>
                <a:cs typeface="Arial" panose="020B0604020202020204" pitchFamily="34" charset="0"/>
              </a:rPr>
              <a:t>th</a:t>
            </a:r>
            <a:r>
              <a:rPr lang="en-US" altLang="ko-KR" sz="1200" b="1" kern="1200" dirty="0">
                <a:solidFill>
                  <a:schemeClr val="tx1"/>
                </a:solidFill>
                <a:latin typeface="Arial "/>
                <a:ea typeface="+mn-ea"/>
                <a:cs typeface="Arial" panose="020B0604020202020204" pitchFamily="34" charset="0"/>
              </a:rPr>
              <a:t>, November 2022, Toulouse, France </a:t>
            </a:r>
            <a:endParaRPr lang="sv-SE" altLang="en-US" sz="1200" b="1" kern="1200" dirty="0">
              <a:solidFill>
                <a:schemeClr val="tx1"/>
              </a:solidFill>
              <a:latin typeface="Arial "/>
              <a:ea typeface="+mn-ea"/>
              <a:cs typeface="Arial" panose="020B0604020202020204" pitchFamily="34" charset="0"/>
            </a:endParaRP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WG2#154,</a:t>
            </a:r>
            <a:r>
              <a:rPr lang="en-GB" altLang="de-DE" sz="1200" baseline="0" dirty="0">
                <a:solidFill>
                  <a:schemeClr val="bg1"/>
                </a:solidFill>
              </a:rPr>
              <a:t> </a:t>
            </a:r>
            <a:r>
              <a:rPr lang="en-US" altLang="de-DE" sz="1200" baseline="0" dirty="0">
                <a:solidFill>
                  <a:schemeClr val="bg1"/>
                </a:solidFill>
              </a:rPr>
              <a:t>14 – 18th, November 2022, Toulouse, France </a:t>
            </a:r>
            <a:endParaRPr lang="en-GB" altLang="ko-KR"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3gpp.org/ftp/tsg_sa/WG2_Arch/TSGS2_154_Toulouse_2022-11/Docs/S2-2210194.zip" TargetMode="External"/><Relationship Id="rId2" Type="http://schemas.openxmlformats.org/officeDocument/2006/relationships/hyperlink" Target="https://www.3gpp.org/ftp/tsg_sa/WG2_Arch/TSGS2_154_Toulouse_2022-11/Docs/S2-2210197.zip"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E12D2-FB3E-4E01-912B-2418FB820B67}"/>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0C48A726-F989-4586-B959-37C968E2F371}"/>
              </a:ext>
            </a:extLst>
          </p:cNvPr>
          <p:cNvSpPr>
            <a:spLocks noGrp="1"/>
          </p:cNvSpPr>
          <p:nvPr>
            <p:ph idx="1"/>
          </p:nvPr>
        </p:nvSpPr>
        <p:spPr/>
        <p:txBody>
          <a:bodyPr/>
          <a:lstStyle/>
          <a:p>
            <a:r>
              <a:rPr lang="en-US" sz="2400" dirty="0"/>
              <a:t>TR clean up and conclusion updates:</a:t>
            </a:r>
          </a:p>
          <a:p>
            <a:pPr lvl="1"/>
            <a:r>
              <a:rPr lang="en-US" sz="1800" dirty="0"/>
              <a:t>RAN3 LS (response to SA2 LS): </a:t>
            </a:r>
            <a:r>
              <a:rPr lang="en-US" sz="1400" b="0" i="0" dirty="0">
                <a:solidFill>
                  <a:srgbClr val="000000"/>
                </a:solidFill>
                <a:effectLst/>
                <a:latin typeface="arial" panose="020B0604020202020204" pitchFamily="34" charset="0"/>
                <a:hlinkClick r:id="rId2"/>
              </a:rPr>
              <a:t>S2-2210197</a:t>
            </a:r>
            <a:r>
              <a:rPr lang="en-US" sz="1800" dirty="0"/>
              <a:t> </a:t>
            </a:r>
          </a:p>
          <a:p>
            <a:pPr lvl="1"/>
            <a:r>
              <a:rPr lang="en-US" sz="1800" dirty="0"/>
              <a:t>Proposed conclusion updates</a:t>
            </a:r>
          </a:p>
          <a:p>
            <a:pPr lvl="1"/>
            <a:r>
              <a:rPr lang="en-US" sz="1800" dirty="0"/>
              <a:t>RAN2 LS (response to SA2 LS): </a:t>
            </a:r>
            <a:r>
              <a:rPr lang="en-US" sz="1400" b="0" i="0" dirty="0">
                <a:solidFill>
                  <a:srgbClr val="000000"/>
                </a:solidFill>
                <a:effectLst/>
                <a:latin typeface="arial" panose="020B0604020202020204" pitchFamily="34" charset="0"/>
                <a:hlinkClick r:id="rId3"/>
              </a:rPr>
              <a:t>S2-2210194</a:t>
            </a:r>
            <a:endParaRPr lang="en-US" sz="1400" b="0" i="0" dirty="0">
              <a:solidFill>
                <a:srgbClr val="000000"/>
              </a:solidFill>
              <a:effectLst/>
              <a:latin typeface="arial" panose="020B0604020202020204" pitchFamily="34" charset="0"/>
            </a:endParaRPr>
          </a:p>
          <a:p>
            <a:pPr lvl="1"/>
            <a:r>
              <a:rPr lang="en-US" sz="1800" dirty="0"/>
              <a:t>LS Reply to RAN3 to be drafted</a:t>
            </a:r>
          </a:p>
          <a:p>
            <a:r>
              <a:rPr lang="en-US" sz="2400" dirty="0"/>
              <a:t>WID draft discussion </a:t>
            </a:r>
          </a:p>
          <a:p>
            <a:pPr lvl="1"/>
            <a:r>
              <a:rPr lang="en-US" sz="1800" dirty="0"/>
              <a:t>based on S2-220970r02 or S2-220970r03</a:t>
            </a:r>
          </a:p>
          <a:p>
            <a:pPr lvl="2"/>
            <a:r>
              <a:rPr lang="en-US" sz="1400" dirty="0"/>
              <a:t>Wording of the objectives to be decided in the meeting. </a:t>
            </a:r>
          </a:p>
          <a:p>
            <a:r>
              <a:rPr lang="en-US" sz="2400" dirty="0"/>
              <a:t>Normative work planning (SA2#154)</a:t>
            </a:r>
          </a:p>
          <a:p>
            <a:pPr lvl="1"/>
            <a:r>
              <a:rPr lang="en-US" sz="1400" dirty="0"/>
              <a:t>Expect to handle 12-15 documents in total (for both study and normative work) with 1 TU allocated F2F.</a:t>
            </a:r>
          </a:p>
          <a:p>
            <a:pPr lvl="1"/>
            <a:r>
              <a:rPr lang="en-US" sz="1100" dirty="0"/>
              <a:t>CRs: TS 23.501: </a:t>
            </a:r>
          </a:p>
          <a:p>
            <a:pPr lvl="2"/>
            <a:r>
              <a:rPr lang="en-US" sz="1050" dirty="0"/>
              <a:t>General MBSR introduction</a:t>
            </a:r>
          </a:p>
          <a:p>
            <a:pPr lvl="2"/>
            <a:r>
              <a:rPr lang="en-US" sz="1050" dirty="0"/>
              <a:t>Feature/function summary</a:t>
            </a:r>
          </a:p>
          <a:p>
            <a:pPr lvl="1"/>
            <a:r>
              <a:rPr lang="en-US" sz="1100" dirty="0"/>
              <a:t>CRs: TS 23.502: (TBD)</a:t>
            </a:r>
          </a:p>
          <a:p>
            <a:pPr lvl="1"/>
            <a:r>
              <a:rPr lang="en-US" sz="1100" dirty="0"/>
              <a:t>CRs: TS 23.273:</a:t>
            </a:r>
          </a:p>
          <a:p>
            <a:pPr lvl="2"/>
            <a:r>
              <a:rPr lang="en-US" sz="1050" dirty="0"/>
              <a:t>General summary </a:t>
            </a:r>
          </a:p>
          <a:p>
            <a:pPr lvl="1"/>
            <a:endParaRPr lang="en-US" sz="2000" dirty="0"/>
          </a:p>
          <a:p>
            <a:endParaRPr lang="en-US" sz="2400" dirty="0"/>
          </a:p>
        </p:txBody>
      </p:sp>
    </p:spTree>
    <p:extLst>
      <p:ext uri="{BB962C8B-B14F-4D97-AF65-F5344CB8AC3E}">
        <p14:creationId xmlns:p14="http://schemas.microsoft.com/office/powerpoint/2010/main" val="3826434413"/>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D7BFA-734F-4CA5-98FD-561DAFB82789}"/>
              </a:ext>
            </a:extLst>
          </p:cNvPr>
          <p:cNvSpPr>
            <a:spLocks noGrp="1"/>
          </p:cNvSpPr>
          <p:nvPr>
            <p:ph type="title"/>
          </p:nvPr>
        </p:nvSpPr>
        <p:spPr/>
        <p:txBody>
          <a:bodyPr/>
          <a:lstStyle/>
          <a:p>
            <a:r>
              <a:rPr lang="en-US" dirty="0"/>
              <a:t>RAN3 response on KI#3 - II</a:t>
            </a:r>
          </a:p>
        </p:txBody>
      </p:sp>
      <p:sp>
        <p:nvSpPr>
          <p:cNvPr id="3" name="Content Placeholder 2">
            <a:extLst>
              <a:ext uri="{FF2B5EF4-FFF2-40B4-BE49-F238E27FC236}">
                <a16:creationId xmlns:a16="http://schemas.microsoft.com/office/drawing/2014/main" id="{968B6BD9-1330-4170-B068-ADAC961473D1}"/>
              </a:ext>
            </a:extLst>
          </p:cNvPr>
          <p:cNvSpPr>
            <a:spLocks noGrp="1"/>
          </p:cNvSpPr>
          <p:nvPr>
            <p:ph idx="1"/>
          </p:nvPr>
        </p:nvSpPr>
        <p:spPr/>
        <p:txBody>
          <a:bodyPr/>
          <a:lstStyle/>
          <a:p>
            <a:pPr marL="640080" marR="0" indent="0" algn="just">
              <a:spcBef>
                <a:spcPts val="0"/>
              </a:spcBef>
              <a:spcAft>
                <a:spcPts val="0"/>
              </a:spcAft>
            </a:pPr>
            <a:r>
              <a:rPr lang="en-GB" sz="1800" b="1" dirty="0">
                <a:effectLst/>
                <a:latin typeface="Arial" panose="020B0604020202020204" pitchFamily="34" charset="0"/>
                <a:ea typeface="DengXian" panose="02010600030101010101" pitchFamily="2" charset="-122"/>
                <a:cs typeface="Times New Roman" panose="02020603050405020304" pitchFamily="18" charset="0"/>
              </a:rPr>
              <a:t>RAN3’s feedback on point #3: </a:t>
            </a:r>
            <a:r>
              <a:rPr lang="en-GB" sz="1800" dirty="0">
                <a:effectLst/>
                <a:latin typeface="Arial" panose="020B0604020202020204" pitchFamily="34" charset="0"/>
                <a:ea typeface="DengXian" panose="02010600030101010101" pitchFamily="2" charset="-122"/>
                <a:cs typeface="Times New Roman" panose="02020603050405020304" pitchFamily="18" charset="0"/>
              </a:rPr>
              <a:t>RAN3 achieved the following agreement: </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pPr marL="914400" marR="0" indent="0" algn="just">
              <a:spcBef>
                <a:spcPts val="0"/>
              </a:spcBef>
              <a:spcAft>
                <a:spcPts val="0"/>
              </a:spcAft>
            </a:pPr>
            <a:r>
              <a:rPr lang="en-GB" sz="1800" b="1" dirty="0">
                <a:solidFill>
                  <a:srgbClr val="00B050"/>
                </a:solidFill>
                <a:effectLst/>
                <a:latin typeface="Arial" panose="020B0604020202020204" pitchFamily="34" charset="0"/>
                <a:ea typeface="DengXian" panose="02010600030101010101" pitchFamily="2" charset="-122"/>
                <a:cs typeface="Times New Roman" panose="02020603050405020304" pitchFamily="18" charset="0"/>
              </a:rPr>
              <a:t>After baseline procedures have been established, RAN3 to discuss the benefit and whether to support </a:t>
            </a:r>
            <a:r>
              <a:rPr lang="en-GB" sz="1800" b="1" dirty="0" err="1">
                <a:solidFill>
                  <a:srgbClr val="00B050"/>
                </a:solidFill>
                <a:effectLst/>
                <a:latin typeface="Arial" panose="020B0604020202020204" pitchFamily="34" charset="0"/>
                <a:ea typeface="DengXian" panose="02010600030101010101" pitchFamily="2" charset="-122"/>
                <a:cs typeface="Times New Roman" panose="02020603050405020304" pitchFamily="18" charset="0"/>
              </a:rPr>
              <a:t>signaling</a:t>
            </a:r>
            <a:r>
              <a:rPr lang="en-GB" sz="1800" b="1" dirty="0">
                <a:solidFill>
                  <a:srgbClr val="00B050"/>
                </a:solidFill>
                <a:effectLst/>
                <a:latin typeface="Arial" panose="020B0604020202020204" pitchFamily="34" charset="0"/>
                <a:ea typeface="DengXian" panose="02010600030101010101" pitchFamily="2" charset="-122"/>
                <a:cs typeface="Times New Roman" panose="02020603050405020304" pitchFamily="18" charset="0"/>
              </a:rPr>
              <a:t> of information related to multiple UE contexts in a single message for UE handover preparation, path switch, and context release procedures.</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pPr marL="720090" marR="0" indent="-360045" algn="just">
              <a:spcBef>
                <a:spcPts val="0"/>
              </a:spcBef>
              <a:spcAft>
                <a:spcPts val="0"/>
              </a:spcAft>
            </a:pPr>
            <a:r>
              <a:rPr lang="en-GB" sz="1800" dirty="0">
                <a:effectLst/>
                <a:latin typeface="Arial" panose="020B0604020202020204" pitchFamily="34" charset="0"/>
                <a:ea typeface="DengXian" panose="02010600030101010101" pitchFamily="2" charset="-122"/>
                <a:cs typeface="Times New Roman" panose="02020603050405020304" pitchFamily="18" charset="0"/>
              </a:rPr>
              <a:t> </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r>
              <a:rPr lang="en-US" u="sng" dirty="0">
                <a:solidFill>
                  <a:srgbClr val="C00000"/>
                </a:solidFill>
              </a:rPr>
              <a:t>Observation: </a:t>
            </a:r>
          </a:p>
          <a:p>
            <a:pPr lvl="1"/>
            <a:r>
              <a:rPr lang="en-US" u="sng" dirty="0">
                <a:solidFill>
                  <a:srgbClr val="C00000"/>
                </a:solidFill>
              </a:rPr>
              <a:t>SA2 can assume a baseline without “multiple UE context in a single message”. </a:t>
            </a:r>
          </a:p>
          <a:p>
            <a:pPr lvl="1"/>
            <a:r>
              <a:rPr lang="en-US" u="sng" dirty="0">
                <a:solidFill>
                  <a:srgbClr val="C00000"/>
                </a:solidFill>
              </a:rPr>
              <a:t>Based on RAN WG feedback, SA2 can add such optimization in normative phase.   </a:t>
            </a:r>
          </a:p>
        </p:txBody>
      </p:sp>
    </p:spTree>
    <p:extLst>
      <p:ext uri="{BB962C8B-B14F-4D97-AF65-F5344CB8AC3E}">
        <p14:creationId xmlns:p14="http://schemas.microsoft.com/office/powerpoint/2010/main" val="2928453835"/>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60FCD-DAFD-4707-9BD4-1F2ED1F7B9D2}"/>
              </a:ext>
            </a:extLst>
          </p:cNvPr>
          <p:cNvSpPr>
            <a:spLocks noGrp="1"/>
          </p:cNvSpPr>
          <p:nvPr>
            <p:ph type="title"/>
          </p:nvPr>
        </p:nvSpPr>
        <p:spPr/>
        <p:txBody>
          <a:bodyPr/>
          <a:lstStyle/>
          <a:p>
            <a:r>
              <a:rPr lang="en-US" dirty="0"/>
              <a:t>KI#3 (clause 8.3)</a:t>
            </a:r>
          </a:p>
        </p:txBody>
      </p:sp>
      <p:sp>
        <p:nvSpPr>
          <p:cNvPr id="3" name="Content Placeholder 2">
            <a:extLst>
              <a:ext uri="{FF2B5EF4-FFF2-40B4-BE49-F238E27FC236}">
                <a16:creationId xmlns:a16="http://schemas.microsoft.com/office/drawing/2014/main" id="{20A8FE21-A16C-4FB6-B224-DD3D656E1482}"/>
              </a:ext>
            </a:extLst>
          </p:cNvPr>
          <p:cNvSpPr>
            <a:spLocks noGrp="1"/>
          </p:cNvSpPr>
          <p:nvPr>
            <p:ph idx="1"/>
          </p:nvPr>
        </p:nvSpPr>
        <p:spPr/>
        <p:txBody>
          <a:bodyPr/>
          <a:lstStyle/>
          <a:p>
            <a:pPr marL="900430" marR="0" indent="-720090" hangingPunct="0">
              <a:spcBef>
                <a:spcPts val="0"/>
              </a:spcBef>
              <a:spcAft>
                <a:spcPts val="900"/>
              </a:spcAft>
            </a:pPr>
            <a:r>
              <a:rPr lang="en-GB" sz="1200" dirty="0">
                <a:solidFill>
                  <a:srgbClr val="FF0000"/>
                </a:solidFill>
                <a:effectLst/>
                <a:latin typeface="Times New Roman" panose="02020603050405020304" pitchFamily="18" charset="0"/>
                <a:ea typeface="SimSun" panose="02010600030101010101" pitchFamily="2" charset="-122"/>
              </a:rPr>
              <a:t>Editor's note:	This clause includes interim conclusions, and needs further study.</a:t>
            </a:r>
          </a:p>
          <a:p>
            <a:pPr marL="0" marR="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For KI#3, the interim conclusions are as follows:</a:t>
            </a:r>
            <a:endParaRPr lang="en-US" sz="12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During MBSR’s mobility, the TAC broadcasted by the MBSR is the same as the TAC of the cell where the IAB-UE is located. When the IAB-UE enters to a new TA, the cell broadcasting information is updated accordingly.</a:t>
            </a:r>
            <a:endParaRPr lang="en-US" sz="12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The UE’s mobility management is performed using the legacy mechanism as defined in the TS 23.501 [2] and TS 23.502 [5]. The UE in CM-Idle shall follow legacy procedure when detecting a TAC which is not in the TA list. </a:t>
            </a:r>
            <a:endParaRPr lang="en-US" sz="12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200" dirty="0">
                <a:solidFill>
                  <a:srgbClr val="000000"/>
                </a:solidFill>
                <a:effectLst/>
                <a:latin typeface="Times New Roman" panose="02020603050405020304" pitchFamily="18" charset="0"/>
                <a:ea typeface="Times New Roman" panose="02020603050405020304" pitchFamily="18" charset="0"/>
              </a:rPr>
              <a:t>-	Each UE connected via the MBSR may have different serving AMFs e.g., due to slicing and individual PDU sessions/QoS service flows configured. UE context handling and path switching would be handled per each individual UE</a:t>
            </a:r>
            <a:r>
              <a:rPr lang="en-GB" sz="1200" dirty="0">
                <a:effectLst/>
                <a:latin typeface="Times New Roman" panose="02020603050405020304" pitchFamily="18"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a:p>
            <a:pPr marL="900430" marR="0" indent="-720090" hangingPunct="0">
              <a:spcBef>
                <a:spcPts val="0"/>
              </a:spcBef>
              <a:spcAft>
                <a:spcPts val="900"/>
              </a:spcAft>
            </a:pPr>
            <a:r>
              <a:rPr lang="en-GB" sz="1200" dirty="0">
                <a:solidFill>
                  <a:srgbClr val="FF0000"/>
                </a:solidFill>
                <a:effectLst/>
                <a:latin typeface="Times New Roman" panose="02020603050405020304" pitchFamily="18" charset="0"/>
                <a:ea typeface="SimSun" panose="02010600030101010101" pitchFamily="2" charset="-122"/>
              </a:rPr>
              <a:t>Editor's note: The above interim conclusion and support of group mobility are subject to feedback of RAN WGs and will be revisited as per the feedback.</a:t>
            </a:r>
            <a:endParaRPr lang="en-US" sz="1200" dirty="0">
              <a:solidFill>
                <a:srgbClr val="FF0000"/>
              </a:solidFill>
              <a:effectLst/>
              <a:latin typeface="Times New Roman" panose="02020603050405020304" pitchFamily="18" charset="0"/>
              <a:ea typeface="SimSun" panose="02010600030101010101" pitchFamily="2" charset="-122"/>
            </a:endParaRPr>
          </a:p>
          <a:p>
            <a:pPr marL="900430" marR="0" indent="-720090" hangingPunct="0">
              <a:spcBef>
                <a:spcPts val="0"/>
              </a:spcBef>
              <a:spcAft>
                <a:spcPts val="900"/>
              </a:spcAft>
            </a:pPr>
            <a:r>
              <a:rPr lang="en-GB" sz="1200" dirty="0">
                <a:solidFill>
                  <a:srgbClr val="FF0000"/>
                </a:solidFill>
                <a:effectLst/>
                <a:latin typeface="Times New Roman" panose="02020603050405020304" pitchFamily="18" charset="0"/>
                <a:ea typeface="SimSun" panose="02010600030101010101" pitchFamily="2" charset="-122"/>
              </a:rPr>
              <a:t>Editor's note: Regarding the alternatives assuming MBSR operates with dedicated TAC(s), it is subject to the feedback of RAN WGs.</a:t>
            </a:r>
            <a:endParaRPr lang="en-US" sz="1200" dirty="0">
              <a:solidFill>
                <a:srgbClr val="FF0000"/>
              </a:solidFill>
              <a:effectLst/>
              <a:latin typeface="Times New Roman" panose="02020603050405020304" pitchFamily="18" charset="0"/>
              <a:ea typeface="SimSun" panose="02010600030101010101" pitchFamily="2" charset="-122"/>
            </a:endParaRPr>
          </a:p>
          <a:p>
            <a:pPr marL="900430" marR="0" indent="-720090" hangingPunct="0">
              <a:spcBef>
                <a:spcPts val="0"/>
              </a:spcBef>
              <a:spcAft>
                <a:spcPts val="900"/>
              </a:spcAft>
            </a:pPr>
            <a:r>
              <a:rPr lang="en-GB" sz="1200" dirty="0">
                <a:solidFill>
                  <a:srgbClr val="FF0000"/>
                </a:solidFill>
                <a:effectLst/>
                <a:latin typeface="Times New Roman" panose="02020603050405020304" pitchFamily="18" charset="0"/>
                <a:ea typeface="SimSun" panose="02010600030101010101" pitchFamily="2" charset="-122"/>
              </a:rPr>
              <a:t>Editor's note: For UEs in RRC-Connected/CM-Connected state via an MBSR, whether and how to guarantee UE’s service continuity is subject to the IAB full migration/mobility in the RAN Rel-18 study.</a:t>
            </a:r>
            <a:endParaRPr lang="en-US" sz="1200" dirty="0">
              <a:solidFill>
                <a:srgbClr val="FF0000"/>
              </a:solidFill>
              <a:effectLst/>
              <a:latin typeface="Times New Roman" panose="02020603050405020304" pitchFamily="18" charset="0"/>
              <a:ea typeface="SimSun" panose="02010600030101010101" pitchFamily="2" charset="-122"/>
            </a:endParaRPr>
          </a:p>
          <a:p>
            <a:pPr marL="900430" marR="0" indent="-720090" hangingPunct="0">
              <a:spcBef>
                <a:spcPts val="0"/>
              </a:spcBef>
              <a:spcAft>
                <a:spcPts val="900"/>
              </a:spcAft>
            </a:pPr>
            <a:r>
              <a:rPr lang="en-GB" sz="1200" dirty="0">
                <a:solidFill>
                  <a:srgbClr val="FF0000"/>
                </a:solidFill>
                <a:effectLst/>
                <a:latin typeface="Times New Roman" panose="02020603050405020304" pitchFamily="18" charset="0"/>
                <a:ea typeface="SimSun" panose="02010600030101010101" pitchFamily="2" charset="-122"/>
              </a:rPr>
              <a:t>Editor</a:t>
            </a:r>
            <a:r>
              <a:rPr lang="en-US" sz="1200" dirty="0">
                <a:solidFill>
                  <a:srgbClr val="FF0000"/>
                </a:solidFill>
                <a:effectLst/>
                <a:latin typeface="Times New Roman" panose="02020603050405020304" pitchFamily="18" charset="0"/>
                <a:ea typeface="SimSun" panose="02010600030101010101" pitchFamily="2" charset="-122"/>
              </a:rPr>
              <a:t>'s note: The alternatives assuming MBSR operates with dedicated TAC(s) or TAC from Donor are subject to the feedback of RAN WGs.</a:t>
            </a:r>
          </a:p>
          <a:p>
            <a:endParaRPr lang="en-US" sz="1800" dirty="0"/>
          </a:p>
        </p:txBody>
      </p:sp>
    </p:spTree>
    <p:extLst>
      <p:ext uri="{BB962C8B-B14F-4D97-AF65-F5344CB8AC3E}">
        <p14:creationId xmlns:p14="http://schemas.microsoft.com/office/powerpoint/2010/main" val="1458352219"/>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7B7DC-CD12-404D-A76A-4A16B1C19B86}"/>
              </a:ext>
            </a:extLst>
          </p:cNvPr>
          <p:cNvSpPr>
            <a:spLocks noGrp="1"/>
          </p:cNvSpPr>
          <p:nvPr>
            <p:ph type="title"/>
          </p:nvPr>
        </p:nvSpPr>
        <p:spPr/>
        <p:txBody>
          <a:bodyPr/>
          <a:lstStyle/>
          <a:p>
            <a:r>
              <a:rPr lang="en-US" dirty="0">
                <a:solidFill>
                  <a:schemeClr val="tx1"/>
                </a:solidFill>
              </a:rPr>
              <a:t>Proposed resolutions for KI#3</a:t>
            </a:r>
            <a:endParaRPr lang="en-US" dirty="0"/>
          </a:p>
        </p:txBody>
      </p:sp>
      <p:sp>
        <p:nvSpPr>
          <p:cNvPr id="3" name="Content Placeholder 2">
            <a:extLst>
              <a:ext uri="{FF2B5EF4-FFF2-40B4-BE49-F238E27FC236}">
                <a16:creationId xmlns:a16="http://schemas.microsoft.com/office/drawing/2014/main" id="{DAE8E644-5651-4025-AE0D-D933E6F5DD92}"/>
              </a:ext>
            </a:extLst>
          </p:cNvPr>
          <p:cNvSpPr>
            <a:spLocks noGrp="1"/>
          </p:cNvSpPr>
          <p:nvPr>
            <p:ph idx="1"/>
          </p:nvPr>
        </p:nvSpPr>
        <p:spPr/>
        <p:txBody>
          <a:bodyPr/>
          <a:lstStyle/>
          <a:p>
            <a:r>
              <a:rPr lang="en-US" sz="1600" dirty="0">
                <a:solidFill>
                  <a:srgbClr val="C00000"/>
                </a:solidFill>
              </a:rPr>
              <a:t>Editor's note:	This clause includes interim conclusions, and needs further study.</a:t>
            </a:r>
          </a:p>
          <a:p>
            <a:pPr lvl="1"/>
            <a:r>
              <a:rPr lang="en-US" sz="1400" b="1" u="sng" dirty="0">
                <a:solidFill>
                  <a:srgbClr val="0070C0"/>
                </a:solidFill>
              </a:rPr>
              <a:t>Way forward: To remove this EN. No further study is needed for Rel-18.</a:t>
            </a:r>
            <a:r>
              <a:rPr lang="en-US" sz="1400" b="1" u="sng" dirty="0">
                <a:solidFill>
                  <a:srgbClr val="FF0000"/>
                </a:solidFill>
              </a:rPr>
              <a:t> </a:t>
            </a:r>
            <a:endParaRPr lang="en-US" sz="1200" b="1" u="sng" dirty="0">
              <a:solidFill>
                <a:srgbClr val="FF0000"/>
              </a:solidFill>
            </a:endParaRPr>
          </a:p>
          <a:p>
            <a:pPr marL="900430" marR="0" indent="-720090" hangingPunct="0">
              <a:spcBef>
                <a:spcPts val="0"/>
              </a:spcBef>
              <a:spcAft>
                <a:spcPts val="900"/>
              </a:spcAft>
            </a:pPr>
            <a:r>
              <a:rPr lang="en-GB" sz="1400" dirty="0">
                <a:solidFill>
                  <a:srgbClr val="FF0000"/>
                </a:solidFill>
                <a:effectLst/>
                <a:latin typeface="Times New Roman" panose="02020603050405020304" pitchFamily="18" charset="0"/>
                <a:ea typeface="SimSun" panose="02010600030101010101" pitchFamily="2" charset="-122"/>
              </a:rPr>
              <a:t>Editor's note: The above interim conclusion and support of group mobility are subject to feedback of RAN WGs and will be revisited as per the feedback.</a:t>
            </a:r>
          </a:p>
          <a:p>
            <a:pPr marL="1186180" lvl="1" indent="-720090">
              <a:spcBef>
                <a:spcPts val="0"/>
              </a:spcBef>
              <a:spcAft>
                <a:spcPts val="900"/>
              </a:spcAft>
            </a:pPr>
            <a:r>
              <a:rPr lang="en-US" sz="1400" b="1" u="sng" dirty="0">
                <a:solidFill>
                  <a:srgbClr val="0070C0"/>
                </a:solidFill>
              </a:rPr>
              <a:t>Way forward: To covert this to a NOTE: “Support of group mobility would be handled as alignment work in normative phase based on input from RAN WGs.”</a:t>
            </a:r>
          </a:p>
          <a:p>
            <a:pPr marL="900430" marR="0" indent="-720090" hangingPunct="0">
              <a:spcBef>
                <a:spcPts val="0"/>
              </a:spcBef>
              <a:spcAft>
                <a:spcPts val="900"/>
              </a:spcAft>
            </a:pPr>
            <a:r>
              <a:rPr lang="en-GB" sz="1400" dirty="0">
                <a:solidFill>
                  <a:srgbClr val="FF0000"/>
                </a:solidFill>
                <a:effectLst/>
                <a:latin typeface="Times New Roman" panose="02020603050405020304" pitchFamily="18" charset="0"/>
                <a:ea typeface="SimSun" panose="02010600030101010101" pitchFamily="2" charset="-122"/>
              </a:rPr>
              <a:t>Editor's note: Regarding the alternatives assuming MBSR operates with dedicated TAC(s), it is subject to the feedback of RAN WGs.</a:t>
            </a:r>
            <a:endParaRPr lang="en-US" sz="1400" dirty="0">
              <a:solidFill>
                <a:srgbClr val="FF0000"/>
              </a:solidFill>
              <a:effectLst/>
              <a:latin typeface="Times New Roman" panose="02020603050405020304" pitchFamily="18" charset="0"/>
              <a:ea typeface="SimSun" panose="02010600030101010101" pitchFamily="2" charset="-122"/>
            </a:endParaRPr>
          </a:p>
          <a:p>
            <a:pPr marL="900430" indent="-720090">
              <a:spcBef>
                <a:spcPts val="0"/>
              </a:spcBef>
              <a:spcAft>
                <a:spcPts val="900"/>
              </a:spcAft>
            </a:pPr>
            <a:r>
              <a:rPr lang="en-GB" sz="1400" dirty="0">
                <a:solidFill>
                  <a:srgbClr val="FF0000"/>
                </a:solidFill>
                <a:effectLst/>
                <a:latin typeface="Times New Roman" panose="02020603050405020304" pitchFamily="18" charset="0"/>
                <a:ea typeface="SimSun" panose="02010600030101010101" pitchFamily="2" charset="-122"/>
              </a:rPr>
              <a:t>Editor</a:t>
            </a:r>
            <a:r>
              <a:rPr lang="en-US" sz="1400" dirty="0">
                <a:solidFill>
                  <a:srgbClr val="FF0000"/>
                </a:solidFill>
                <a:effectLst/>
                <a:latin typeface="Times New Roman" panose="02020603050405020304" pitchFamily="18" charset="0"/>
                <a:ea typeface="SimSun" panose="02010600030101010101" pitchFamily="2" charset="-122"/>
              </a:rPr>
              <a:t>'s note: The alternatives assuming MBSR operates with dedicated TAC(s) or TAC from Donor are subject to the feedback of RAN WGs.</a:t>
            </a:r>
            <a:r>
              <a:rPr lang="en-GB" sz="1400" dirty="0">
                <a:solidFill>
                  <a:srgbClr val="FF0000"/>
                </a:solidFill>
                <a:latin typeface="Times New Roman" panose="02020603050405020304" pitchFamily="18" charset="0"/>
                <a:ea typeface="SimSun" panose="02010600030101010101" pitchFamily="2" charset="-122"/>
              </a:rPr>
              <a:t> </a:t>
            </a:r>
          </a:p>
          <a:p>
            <a:pPr marL="1186180" lvl="1" indent="-720090">
              <a:spcBef>
                <a:spcPts val="0"/>
              </a:spcBef>
              <a:spcAft>
                <a:spcPts val="900"/>
              </a:spcAft>
            </a:pPr>
            <a:r>
              <a:rPr lang="en-US" sz="1400" b="1" u="sng" dirty="0">
                <a:solidFill>
                  <a:srgbClr val="0070C0"/>
                </a:solidFill>
              </a:rPr>
              <a:t>Way forward: To covert these to a normative text: “Dedicated TAC(s) (per sol#17) or dynamic TAC (per sol.#16) for MBSR can both be supported from SA2 perspective. Normative work for the options will be decided based on RAN WG progress.”</a:t>
            </a:r>
          </a:p>
          <a:p>
            <a:pPr marL="1186180" lvl="1" indent="-720090">
              <a:spcBef>
                <a:spcPts val="0"/>
              </a:spcBef>
              <a:spcAft>
                <a:spcPts val="900"/>
              </a:spcAft>
            </a:pPr>
            <a:endParaRPr lang="en-GB" sz="1400" dirty="0">
              <a:solidFill>
                <a:srgbClr val="FF0000"/>
              </a:solidFill>
              <a:latin typeface="Times New Roman" panose="02020603050405020304" pitchFamily="18" charset="0"/>
              <a:ea typeface="SimSun" panose="02010600030101010101" pitchFamily="2" charset="-122"/>
            </a:endParaRPr>
          </a:p>
          <a:p>
            <a:pPr marL="900430" indent="-720090">
              <a:spcBef>
                <a:spcPts val="0"/>
              </a:spcBef>
              <a:spcAft>
                <a:spcPts val="900"/>
              </a:spcAft>
            </a:pPr>
            <a:r>
              <a:rPr lang="en-GB" sz="1400" dirty="0">
                <a:solidFill>
                  <a:srgbClr val="FF0000"/>
                </a:solidFill>
                <a:latin typeface="Times New Roman" panose="02020603050405020304" pitchFamily="18" charset="0"/>
                <a:ea typeface="SimSun" panose="02010600030101010101" pitchFamily="2" charset="-122"/>
              </a:rPr>
              <a:t>Editor's note: For UEs in RRC-Connected/CM-Connected state via an MBSR, whether and how to guarantee UE’s service continuity is subject to the IAB full migration/mobility in the RAN Rel-18 study.</a:t>
            </a:r>
            <a:endParaRPr lang="en-US" sz="1400" dirty="0">
              <a:solidFill>
                <a:srgbClr val="FF0000"/>
              </a:solidFill>
              <a:latin typeface="Times New Roman" panose="02020603050405020304" pitchFamily="18" charset="0"/>
              <a:ea typeface="SimSun" panose="02010600030101010101" pitchFamily="2" charset="-122"/>
            </a:endParaRPr>
          </a:p>
          <a:p>
            <a:pPr marL="1186180" lvl="1" indent="-720090">
              <a:spcBef>
                <a:spcPts val="0"/>
              </a:spcBef>
              <a:spcAft>
                <a:spcPts val="900"/>
              </a:spcAft>
            </a:pPr>
            <a:r>
              <a:rPr lang="en-US" sz="1400" b="1" u="sng" dirty="0">
                <a:solidFill>
                  <a:srgbClr val="0070C0"/>
                </a:solidFill>
              </a:rPr>
              <a:t>Way forward: Remove the EN. Nothing from SA2 perspective is required. </a:t>
            </a:r>
            <a:endParaRPr lang="en-GB" sz="1400" dirty="0">
              <a:solidFill>
                <a:srgbClr val="FF0000"/>
              </a:solidFill>
              <a:latin typeface="Times New Roman" panose="02020603050405020304" pitchFamily="18" charset="0"/>
              <a:ea typeface="SimSun" panose="02010600030101010101" pitchFamily="2" charset="-122"/>
            </a:endParaRPr>
          </a:p>
          <a:p>
            <a:pPr marL="900430" marR="0" indent="-720090" hangingPunct="0">
              <a:spcBef>
                <a:spcPts val="0"/>
              </a:spcBef>
              <a:spcAft>
                <a:spcPts val="900"/>
              </a:spcAft>
            </a:pPr>
            <a:endParaRPr lang="en-US" sz="1400" dirty="0">
              <a:solidFill>
                <a:srgbClr val="FF0000"/>
              </a:solidFill>
              <a:effectLst/>
              <a:latin typeface="Times New Roman" panose="02020603050405020304" pitchFamily="18" charset="0"/>
              <a:ea typeface="SimSun" panose="02010600030101010101" pitchFamily="2" charset="-122"/>
            </a:endParaRPr>
          </a:p>
          <a:p>
            <a:endParaRPr lang="en-US" sz="1800" b="1" u="sng" dirty="0">
              <a:solidFill>
                <a:srgbClr val="0070C0"/>
              </a:solidFill>
            </a:endParaRPr>
          </a:p>
        </p:txBody>
      </p:sp>
    </p:spTree>
    <p:extLst>
      <p:ext uri="{BB962C8B-B14F-4D97-AF65-F5344CB8AC3E}">
        <p14:creationId xmlns:p14="http://schemas.microsoft.com/office/powerpoint/2010/main" val="4049930777"/>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D7BFA-734F-4CA5-98FD-561DAFB82789}"/>
              </a:ext>
            </a:extLst>
          </p:cNvPr>
          <p:cNvSpPr>
            <a:spLocks noGrp="1"/>
          </p:cNvSpPr>
          <p:nvPr>
            <p:ph type="title"/>
          </p:nvPr>
        </p:nvSpPr>
        <p:spPr/>
        <p:txBody>
          <a:bodyPr/>
          <a:lstStyle/>
          <a:p>
            <a:r>
              <a:rPr lang="en-US" dirty="0"/>
              <a:t>RAN3 response on KI#4</a:t>
            </a:r>
          </a:p>
        </p:txBody>
      </p:sp>
      <p:sp>
        <p:nvSpPr>
          <p:cNvPr id="3" name="Content Placeholder 2">
            <a:extLst>
              <a:ext uri="{FF2B5EF4-FFF2-40B4-BE49-F238E27FC236}">
                <a16:creationId xmlns:a16="http://schemas.microsoft.com/office/drawing/2014/main" id="{968B6BD9-1330-4170-B068-ADAC961473D1}"/>
              </a:ext>
            </a:extLst>
          </p:cNvPr>
          <p:cNvSpPr>
            <a:spLocks noGrp="1"/>
          </p:cNvSpPr>
          <p:nvPr>
            <p:ph idx="1"/>
          </p:nvPr>
        </p:nvSpPr>
        <p:spPr/>
        <p:txBody>
          <a:bodyPr/>
          <a:lstStyle/>
          <a:p>
            <a:pPr marL="640080" marR="0" indent="0" algn="just">
              <a:spcBef>
                <a:spcPts val="0"/>
              </a:spcBef>
              <a:spcAft>
                <a:spcPts val="0"/>
              </a:spcAft>
            </a:pPr>
            <a:r>
              <a:rPr lang="en-GB" sz="1800" b="1" dirty="0">
                <a:effectLst/>
                <a:latin typeface="Arial" panose="020B0604020202020204" pitchFamily="34" charset="0"/>
                <a:ea typeface="DengXian" panose="02010600030101010101" pitchFamily="2" charset="-122"/>
                <a:cs typeface="Times New Roman" panose="02020603050405020304" pitchFamily="18" charset="0"/>
              </a:rPr>
              <a:t>RAN3’s feedback on point #4: </a:t>
            </a:r>
            <a:r>
              <a:rPr lang="en-GB" sz="1800" dirty="0">
                <a:effectLst/>
                <a:latin typeface="Arial" panose="020B0604020202020204" pitchFamily="34" charset="0"/>
                <a:ea typeface="DengXian" panose="02010600030101010101" pitchFamily="2" charset="-122"/>
                <a:cs typeface="Times New Roman" panose="02020603050405020304" pitchFamily="18" charset="0"/>
              </a:rPr>
              <a:t>IAB-node roaming was not discussed in Rel-16/17, and it is out-of-scope in Rel-18. RAN3 can therefore neither confirm nor deny whether the integration/inter-donor-migration procedures will work in a VPLMN.</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endParaRPr lang="en-US" dirty="0"/>
          </a:p>
          <a:p>
            <a:r>
              <a:rPr lang="en-US" u="sng" dirty="0">
                <a:solidFill>
                  <a:srgbClr val="C00000"/>
                </a:solidFill>
              </a:rPr>
              <a:t>Observation:</a:t>
            </a:r>
          </a:p>
          <a:p>
            <a:pPr lvl="1"/>
            <a:r>
              <a:rPr lang="en-US" u="sng" dirty="0">
                <a:solidFill>
                  <a:srgbClr val="C00000"/>
                </a:solidFill>
              </a:rPr>
              <a:t>Roaming is about inter-system operation and needs to be handled by SA2, not RAN (see TS 38.300 on roaming). </a:t>
            </a:r>
          </a:p>
          <a:p>
            <a:pPr lvl="1"/>
            <a:r>
              <a:rPr lang="en-US" u="sng" dirty="0">
                <a:solidFill>
                  <a:srgbClr val="C00000"/>
                </a:solidFill>
              </a:rPr>
              <a:t>The RAN3 response means that there is no enhancements of the integration/inter-donor-migration for roaming case. </a:t>
            </a:r>
          </a:p>
          <a:p>
            <a:pPr lvl="2"/>
            <a:r>
              <a:rPr lang="en-US" u="sng" dirty="0">
                <a:solidFill>
                  <a:srgbClr val="C00000"/>
                </a:solidFill>
              </a:rPr>
              <a:t>This means only local connection (LBO) for MBSR to access local service, no cross-PLMN integration.</a:t>
            </a:r>
          </a:p>
          <a:p>
            <a:pPr lvl="2"/>
            <a:r>
              <a:rPr lang="en-US" u="sng" dirty="0">
                <a:solidFill>
                  <a:srgbClr val="C00000"/>
                </a:solidFill>
              </a:rPr>
              <a:t>No cross-PLMN inter-donor migration.    </a:t>
            </a:r>
          </a:p>
        </p:txBody>
      </p:sp>
    </p:spTree>
    <p:extLst>
      <p:ext uri="{BB962C8B-B14F-4D97-AF65-F5344CB8AC3E}">
        <p14:creationId xmlns:p14="http://schemas.microsoft.com/office/powerpoint/2010/main" val="739465721"/>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60FCD-DAFD-4707-9BD4-1F2ED1F7B9D2}"/>
              </a:ext>
            </a:extLst>
          </p:cNvPr>
          <p:cNvSpPr>
            <a:spLocks noGrp="1"/>
          </p:cNvSpPr>
          <p:nvPr>
            <p:ph type="title"/>
          </p:nvPr>
        </p:nvSpPr>
        <p:spPr/>
        <p:txBody>
          <a:bodyPr/>
          <a:lstStyle/>
          <a:p>
            <a:r>
              <a:rPr lang="en-US" dirty="0"/>
              <a:t>KI#4 (clause 8.4)</a:t>
            </a:r>
          </a:p>
        </p:txBody>
      </p:sp>
      <p:sp>
        <p:nvSpPr>
          <p:cNvPr id="3" name="Content Placeholder 2">
            <a:extLst>
              <a:ext uri="{FF2B5EF4-FFF2-40B4-BE49-F238E27FC236}">
                <a16:creationId xmlns:a16="http://schemas.microsoft.com/office/drawing/2014/main" id="{20A8FE21-A16C-4FB6-B224-DD3D656E1482}"/>
              </a:ext>
            </a:extLst>
          </p:cNvPr>
          <p:cNvSpPr>
            <a:spLocks noGrp="1"/>
          </p:cNvSpPr>
          <p:nvPr>
            <p:ph idx="1"/>
          </p:nvPr>
        </p:nvSpPr>
        <p:spPr/>
        <p:txBody>
          <a:bodyPr/>
          <a:lstStyle/>
          <a:p>
            <a:pPr marL="900430" marR="0" indent="-720090" hangingPunct="0">
              <a:spcBef>
                <a:spcPts val="0"/>
              </a:spcBef>
              <a:spcAft>
                <a:spcPts val="900"/>
              </a:spcAft>
            </a:pPr>
            <a:r>
              <a:rPr lang="en-GB" sz="1100" dirty="0">
                <a:solidFill>
                  <a:srgbClr val="FF0000"/>
                </a:solidFill>
                <a:effectLst/>
                <a:latin typeface="Times New Roman" panose="02020603050405020304" pitchFamily="18" charset="0"/>
                <a:ea typeface="SimSun" panose="02010600030101010101" pitchFamily="2" charset="-122"/>
              </a:rPr>
              <a:t>Editor's note:	The interim conclusion is subject to feedback of RAN WGs and will be revisited as per the feedback.</a:t>
            </a:r>
            <a:endParaRPr lang="en-US" sz="1100" dirty="0">
              <a:solidFill>
                <a:srgbClr val="FF0000"/>
              </a:solidFill>
              <a:effectLst/>
              <a:latin typeface="Times New Roman" panose="02020603050405020304" pitchFamily="18" charset="0"/>
              <a:ea typeface="SimSun" panose="02010600030101010101" pitchFamily="2" charset="-122"/>
            </a:endParaRPr>
          </a:p>
          <a:p>
            <a:pPr marL="0" marR="0"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For KI#4, the interim conclusions are as follows:</a:t>
            </a:r>
            <a:endParaRPr lang="en-US" sz="1100" dirty="0">
              <a:effectLst/>
              <a:latin typeface="Times New Roman" panose="02020603050405020304" pitchFamily="18" charset="0"/>
              <a:ea typeface="Times New Roman" panose="02020603050405020304" pitchFamily="18" charset="0"/>
            </a:endParaRPr>
          </a:p>
          <a:p>
            <a:pPr marL="900430" marR="0" indent="-720090" hangingPunct="0">
              <a:spcBef>
                <a:spcPts val="0"/>
              </a:spcBef>
              <a:spcAft>
                <a:spcPts val="900"/>
              </a:spcAft>
            </a:pPr>
            <a:r>
              <a:rPr lang="en-GB" sz="1100" dirty="0">
                <a:solidFill>
                  <a:srgbClr val="FF0000"/>
                </a:solidFill>
                <a:effectLst/>
                <a:latin typeface="Times New Roman" panose="02020603050405020304" pitchFamily="18" charset="0"/>
                <a:ea typeface="SimSun" panose="02010600030101010101" pitchFamily="2" charset="-122"/>
              </a:rPr>
              <a:t>Editor's note:	How MBSR is made available with information related to its roaming operation in a VPLMN is FFS.</a:t>
            </a:r>
            <a:endParaRPr lang="en-US" sz="1100" dirty="0">
              <a:solidFill>
                <a:srgbClr val="FF0000"/>
              </a:solidFill>
              <a:effectLst/>
              <a:latin typeface="Times New Roman" panose="02020603050405020304" pitchFamily="18" charset="0"/>
              <a:ea typeface="SimSun" panose="02010600030101010101" pitchFamily="2" charset="-122"/>
            </a:endParaRPr>
          </a:p>
          <a:p>
            <a:pPr marL="360680" marR="0" indent="-180340"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	Depends on RAN WG confirmation, MBSR can use IAB-node integration procedure or inter-IAB-donor </a:t>
            </a:r>
            <a:r>
              <a:rPr lang="en-GB" sz="1100" dirty="0" err="1">
                <a:effectLst/>
                <a:latin typeface="Times New Roman" panose="02020603050405020304" pitchFamily="18" charset="0"/>
                <a:ea typeface="Times New Roman" panose="02020603050405020304" pitchFamily="18" charset="0"/>
              </a:rPr>
              <a:t>gNB</a:t>
            </a:r>
            <a:r>
              <a:rPr lang="en-GB" sz="1100" dirty="0">
                <a:effectLst/>
                <a:latin typeface="Times New Roman" panose="02020603050405020304" pitchFamily="18" charset="0"/>
                <a:ea typeface="Times New Roman" panose="02020603050405020304" pitchFamily="18" charset="0"/>
              </a:rPr>
              <a:t> mobility procedure to integrate into VPLMN to provide service.</a:t>
            </a:r>
            <a:endParaRPr lang="en-US" sz="11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	It is assumed that some roaming agreement for MBSR operation in VPLMN is in place in HPLMN, and the 5GC can make use of it for authorization of MBSR in VPLMN based on subscription information.</a:t>
            </a:r>
            <a:endParaRPr lang="en-US" sz="11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	The MBSR(IAB-UE) is assumed to be configured with preferred PLMN lists and forbidden PLMNs by the HPLMN.</a:t>
            </a:r>
            <a:endParaRPr lang="en-US" sz="11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	If the MBSR (IAB-UE) performs initial registration with the PLMN and accepted by the network acting as MBSR based on subscription information, and the information on how to obtain configuration information is available at MBSR, the MBSR operates as a MBSR. If the MBSR has no information for configuration in the serving PLMN and is not allowed to operate in the serving PLMN, it records the serving PLMN as not supporting operation as MBSR </a:t>
            </a:r>
            <a:endParaRPr lang="en-US" sz="11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US" sz="1100" dirty="0">
                <a:effectLst/>
                <a:latin typeface="Times New Roman" panose="02020603050405020304" pitchFamily="18" charset="0"/>
                <a:ea typeface="Times New Roman" panose="02020603050405020304" pitchFamily="18" charset="0"/>
              </a:rPr>
              <a:t>-	The AMF of the MBSR can indicate to the MBSR that it is not allowed to act as MBSR in the RA as part of registration procedure, even after initial registration to support location based restriction of MBSR operation. The MBSR should store the corresponding RA TAIs and avoid attempts to access these PLMNs/TAIs.</a:t>
            </a:r>
          </a:p>
          <a:p>
            <a:pPr marL="720725" marR="0" indent="-540385"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NOTE 1:	Which NAS message(s) (registration accept, registration reject or/and deregistration request) is used by the AMF of the MBSR for indicating to the MBSR that it is not allowed to act as MBSR will be FFS.</a:t>
            </a:r>
            <a:endParaRPr lang="en-US" sz="1100" dirty="0">
              <a:effectLst/>
              <a:latin typeface="Times New Roman" panose="02020603050405020304" pitchFamily="18" charset="0"/>
              <a:ea typeface="Times New Roman" panose="02020603050405020304" pitchFamily="18" charset="0"/>
            </a:endParaRPr>
          </a:p>
          <a:p>
            <a:pPr marL="720725" marR="0" indent="-540385"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NOTE</a:t>
            </a:r>
            <a:r>
              <a:rPr lang="en-US" sz="1100" dirty="0">
                <a:effectLst/>
                <a:latin typeface="Times New Roman" panose="02020603050405020304" pitchFamily="18" charset="0"/>
                <a:ea typeface="Times New Roman" panose="02020603050405020304" pitchFamily="18" charset="0"/>
              </a:rPr>
              <a:t> 2</a:t>
            </a:r>
            <a:r>
              <a:rPr lang="en-GB" sz="1100" dirty="0">
                <a:effectLst/>
                <a:latin typeface="Times New Roman" panose="02020603050405020304" pitchFamily="18" charset="0"/>
                <a:ea typeface="Times New Roman" panose="02020603050405020304" pitchFamily="18" charset="0"/>
              </a:rPr>
              <a:t>: The mechanism applies to both roaming and non-roaming MBSR operations.    </a:t>
            </a:r>
            <a:endParaRPr lang="en-US" sz="1100" dirty="0">
              <a:effectLst/>
              <a:latin typeface="Times New Roman" panose="02020603050405020304" pitchFamily="18" charset="0"/>
              <a:ea typeface="Times New Roman" panose="02020603050405020304" pitchFamily="18" charset="0"/>
            </a:endParaRPr>
          </a:p>
          <a:p>
            <a:endParaRPr lang="en-US" sz="1100" dirty="0"/>
          </a:p>
        </p:txBody>
      </p:sp>
    </p:spTree>
    <p:extLst>
      <p:ext uri="{BB962C8B-B14F-4D97-AF65-F5344CB8AC3E}">
        <p14:creationId xmlns:p14="http://schemas.microsoft.com/office/powerpoint/2010/main" val="2177828687"/>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7B7DC-CD12-404D-A76A-4A16B1C19B86}"/>
              </a:ext>
            </a:extLst>
          </p:cNvPr>
          <p:cNvSpPr>
            <a:spLocks noGrp="1"/>
          </p:cNvSpPr>
          <p:nvPr>
            <p:ph type="title"/>
          </p:nvPr>
        </p:nvSpPr>
        <p:spPr/>
        <p:txBody>
          <a:bodyPr/>
          <a:lstStyle/>
          <a:p>
            <a:r>
              <a:rPr lang="en-US" dirty="0">
                <a:solidFill>
                  <a:schemeClr val="tx1"/>
                </a:solidFill>
              </a:rPr>
              <a:t>Proposed resolutions for KI#4</a:t>
            </a:r>
            <a:endParaRPr lang="en-US" dirty="0"/>
          </a:p>
        </p:txBody>
      </p:sp>
      <p:sp>
        <p:nvSpPr>
          <p:cNvPr id="3" name="Content Placeholder 2">
            <a:extLst>
              <a:ext uri="{FF2B5EF4-FFF2-40B4-BE49-F238E27FC236}">
                <a16:creationId xmlns:a16="http://schemas.microsoft.com/office/drawing/2014/main" id="{DAE8E644-5651-4025-AE0D-D933E6F5DD92}"/>
              </a:ext>
            </a:extLst>
          </p:cNvPr>
          <p:cNvSpPr>
            <a:spLocks noGrp="1"/>
          </p:cNvSpPr>
          <p:nvPr>
            <p:ph idx="1"/>
          </p:nvPr>
        </p:nvSpPr>
        <p:spPr/>
        <p:txBody>
          <a:bodyPr/>
          <a:lstStyle/>
          <a:p>
            <a:r>
              <a:rPr lang="en-GB" sz="1600" dirty="0">
                <a:solidFill>
                  <a:srgbClr val="FF0000"/>
                </a:solidFill>
                <a:effectLst/>
                <a:latin typeface="Times New Roman" panose="02020603050405020304" pitchFamily="18" charset="0"/>
                <a:ea typeface="SimSun" panose="02010600030101010101" pitchFamily="2" charset="-122"/>
              </a:rPr>
              <a:t>Editor's note:	The interim conclusion is subject to feedback of RAN WGs and will be revisited as per the feedback.</a:t>
            </a:r>
            <a:endParaRPr lang="en-US" sz="1600" dirty="0">
              <a:solidFill>
                <a:srgbClr val="FF0000"/>
              </a:solidFill>
              <a:effectLst/>
              <a:latin typeface="Times New Roman" panose="02020603050405020304" pitchFamily="18" charset="0"/>
              <a:ea typeface="SimSun" panose="02010600030101010101" pitchFamily="2" charset="-122"/>
            </a:endParaRPr>
          </a:p>
          <a:p>
            <a:pPr lvl="1"/>
            <a:r>
              <a:rPr lang="en-US" sz="1800" b="1" u="sng" dirty="0">
                <a:solidFill>
                  <a:srgbClr val="0070C0"/>
                </a:solidFill>
              </a:rPr>
              <a:t>Way forward: To remove this EN. No further study is needed for Rel-18.</a:t>
            </a:r>
            <a:r>
              <a:rPr lang="en-US" sz="1800" b="1" u="sng" dirty="0">
                <a:solidFill>
                  <a:srgbClr val="FF0000"/>
                </a:solidFill>
              </a:rPr>
              <a:t> </a:t>
            </a:r>
            <a:endParaRPr lang="en-US" sz="1600" b="1" u="sng" dirty="0">
              <a:solidFill>
                <a:srgbClr val="FF0000"/>
              </a:solidFill>
            </a:endParaRPr>
          </a:p>
          <a:p>
            <a:pPr marL="900430" marR="0" indent="-720090" hangingPunct="0">
              <a:spcBef>
                <a:spcPts val="0"/>
              </a:spcBef>
              <a:spcAft>
                <a:spcPts val="900"/>
              </a:spcAft>
            </a:pPr>
            <a:endParaRPr lang="en-US" sz="1400" dirty="0">
              <a:solidFill>
                <a:srgbClr val="FF0000"/>
              </a:solidFill>
              <a:effectLst/>
              <a:latin typeface="Times New Roman" panose="02020603050405020304" pitchFamily="18" charset="0"/>
              <a:ea typeface="SimSun" panose="02010600030101010101" pitchFamily="2" charset="-122"/>
            </a:endParaRPr>
          </a:p>
          <a:p>
            <a:pPr marL="900430" indent="-720090">
              <a:spcBef>
                <a:spcPts val="0"/>
              </a:spcBef>
              <a:spcAft>
                <a:spcPts val="900"/>
              </a:spcAft>
            </a:pPr>
            <a:r>
              <a:rPr lang="en-GB" sz="1400" dirty="0">
                <a:solidFill>
                  <a:srgbClr val="FF0000"/>
                </a:solidFill>
                <a:effectLst/>
                <a:latin typeface="Times New Roman" panose="02020603050405020304" pitchFamily="18" charset="0"/>
                <a:ea typeface="SimSun" panose="02010600030101010101" pitchFamily="2" charset="-122"/>
              </a:rPr>
              <a:t>Editor's note:	How MBSR is made available with information related to its roaming operation in a VPLMN is FFS.</a:t>
            </a:r>
            <a:endParaRPr lang="en-US" sz="1400" dirty="0">
              <a:solidFill>
                <a:srgbClr val="FF0000"/>
              </a:solidFill>
              <a:effectLst/>
              <a:latin typeface="Times New Roman" panose="02020603050405020304" pitchFamily="18" charset="0"/>
              <a:ea typeface="SimSun" panose="02010600030101010101" pitchFamily="2" charset="-122"/>
            </a:endParaRPr>
          </a:p>
          <a:p>
            <a:pPr marL="1186180" lvl="1" indent="-720090">
              <a:spcBef>
                <a:spcPts val="0"/>
              </a:spcBef>
              <a:spcAft>
                <a:spcPts val="900"/>
              </a:spcAft>
            </a:pPr>
            <a:r>
              <a:rPr lang="en-US" sz="1800" b="1" u="sng" dirty="0">
                <a:solidFill>
                  <a:srgbClr val="0070C0"/>
                </a:solidFill>
              </a:rPr>
              <a:t>Way forward: To convert this EN to normative text: “MBSR is configured by 5GC with information related to its roaming operation in a VPLMN. Refer to KI#1 (clause 8.1) conclusions on the mechanism for the configuration besides the conclusion of this clause.”</a:t>
            </a:r>
            <a:r>
              <a:rPr lang="en-US" sz="1800" b="1" u="sng" dirty="0">
                <a:solidFill>
                  <a:srgbClr val="FF0000"/>
                </a:solidFill>
              </a:rPr>
              <a:t> </a:t>
            </a:r>
            <a:endParaRPr lang="en-US" sz="1400" b="1" u="sng" dirty="0">
              <a:solidFill>
                <a:srgbClr val="FF0000"/>
              </a:solidFill>
            </a:endParaRPr>
          </a:p>
          <a:p>
            <a:pPr marL="900430" marR="0" indent="-720090" hangingPunct="0">
              <a:spcBef>
                <a:spcPts val="0"/>
              </a:spcBef>
              <a:spcAft>
                <a:spcPts val="900"/>
              </a:spcAft>
            </a:pPr>
            <a:endParaRPr lang="en-US" sz="1400" dirty="0">
              <a:solidFill>
                <a:srgbClr val="FF0000"/>
              </a:solidFill>
              <a:effectLst/>
              <a:latin typeface="Times New Roman" panose="02020603050405020304" pitchFamily="18" charset="0"/>
              <a:ea typeface="SimSun" panose="02010600030101010101" pitchFamily="2" charset="-122"/>
            </a:endParaRPr>
          </a:p>
          <a:p>
            <a:endParaRPr lang="en-US" sz="1800" b="1" u="sng" dirty="0">
              <a:solidFill>
                <a:srgbClr val="0070C0"/>
              </a:solidFill>
            </a:endParaRPr>
          </a:p>
        </p:txBody>
      </p:sp>
    </p:spTree>
    <p:extLst>
      <p:ext uri="{BB962C8B-B14F-4D97-AF65-F5344CB8AC3E}">
        <p14:creationId xmlns:p14="http://schemas.microsoft.com/office/powerpoint/2010/main" val="1966389276"/>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A6C5-4FC4-400D-999F-ED0E323577FC}"/>
              </a:ext>
            </a:extLst>
          </p:cNvPr>
          <p:cNvSpPr>
            <a:spLocks noGrp="1"/>
          </p:cNvSpPr>
          <p:nvPr>
            <p:ph type="title"/>
          </p:nvPr>
        </p:nvSpPr>
        <p:spPr/>
        <p:txBody>
          <a:bodyPr/>
          <a:lstStyle/>
          <a:p>
            <a:r>
              <a:rPr lang="en-US" dirty="0"/>
              <a:t>RAN3 response on KI#5</a:t>
            </a:r>
          </a:p>
        </p:txBody>
      </p:sp>
      <p:sp>
        <p:nvSpPr>
          <p:cNvPr id="3" name="Content Placeholder 2">
            <a:extLst>
              <a:ext uri="{FF2B5EF4-FFF2-40B4-BE49-F238E27FC236}">
                <a16:creationId xmlns:a16="http://schemas.microsoft.com/office/drawing/2014/main" id="{361D810D-5710-4385-BD52-F423B7E710AD}"/>
              </a:ext>
            </a:extLst>
          </p:cNvPr>
          <p:cNvSpPr>
            <a:spLocks noGrp="1"/>
          </p:cNvSpPr>
          <p:nvPr>
            <p:ph idx="1"/>
          </p:nvPr>
        </p:nvSpPr>
        <p:spPr/>
        <p:txBody>
          <a:bodyPr/>
          <a:lstStyle/>
          <a:p>
            <a:pPr marL="640080" marR="0" indent="0" algn="just">
              <a:spcBef>
                <a:spcPts val="0"/>
              </a:spcBef>
              <a:spcAft>
                <a:spcPts val="0"/>
              </a:spcAft>
            </a:pPr>
            <a:r>
              <a:rPr lang="en-GB" sz="1400" b="1" dirty="0">
                <a:effectLst/>
                <a:latin typeface="Arial" panose="020B0604020202020204" pitchFamily="34" charset="0"/>
                <a:ea typeface="DengXian" panose="02010600030101010101" pitchFamily="2" charset="-122"/>
                <a:cs typeface="Times New Roman" panose="02020603050405020304" pitchFamily="18" charset="0"/>
              </a:rPr>
              <a:t>RAN3’s feedback on point #5: </a:t>
            </a:r>
            <a:r>
              <a:rPr lang="en-GB" sz="1400" dirty="0">
                <a:effectLst/>
                <a:latin typeface="Arial" panose="020B0604020202020204" pitchFamily="34" charset="0"/>
                <a:ea typeface="DengXian" panose="02010600030101010101" pitchFamily="2" charset="-122"/>
                <a:cs typeface="Times New Roman" panose="02020603050405020304" pitchFamily="18" charset="0"/>
              </a:rPr>
              <a:t>RAN3 confirms that it is feasible for the IAB-donor-CU to identify that a UE is served by a mobile IAB-node. RAN3 achieved the following agreement: </a:t>
            </a:r>
            <a:endParaRPr lang="en-US" sz="1400" dirty="0">
              <a:effectLst/>
              <a:latin typeface="Arial" panose="020B0604020202020204" pitchFamily="34" charset="0"/>
              <a:ea typeface="DengXian" panose="02010600030101010101" pitchFamily="2" charset="-122"/>
              <a:cs typeface="Times New Roman" panose="02020603050405020304" pitchFamily="18" charset="0"/>
            </a:endParaRPr>
          </a:p>
          <a:p>
            <a:pPr marL="914400" marR="0" indent="0" algn="just">
              <a:spcBef>
                <a:spcPts val="0"/>
              </a:spcBef>
              <a:spcAft>
                <a:spcPts val="0"/>
              </a:spcAft>
            </a:pPr>
            <a:r>
              <a:rPr lang="en-GB" sz="1400" b="1" dirty="0">
                <a:solidFill>
                  <a:srgbClr val="00B050"/>
                </a:solidFill>
                <a:effectLst/>
                <a:latin typeface="Arial" panose="020B0604020202020204" pitchFamily="34" charset="0"/>
                <a:ea typeface="DengXian" panose="02010600030101010101" pitchFamily="2" charset="-122"/>
                <a:cs typeface="Times New Roman" panose="02020603050405020304" pitchFamily="18" charset="0"/>
              </a:rPr>
              <a:t>The donor CU should know that the IAB node is “mobile”. </a:t>
            </a:r>
            <a:endParaRPr lang="en-US" sz="1400" dirty="0">
              <a:effectLst/>
              <a:latin typeface="Arial" panose="020B0604020202020204" pitchFamily="34" charset="0"/>
              <a:ea typeface="DengXian" panose="02010600030101010101" pitchFamily="2" charset="-122"/>
              <a:cs typeface="Times New Roman" panose="02020603050405020304" pitchFamily="18" charset="0"/>
            </a:endParaRPr>
          </a:p>
          <a:p>
            <a:pPr marL="640080" marR="0" indent="0" algn="just">
              <a:spcBef>
                <a:spcPts val="0"/>
              </a:spcBef>
              <a:spcAft>
                <a:spcPts val="0"/>
              </a:spcAft>
            </a:pPr>
            <a:r>
              <a:rPr lang="en-GB" sz="1400" dirty="0">
                <a:effectLst/>
                <a:latin typeface="Arial" panose="020B0604020202020204" pitchFamily="34" charset="0"/>
                <a:ea typeface="DengXian" panose="02010600030101010101" pitchFamily="2" charset="-122"/>
                <a:cs typeface="Times New Roman" panose="02020603050405020304" pitchFamily="18" charset="0"/>
              </a:rPr>
              <a:t>The example in the bracket related to TRP mobility is discussed in the reply to question 6.</a:t>
            </a:r>
          </a:p>
          <a:p>
            <a:pPr marL="640080" marR="0" indent="0" algn="just">
              <a:spcBef>
                <a:spcPts val="0"/>
              </a:spcBef>
              <a:spcAft>
                <a:spcPts val="0"/>
              </a:spcAft>
              <a:buNone/>
            </a:pPr>
            <a:endParaRPr lang="en-US" sz="1400" dirty="0">
              <a:effectLst/>
              <a:latin typeface="Arial" panose="020B0604020202020204" pitchFamily="34" charset="0"/>
              <a:ea typeface="DengXian" panose="02010600030101010101" pitchFamily="2" charset="-122"/>
              <a:cs typeface="Times New Roman" panose="02020603050405020304" pitchFamily="18" charset="0"/>
            </a:endParaRPr>
          </a:p>
          <a:p>
            <a:r>
              <a:rPr lang="en-GB" sz="1400" b="1" dirty="0">
                <a:effectLst/>
                <a:latin typeface="Arial" panose="020B0604020202020204" pitchFamily="34" charset="0"/>
                <a:ea typeface="DengXian" panose="02010600030101010101" pitchFamily="2" charset="-122"/>
                <a:cs typeface="Times New Roman" panose="02020603050405020304" pitchFamily="18" charset="0"/>
              </a:rPr>
              <a:t>RAN3’s feedback on point #6: </a:t>
            </a:r>
            <a:r>
              <a:rPr lang="en-GB" sz="1400" dirty="0">
                <a:effectLst/>
                <a:latin typeface="Arial" panose="020B0604020202020204" pitchFamily="34" charset="0"/>
                <a:ea typeface="DengXian" panose="02010600030101010101" pitchFamily="2" charset="-122"/>
                <a:cs typeface="Times New Roman" panose="02020603050405020304" pitchFamily="18" charset="0"/>
              </a:rPr>
              <a:t>One company believes that the solution is not feasible, while multiple companies believe it is feasible and that enhancements to the </a:t>
            </a:r>
            <a:r>
              <a:rPr lang="en-GB" sz="1400" dirty="0" err="1">
                <a:effectLst/>
                <a:latin typeface="Arial" panose="020B0604020202020204" pitchFamily="34" charset="0"/>
                <a:ea typeface="DengXian" panose="02010600030101010101" pitchFamily="2" charset="-122"/>
                <a:cs typeface="Times New Roman" panose="02020603050405020304" pitchFamily="18" charset="0"/>
              </a:rPr>
              <a:t>NRPPa</a:t>
            </a:r>
            <a:r>
              <a:rPr lang="en-GB" sz="1400" dirty="0">
                <a:effectLst/>
                <a:latin typeface="Arial" panose="020B0604020202020204" pitchFamily="34" charset="0"/>
                <a:ea typeface="DengXian" panose="02010600030101010101" pitchFamily="2" charset="-122"/>
                <a:cs typeface="Times New Roman" panose="02020603050405020304" pitchFamily="18" charset="0"/>
              </a:rPr>
              <a:t> TRP Information Exchange procedure and to its F1AP equivalent may be needed if used to indicate that the TRP is mobile and that the TRP’s reference point is a mobile IAB-node. It is also believed that </a:t>
            </a:r>
            <a:r>
              <a:rPr lang="en-GB" sz="1400" dirty="0" err="1">
                <a:effectLst/>
                <a:latin typeface="Arial" panose="020B0604020202020204" pitchFamily="34" charset="0"/>
                <a:ea typeface="DengXian" panose="02010600030101010101" pitchFamily="2" charset="-122"/>
                <a:cs typeface="Times New Roman" panose="02020603050405020304" pitchFamily="18" charset="0"/>
              </a:rPr>
              <a:t>NRPPa</a:t>
            </a:r>
            <a:r>
              <a:rPr lang="en-GB" sz="1400" dirty="0">
                <a:effectLst/>
                <a:latin typeface="Arial" panose="020B0604020202020204" pitchFamily="34" charset="0"/>
                <a:ea typeface="DengXian" panose="02010600030101010101" pitchFamily="2" charset="-122"/>
                <a:cs typeface="Times New Roman" panose="02020603050405020304" pitchFamily="18" charset="0"/>
              </a:rPr>
              <a:t> signalling could be used by the LMF to obtain the location of the mobile IAB-node’s TRP. A concrete solution requires more discussion in RAN3 and RAN3 does not have time allocated for this currently.”</a:t>
            </a:r>
            <a:endParaRPr lang="en-US" sz="1400" dirty="0">
              <a:effectLst/>
              <a:latin typeface="Arial" panose="020B0604020202020204" pitchFamily="34" charset="0"/>
              <a:ea typeface="DengXian" panose="02010600030101010101" pitchFamily="2" charset="-122"/>
              <a:cs typeface="Times New Roman" panose="02020603050405020304" pitchFamily="18" charset="0"/>
            </a:endParaRPr>
          </a:p>
          <a:p>
            <a:r>
              <a:rPr lang="en-US" sz="2400" u="sng" dirty="0">
                <a:solidFill>
                  <a:srgbClr val="C00000"/>
                </a:solidFill>
              </a:rPr>
              <a:t>Observation:</a:t>
            </a:r>
          </a:p>
          <a:p>
            <a:pPr lvl="1"/>
            <a:r>
              <a:rPr lang="en-US" sz="1600" u="sng" dirty="0">
                <a:solidFill>
                  <a:srgbClr val="C00000"/>
                </a:solidFill>
              </a:rPr>
              <a:t>SA2 to send an LS to RAN3 to request the support of </a:t>
            </a:r>
            <a:r>
              <a:rPr lang="en-US" sz="1600" u="sng" dirty="0" err="1">
                <a:solidFill>
                  <a:srgbClr val="C00000"/>
                </a:solidFill>
              </a:rPr>
              <a:t>NRPPa</a:t>
            </a:r>
            <a:r>
              <a:rPr lang="en-US" sz="1600" u="sng" dirty="0">
                <a:solidFill>
                  <a:srgbClr val="C00000"/>
                </a:solidFill>
              </a:rPr>
              <a:t> enhancement in Rel-18.</a:t>
            </a:r>
          </a:p>
          <a:p>
            <a:pPr lvl="1"/>
            <a:r>
              <a:rPr lang="en-US" sz="1600" u="sng" dirty="0">
                <a:solidFill>
                  <a:srgbClr val="C00000"/>
                </a:solidFill>
              </a:rPr>
              <a:t>SA2 will start the normative work based on </a:t>
            </a:r>
            <a:r>
              <a:rPr lang="en-US" sz="1600" u="sng" dirty="0" err="1">
                <a:solidFill>
                  <a:srgbClr val="C00000"/>
                </a:solidFill>
              </a:rPr>
              <a:t>NRPPa</a:t>
            </a:r>
            <a:r>
              <a:rPr lang="en-US" sz="1600" u="sng" dirty="0">
                <a:solidFill>
                  <a:srgbClr val="C00000"/>
                </a:solidFill>
              </a:rPr>
              <a:t> procedure after confirmation from RAN3. </a:t>
            </a:r>
          </a:p>
          <a:p>
            <a:pPr lvl="1"/>
            <a:r>
              <a:rPr lang="en-US" sz="1600" u="sng" dirty="0">
                <a:solidFill>
                  <a:srgbClr val="C00000"/>
                </a:solidFill>
              </a:rPr>
              <a:t>SA2 starts the normative work assuming MT-LR for the MBSR triggered from LMF. (this may be anyway needed, if the LMF/NG-RAN does not support the enhanced </a:t>
            </a:r>
            <a:r>
              <a:rPr lang="en-US" sz="1600" u="sng" dirty="0" err="1">
                <a:solidFill>
                  <a:srgbClr val="C00000"/>
                </a:solidFill>
              </a:rPr>
              <a:t>NRPPa</a:t>
            </a:r>
            <a:r>
              <a:rPr lang="en-US" sz="1600" u="sng" dirty="0">
                <a:solidFill>
                  <a:srgbClr val="C00000"/>
                </a:solidFill>
              </a:rPr>
              <a:t>)      </a:t>
            </a:r>
          </a:p>
          <a:p>
            <a:endParaRPr lang="en-US" dirty="0"/>
          </a:p>
        </p:txBody>
      </p:sp>
    </p:spTree>
    <p:extLst>
      <p:ext uri="{BB962C8B-B14F-4D97-AF65-F5344CB8AC3E}">
        <p14:creationId xmlns:p14="http://schemas.microsoft.com/office/powerpoint/2010/main" val="3286654922"/>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60FCD-DAFD-4707-9BD4-1F2ED1F7B9D2}"/>
              </a:ext>
            </a:extLst>
          </p:cNvPr>
          <p:cNvSpPr>
            <a:spLocks noGrp="1"/>
          </p:cNvSpPr>
          <p:nvPr>
            <p:ph type="title"/>
          </p:nvPr>
        </p:nvSpPr>
        <p:spPr/>
        <p:txBody>
          <a:bodyPr/>
          <a:lstStyle/>
          <a:p>
            <a:r>
              <a:rPr lang="en-US" dirty="0"/>
              <a:t>KI#5 (clause 8.5) - I</a:t>
            </a:r>
          </a:p>
        </p:txBody>
      </p:sp>
      <p:sp>
        <p:nvSpPr>
          <p:cNvPr id="3" name="Content Placeholder 2">
            <a:extLst>
              <a:ext uri="{FF2B5EF4-FFF2-40B4-BE49-F238E27FC236}">
                <a16:creationId xmlns:a16="http://schemas.microsoft.com/office/drawing/2014/main" id="{20A8FE21-A16C-4FB6-B224-DD3D656E1482}"/>
              </a:ext>
            </a:extLst>
          </p:cNvPr>
          <p:cNvSpPr>
            <a:spLocks noGrp="1"/>
          </p:cNvSpPr>
          <p:nvPr>
            <p:ph idx="1"/>
          </p:nvPr>
        </p:nvSpPr>
        <p:spPr/>
        <p:txBody>
          <a:bodyPr/>
          <a:lstStyle/>
          <a:p>
            <a:pPr marL="0" marR="0" hangingPunct="0">
              <a:spcBef>
                <a:spcPts val="0"/>
              </a:spcBef>
              <a:spcAft>
                <a:spcPts val="900"/>
              </a:spcAft>
            </a:pPr>
            <a:r>
              <a:rPr lang="en-US" sz="1400" dirty="0">
                <a:effectLst/>
                <a:latin typeface="Times New Roman" panose="02020603050405020304" pitchFamily="18" charset="0"/>
                <a:ea typeface="SimSun" panose="02010600030101010101" pitchFamily="2" charset="-122"/>
              </a:rPr>
              <a:t>The following </a:t>
            </a:r>
            <a:r>
              <a:rPr lang="en-GB" sz="1400" dirty="0">
                <a:effectLst/>
                <a:latin typeface="Times New Roman" panose="02020603050405020304" pitchFamily="18" charset="0"/>
                <a:ea typeface="Times New Roman" panose="02020603050405020304" pitchFamily="18" charset="0"/>
              </a:rPr>
              <a:t>legacy behaviours</a:t>
            </a:r>
            <a:r>
              <a:rPr lang="en-US" sz="1400" dirty="0">
                <a:effectLst/>
                <a:latin typeface="Times New Roman" panose="02020603050405020304" pitchFamily="18" charset="0"/>
                <a:ea typeface="SimSun" panose="02010600030101010101" pitchFamily="2" charset="-122"/>
              </a:rPr>
              <a:t> for KI#5 are applied to KI#5:</a:t>
            </a:r>
            <a:endParaRPr lang="en-US" sz="14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400" dirty="0">
                <a:effectLst/>
                <a:latin typeface="Times New Roman" panose="02020603050405020304" pitchFamily="18" charset="0"/>
                <a:ea typeface="Times New Roman" panose="02020603050405020304" pitchFamily="18" charset="0"/>
              </a:rPr>
              <a:t>-	Target UE performs location measurements and SRS transmission as a legacy Rel-17 UE.</a:t>
            </a:r>
            <a:endParaRPr lang="en-US" sz="1400" dirty="0">
              <a:effectLst/>
              <a:latin typeface="Times New Roman" panose="02020603050405020304" pitchFamily="18" charset="0"/>
              <a:ea typeface="Times New Roman" panose="02020603050405020304" pitchFamily="18" charset="0"/>
            </a:endParaRPr>
          </a:p>
          <a:p>
            <a:pPr marL="540385" marR="0" indent="-180340" hangingPunct="0">
              <a:spcBef>
                <a:spcPts val="0"/>
              </a:spcBef>
              <a:spcAft>
                <a:spcPts val="900"/>
              </a:spcAft>
            </a:pPr>
            <a:r>
              <a:rPr lang="en-GB" sz="1400" dirty="0">
                <a:effectLst/>
                <a:latin typeface="Times New Roman" panose="02020603050405020304" pitchFamily="18" charset="0"/>
                <a:ea typeface="Times New Roman" panose="02020603050405020304" pitchFamily="18" charset="0"/>
              </a:rPr>
              <a:t>-	The Target UE reports the cell-IDs of all the TRP/</a:t>
            </a:r>
            <a:r>
              <a:rPr lang="en-GB" sz="1400" dirty="0" err="1">
                <a:effectLst/>
                <a:latin typeface="Times New Roman" panose="02020603050405020304" pitchFamily="18" charset="0"/>
                <a:ea typeface="Times New Roman" panose="02020603050405020304" pitchFamily="18" charset="0"/>
              </a:rPr>
              <a:t>gNB</a:t>
            </a:r>
            <a:r>
              <a:rPr lang="en-GB" sz="1400" dirty="0">
                <a:effectLst/>
                <a:latin typeface="Times New Roman" panose="02020603050405020304" pitchFamily="18" charset="0"/>
                <a:ea typeface="Times New Roman" panose="02020603050405020304" pitchFamily="18" charset="0"/>
              </a:rPr>
              <a:t>/</a:t>
            </a:r>
            <a:r>
              <a:rPr lang="en-GB" sz="1400" dirty="0" err="1">
                <a:effectLst/>
                <a:latin typeface="Times New Roman" panose="02020603050405020304" pitchFamily="18" charset="0"/>
                <a:ea typeface="Times New Roman" panose="02020603050405020304" pitchFamily="18" charset="0"/>
              </a:rPr>
              <a:t>eNB</a:t>
            </a:r>
            <a:r>
              <a:rPr lang="en-GB" sz="1400" dirty="0">
                <a:effectLst/>
                <a:latin typeface="Times New Roman" panose="02020603050405020304" pitchFamily="18" charset="0"/>
                <a:ea typeface="Times New Roman" panose="02020603050405020304" pitchFamily="18" charset="0"/>
              </a:rPr>
              <a:t> the UE performed DL positioning measurements on.</a:t>
            </a:r>
            <a:endParaRPr lang="en-US" sz="14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400" dirty="0">
                <a:effectLst/>
                <a:latin typeface="Times New Roman" panose="02020603050405020304" pitchFamily="18" charset="0"/>
                <a:ea typeface="Times New Roman" panose="02020603050405020304" pitchFamily="18" charset="0"/>
              </a:rPr>
              <a:t>-	The MBSR includes it's cell-ID in the reported UL positioning measurement that it performed on the Target UE.</a:t>
            </a:r>
            <a:endParaRPr lang="en-US" sz="14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400" dirty="0">
                <a:effectLst/>
                <a:latin typeface="Times New Roman" panose="02020603050405020304" pitchFamily="18" charset="0"/>
                <a:ea typeface="Times New Roman" panose="02020603050405020304" pitchFamily="18" charset="0"/>
              </a:rPr>
              <a:t>-	The UDM of MSBR </a:t>
            </a:r>
            <a:r>
              <a:rPr lang="en-US" sz="1400" dirty="0">
                <a:effectLst/>
                <a:latin typeface="Times New Roman" panose="02020603050405020304" pitchFamily="18" charset="0"/>
                <a:ea typeface="Times New Roman" panose="02020603050405020304" pitchFamily="18" charset="0"/>
              </a:rPr>
              <a:t>holds MBSR subscription data and </a:t>
            </a:r>
            <a:r>
              <a:rPr lang="en-GB" sz="1400" dirty="0">
                <a:effectLst/>
                <a:latin typeface="Times New Roman" panose="02020603050405020304" pitchFamily="18" charset="0"/>
                <a:ea typeface="Times New Roman" panose="02020603050405020304" pitchFamily="18" charset="0"/>
              </a:rPr>
              <a:t>stores an updated record that includes the MBSR’s GPSI, SUPI, serving AMF ID of MBSR.</a:t>
            </a:r>
            <a:endParaRPr lang="en-US" sz="1400" dirty="0">
              <a:effectLst/>
              <a:latin typeface="Times New Roman" panose="02020603050405020304" pitchFamily="18" charset="0"/>
              <a:ea typeface="Times New Roman" panose="02020603050405020304" pitchFamily="18" charset="0"/>
            </a:endParaRPr>
          </a:p>
          <a:p>
            <a:endParaRPr lang="en-US" sz="1000" dirty="0"/>
          </a:p>
        </p:txBody>
      </p:sp>
    </p:spTree>
    <p:extLst>
      <p:ext uri="{BB962C8B-B14F-4D97-AF65-F5344CB8AC3E}">
        <p14:creationId xmlns:p14="http://schemas.microsoft.com/office/powerpoint/2010/main" val="3696011374"/>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E67FA-30ED-4135-B0CF-C583B8638443}"/>
              </a:ext>
            </a:extLst>
          </p:cNvPr>
          <p:cNvSpPr>
            <a:spLocks noGrp="1"/>
          </p:cNvSpPr>
          <p:nvPr>
            <p:ph type="title"/>
          </p:nvPr>
        </p:nvSpPr>
        <p:spPr/>
        <p:txBody>
          <a:bodyPr/>
          <a:lstStyle/>
          <a:p>
            <a:r>
              <a:rPr lang="en-US" dirty="0"/>
              <a:t>KI#5 (clause 8.5) - II</a:t>
            </a:r>
          </a:p>
        </p:txBody>
      </p:sp>
      <p:sp>
        <p:nvSpPr>
          <p:cNvPr id="3" name="Content Placeholder 2">
            <a:extLst>
              <a:ext uri="{FF2B5EF4-FFF2-40B4-BE49-F238E27FC236}">
                <a16:creationId xmlns:a16="http://schemas.microsoft.com/office/drawing/2014/main" id="{8408DA55-5403-4E5F-B3D2-9C29D774C811}"/>
              </a:ext>
            </a:extLst>
          </p:cNvPr>
          <p:cNvSpPr>
            <a:spLocks noGrp="1"/>
          </p:cNvSpPr>
          <p:nvPr>
            <p:ph idx="1"/>
          </p:nvPr>
        </p:nvSpPr>
        <p:spPr/>
        <p:txBody>
          <a:bodyPr/>
          <a:lstStyle/>
          <a:p>
            <a:pPr marL="0" marR="0" hangingPunct="0">
              <a:spcBef>
                <a:spcPts val="0"/>
              </a:spcBef>
              <a:spcAft>
                <a:spcPts val="900"/>
              </a:spcAft>
            </a:pPr>
            <a:r>
              <a:rPr lang="en-US" sz="1200" dirty="0">
                <a:effectLst/>
                <a:latin typeface="Times New Roman" panose="02020603050405020304" pitchFamily="18" charset="0"/>
                <a:ea typeface="SimSun" panose="02010600030101010101" pitchFamily="2" charset="-122"/>
              </a:rPr>
              <a:t>For Key Issue #5 (</a:t>
            </a:r>
            <a:r>
              <a:rPr lang="en-GB" sz="1200" dirty="0">
                <a:effectLst/>
                <a:latin typeface="Times New Roman" panose="02020603050405020304" pitchFamily="18" charset="0"/>
                <a:ea typeface="Times New Roman" panose="02020603050405020304" pitchFamily="18" charset="0"/>
              </a:rPr>
              <a:t>Support of location services</a:t>
            </a:r>
            <a:r>
              <a:rPr lang="en-GB" sz="1200" dirty="0">
                <a:effectLst/>
                <a:latin typeface="Times New Roman" panose="02020603050405020304" pitchFamily="18" charset="0"/>
                <a:ea typeface="SimSun" panose="02010600030101010101" pitchFamily="2" charset="-122"/>
              </a:rPr>
              <a:t> for UEs accessing via </a:t>
            </a:r>
            <a:r>
              <a:rPr lang="en-GB" sz="1200" dirty="0">
                <a:effectLst/>
                <a:latin typeface="Times New Roman" panose="02020603050405020304" pitchFamily="18" charset="0"/>
                <a:ea typeface="Times New Roman" panose="02020603050405020304" pitchFamily="18" charset="0"/>
              </a:rPr>
              <a:t>a mobile base station relay)</a:t>
            </a:r>
            <a:r>
              <a:rPr lang="en-US" sz="1200" dirty="0">
                <a:effectLst/>
                <a:latin typeface="Times New Roman" panose="02020603050405020304" pitchFamily="18" charset="0"/>
                <a:ea typeface="SimSun" panose="02010600030101010101" pitchFamily="2" charset="-122"/>
              </a:rPr>
              <a:t>, the followings are taken as initial conclusion:</a:t>
            </a:r>
            <a:endParaRPr lang="en-US" sz="12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The AMF serving the UE provides the cell-ID of the cell that the Target UE is connected to the LMF in the location request (legacy behaviour) and indicates if possible that the cell-ID belongs to a MBSR. The AMF serving UE also provides LMF with the IAB-UE ID of the MBSR so that the LMF initiates the positioning procedure for MBSR.</a:t>
            </a:r>
            <a:endParaRPr lang="en-US" sz="1200" dirty="0">
              <a:effectLst/>
              <a:latin typeface="Times New Roman" panose="02020603050405020304" pitchFamily="18" charset="0"/>
              <a:ea typeface="Times New Roman" panose="02020603050405020304" pitchFamily="18" charset="0"/>
            </a:endParaRPr>
          </a:p>
          <a:p>
            <a:pPr marL="900430" marR="0" indent="-720090" hangingPunct="0">
              <a:spcBef>
                <a:spcPts val="0"/>
              </a:spcBef>
              <a:spcAft>
                <a:spcPts val="900"/>
              </a:spcAft>
            </a:pPr>
            <a:r>
              <a:rPr lang="en-GB" sz="1200" dirty="0">
                <a:solidFill>
                  <a:srgbClr val="FF0000"/>
                </a:solidFill>
                <a:effectLst/>
                <a:latin typeface="Times New Roman" panose="02020603050405020304" pitchFamily="18" charset="0"/>
                <a:ea typeface="SimSun" panose="02010600030101010101" pitchFamily="2" charset="-122"/>
              </a:rPr>
              <a:t>Editor's note: How the AMF serving UE obtains the IAB-UE ID of the MBSR e.g. from </a:t>
            </a:r>
            <a:r>
              <a:rPr lang="en-GB" sz="1200" dirty="0" err="1">
                <a:solidFill>
                  <a:srgbClr val="FF0000"/>
                </a:solidFill>
                <a:effectLst/>
                <a:latin typeface="Times New Roman" panose="02020603050405020304" pitchFamily="18" charset="0"/>
                <a:ea typeface="SimSun" panose="02010600030101010101" pitchFamily="2" charset="-122"/>
              </a:rPr>
              <a:t>gNB</a:t>
            </a:r>
            <a:r>
              <a:rPr lang="en-GB" sz="1200" dirty="0">
                <a:solidFill>
                  <a:srgbClr val="FF0000"/>
                </a:solidFill>
                <a:effectLst/>
                <a:latin typeface="Times New Roman" panose="02020603050405020304" pitchFamily="18" charset="0"/>
                <a:ea typeface="SimSun" panose="02010600030101010101" pitchFamily="2" charset="-122"/>
              </a:rPr>
              <a:t> or NRF, will be discussed in the normative phase.</a:t>
            </a:r>
            <a:endParaRPr lang="en-US" sz="1200" dirty="0">
              <a:solidFill>
                <a:srgbClr val="FF0000"/>
              </a:solidFill>
              <a:effectLst/>
              <a:latin typeface="Times New Roman" panose="02020603050405020304" pitchFamily="18" charset="0"/>
              <a:ea typeface="SimSun" panose="02010600030101010101" pitchFamily="2" charset="-122"/>
            </a:endParaRPr>
          </a:p>
          <a:p>
            <a:pPr marL="900430" marR="0" indent="-720090" hangingPunct="0">
              <a:spcBef>
                <a:spcPts val="0"/>
              </a:spcBef>
              <a:spcAft>
                <a:spcPts val="900"/>
              </a:spcAft>
            </a:pPr>
            <a:r>
              <a:rPr lang="en-GB" sz="1200" dirty="0">
                <a:solidFill>
                  <a:srgbClr val="FF0000"/>
                </a:solidFill>
                <a:effectLst/>
                <a:latin typeface="Times New Roman" panose="02020603050405020304" pitchFamily="18" charset="0"/>
                <a:ea typeface="SimSun" panose="02010600030101010101" pitchFamily="2" charset="-122"/>
              </a:rPr>
              <a:t>Editor's note:	It is FFS whether the AMF provides more parameters related to the MBSR to the LMF.</a:t>
            </a:r>
            <a:endParaRPr lang="en-US" sz="1200" dirty="0">
              <a:solidFill>
                <a:srgbClr val="FF0000"/>
              </a:solidFill>
              <a:effectLst/>
              <a:latin typeface="Times New Roman" panose="02020603050405020304" pitchFamily="18" charset="0"/>
              <a:ea typeface="SimSun" panose="02010600030101010101" pitchFamily="2" charset="-122"/>
            </a:endParaRPr>
          </a:p>
          <a:p>
            <a:pPr marL="360680"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The LMF uses the Target UE reported cell-IDs to derive whether the cell-ID corresponds to a MBSR. There can be more than one MBSR in the measurement report.</a:t>
            </a:r>
            <a:endParaRPr lang="en-US" sz="12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The LMF can learn that a new integrated MBSR TRP at a </a:t>
            </a:r>
            <a:r>
              <a:rPr lang="en-GB" sz="1200" dirty="0" err="1">
                <a:effectLst/>
                <a:latin typeface="Times New Roman" panose="02020603050405020304" pitchFamily="18" charset="0"/>
                <a:ea typeface="Times New Roman" panose="02020603050405020304" pitchFamily="18" charset="0"/>
              </a:rPr>
              <a:t>gNB</a:t>
            </a:r>
            <a:r>
              <a:rPr lang="en-GB" sz="1200" dirty="0">
                <a:effectLst/>
                <a:latin typeface="Times New Roman" panose="02020603050405020304" pitchFamily="18" charset="0"/>
                <a:ea typeface="Times New Roman" panose="02020603050405020304" pitchFamily="18" charset="0"/>
              </a:rPr>
              <a:t> is mobile and its MBSR IAB UE ID (GPSI) via TRP information exchange towards the </a:t>
            </a:r>
            <a:r>
              <a:rPr lang="en-GB" sz="1200" dirty="0" err="1">
                <a:effectLst/>
                <a:latin typeface="Times New Roman" panose="02020603050405020304" pitchFamily="18" charset="0"/>
                <a:ea typeface="Times New Roman" panose="02020603050405020304" pitchFamily="18" charset="0"/>
              </a:rPr>
              <a:t>gNB</a:t>
            </a:r>
            <a:r>
              <a:rPr lang="en-GB" sz="1200" dirty="0">
                <a:effectLst/>
                <a:latin typeface="Times New Roman" panose="02020603050405020304" pitchFamily="18" charset="0"/>
                <a:ea typeface="Times New Roman" panose="02020603050405020304" pitchFamily="18" charset="0"/>
              </a:rPr>
              <a:t> with the cell Id of the TRP. this is triggered by OAM.</a:t>
            </a:r>
            <a:endParaRPr lang="en-US" sz="1200" dirty="0">
              <a:effectLst/>
              <a:latin typeface="Times New Roman" panose="02020603050405020304" pitchFamily="18" charset="0"/>
              <a:ea typeface="Times New Roman" panose="02020603050405020304" pitchFamily="18" charset="0"/>
            </a:endParaRPr>
          </a:p>
          <a:p>
            <a:pPr marL="900430" marR="0" indent="-720090" hangingPunct="0">
              <a:spcBef>
                <a:spcPts val="0"/>
              </a:spcBef>
              <a:spcAft>
                <a:spcPts val="900"/>
              </a:spcAft>
            </a:pPr>
            <a:r>
              <a:rPr lang="en-GB" sz="1200" dirty="0">
                <a:solidFill>
                  <a:srgbClr val="FF0000"/>
                </a:solidFill>
                <a:effectLst/>
                <a:latin typeface="Times New Roman" panose="02020603050405020304" pitchFamily="18" charset="0"/>
                <a:ea typeface="SimSun" panose="02010600030101010101" pitchFamily="2" charset="-122"/>
              </a:rPr>
              <a:t>Editor's note: It is FFS what information will be provided from MBSR to LMF (e.g. depends on the responses from RAN WGs on the options to support location report for MBSR).</a:t>
            </a:r>
            <a:endParaRPr lang="en-US" sz="1200" dirty="0">
              <a:solidFill>
                <a:srgbClr val="FF0000"/>
              </a:solidFill>
              <a:effectLst/>
              <a:latin typeface="Times New Roman" panose="02020603050405020304" pitchFamily="18" charset="0"/>
              <a:ea typeface="SimSun" panose="02010600030101010101" pitchFamily="2" charset="-122"/>
            </a:endParaRPr>
          </a:p>
          <a:p>
            <a:pPr marL="360680"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To aid the LMF to estimate the accuracy of the UE location estimation, the MBSR velocity information and time for obtaining its location measurement data should be obtained by the LMF when available.</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77590970"/>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90CB9-C2EE-4244-8541-4166FCAE306D}"/>
              </a:ext>
            </a:extLst>
          </p:cNvPr>
          <p:cNvSpPr>
            <a:spLocks noGrp="1"/>
          </p:cNvSpPr>
          <p:nvPr>
            <p:ph type="title"/>
          </p:nvPr>
        </p:nvSpPr>
        <p:spPr/>
        <p:txBody>
          <a:bodyPr/>
          <a:lstStyle/>
          <a:p>
            <a:r>
              <a:rPr lang="en-US" dirty="0"/>
              <a:t>KI#5 (clause 8.5) - III</a:t>
            </a:r>
          </a:p>
        </p:txBody>
      </p:sp>
      <p:sp>
        <p:nvSpPr>
          <p:cNvPr id="3" name="Content Placeholder 2">
            <a:extLst>
              <a:ext uri="{FF2B5EF4-FFF2-40B4-BE49-F238E27FC236}">
                <a16:creationId xmlns:a16="http://schemas.microsoft.com/office/drawing/2014/main" id="{DA2DA8A3-B177-418D-9B1B-6D993A6FE674}"/>
              </a:ext>
            </a:extLst>
          </p:cNvPr>
          <p:cNvSpPr>
            <a:spLocks noGrp="1"/>
          </p:cNvSpPr>
          <p:nvPr>
            <p:ph idx="1"/>
          </p:nvPr>
        </p:nvSpPr>
        <p:spPr/>
        <p:txBody>
          <a:bodyPr/>
          <a:lstStyle/>
          <a:p>
            <a:pPr marL="360680"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Options for the LMF to derive the location and velocity of the MBSR.</a:t>
            </a:r>
            <a:endParaRPr lang="en-US" sz="1200" dirty="0">
              <a:effectLst/>
              <a:latin typeface="Times New Roman" panose="02020603050405020304" pitchFamily="18" charset="0"/>
              <a:ea typeface="Times New Roman" panose="02020603050405020304" pitchFamily="18" charset="0"/>
            </a:endParaRPr>
          </a:p>
          <a:p>
            <a:pPr marL="540385"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The LMF </a:t>
            </a:r>
            <a:r>
              <a:rPr lang="en-US" sz="1200" dirty="0">
                <a:effectLst/>
                <a:latin typeface="Times New Roman" panose="02020603050405020304" pitchFamily="18" charset="0"/>
                <a:ea typeface="Times New Roman" panose="02020603050405020304" pitchFamily="18" charset="0"/>
              </a:rPr>
              <a:t>can </a:t>
            </a:r>
            <a:r>
              <a:rPr lang="en-GB" sz="1200" dirty="0">
                <a:effectLst/>
                <a:latin typeface="Times New Roman" panose="02020603050405020304" pitchFamily="18" charset="0"/>
                <a:ea typeface="Times New Roman" panose="02020603050405020304" pitchFamily="18" charset="0"/>
              </a:rPr>
              <a:t>derive the location of the MBSR by either triggering the AMF serving the MBSR (as per solution#7 alternative using UDM, solution #14, solution#18 ), or the </a:t>
            </a:r>
            <a:r>
              <a:rPr lang="en-GB" sz="1200" dirty="0" err="1">
                <a:effectLst/>
                <a:latin typeface="Times New Roman" panose="02020603050405020304" pitchFamily="18" charset="0"/>
                <a:ea typeface="Times New Roman" panose="02020603050405020304" pitchFamily="18" charset="0"/>
              </a:rPr>
              <a:t>gNB</a:t>
            </a:r>
            <a:r>
              <a:rPr lang="en-GB" sz="1200" dirty="0">
                <a:effectLst/>
                <a:latin typeface="Times New Roman" panose="02020603050405020304" pitchFamily="18" charset="0"/>
                <a:ea typeface="Times New Roman" panose="02020603050405020304" pitchFamily="18" charset="0"/>
              </a:rPr>
              <a:t> serving the MBSR (as per solution#7 alternative using MO-LR case) or by requesting the GMLC to derive the location of the MBSR (UE) </a:t>
            </a:r>
            <a:r>
              <a:rPr lang="en-US" sz="1200" dirty="0">
                <a:effectLst/>
                <a:latin typeface="Times New Roman" panose="02020603050405020304" pitchFamily="18" charset="0"/>
                <a:ea typeface="Times New Roman" panose="02020603050405020304" pitchFamily="18" charset="0"/>
              </a:rPr>
              <a:t>(as per solution#8 DL positioning)</a:t>
            </a:r>
            <a:r>
              <a:rPr lang="en-GB" sz="1200" dirty="0">
                <a:effectLst/>
                <a:latin typeface="Times New Roman" panose="02020603050405020304" pitchFamily="18"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a:p>
            <a:pPr marL="540385" marR="0" indent="-180340" hangingPunct="0">
              <a:spcBef>
                <a:spcPts val="0"/>
              </a:spcBef>
              <a:spcAft>
                <a:spcPts val="900"/>
              </a:spcAft>
            </a:pPr>
            <a:r>
              <a:rPr lang="en-US"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Times New Roman" panose="02020603050405020304" pitchFamily="18" charset="0"/>
              </a:rPr>
              <a:t>When the LMF of the UE needs to obtain the MBSR location information, it can use </a:t>
            </a:r>
            <a:r>
              <a:rPr lang="en-GB" sz="1200" dirty="0" err="1">
                <a:effectLst/>
                <a:latin typeface="Times New Roman" panose="02020603050405020304" pitchFamily="18" charset="0"/>
                <a:ea typeface="Times New Roman" panose="02020603050405020304" pitchFamily="18" charset="0"/>
              </a:rPr>
              <a:t>NRPPa</a:t>
            </a:r>
            <a:r>
              <a:rPr lang="en-GB" sz="1200" dirty="0">
                <a:effectLst/>
                <a:latin typeface="Times New Roman" panose="02020603050405020304" pitchFamily="18" charset="0"/>
                <a:ea typeface="Times New Roman" panose="02020603050405020304" pitchFamily="18" charset="0"/>
              </a:rPr>
              <a:t> procedure for TRP location query that triggers the MBSR to perform MO-LR </a:t>
            </a:r>
            <a:r>
              <a:rPr lang="en-US" sz="1200" dirty="0">
                <a:effectLst/>
                <a:latin typeface="Times New Roman" panose="02020603050405020304" pitchFamily="18" charset="0"/>
                <a:ea typeface="Times New Roman" panose="02020603050405020304" pitchFamily="18" charset="0"/>
              </a:rPr>
              <a:t>(as per solution #8 UL positioning)</a:t>
            </a:r>
            <a:r>
              <a:rPr lang="en-GB" sz="1200" dirty="0">
                <a:effectLst/>
                <a:latin typeface="Times New Roman" panose="02020603050405020304" pitchFamily="18"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a:p>
            <a:pPr marL="900430" marR="0" indent="-720090" hangingPunct="0">
              <a:spcBef>
                <a:spcPts val="0"/>
              </a:spcBef>
              <a:spcAft>
                <a:spcPts val="900"/>
              </a:spcAft>
            </a:pPr>
            <a:r>
              <a:rPr lang="en-GB" sz="1200" dirty="0">
                <a:solidFill>
                  <a:srgbClr val="FF0000"/>
                </a:solidFill>
                <a:effectLst/>
                <a:latin typeface="Times New Roman" panose="02020603050405020304" pitchFamily="18" charset="0"/>
                <a:ea typeface="SimSun" panose="02010600030101010101" pitchFamily="2" charset="-122"/>
              </a:rPr>
              <a:t>Editor's note:	It is FFS whether the </a:t>
            </a:r>
            <a:r>
              <a:rPr lang="en-GB" sz="1200" dirty="0" err="1">
                <a:solidFill>
                  <a:srgbClr val="FF0000"/>
                </a:solidFill>
                <a:effectLst/>
                <a:latin typeface="Times New Roman" panose="02020603050405020304" pitchFamily="18" charset="0"/>
                <a:ea typeface="SimSun" panose="02010600030101010101" pitchFamily="2" charset="-122"/>
              </a:rPr>
              <a:t>NRPPa</a:t>
            </a:r>
            <a:r>
              <a:rPr lang="en-GB" sz="1200" dirty="0">
                <a:solidFill>
                  <a:srgbClr val="FF0000"/>
                </a:solidFill>
                <a:effectLst/>
                <a:latin typeface="Times New Roman" panose="02020603050405020304" pitchFamily="18" charset="0"/>
                <a:ea typeface="SimSun" panose="02010600030101010101" pitchFamily="2" charset="-122"/>
              </a:rPr>
              <a:t> procedure for TRP location needs to be enhanced to include velocity estimation.</a:t>
            </a:r>
            <a:endParaRPr lang="en-US" sz="1200" dirty="0">
              <a:solidFill>
                <a:srgbClr val="FF0000"/>
              </a:solidFill>
              <a:effectLst/>
              <a:latin typeface="Times New Roman" panose="02020603050405020304" pitchFamily="18" charset="0"/>
              <a:ea typeface="SimSun" panose="02010600030101010101" pitchFamily="2" charset="-122"/>
            </a:endParaRPr>
          </a:p>
          <a:p>
            <a:pPr marL="540385" marR="0" indent="-180340" hangingPunct="0">
              <a:spcBef>
                <a:spcPts val="0"/>
              </a:spcBef>
              <a:spcAft>
                <a:spcPts val="900"/>
              </a:spcAft>
            </a:pPr>
            <a:r>
              <a:rPr lang="en-US"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Times New Roman" panose="02020603050405020304" pitchFamily="18" charset="0"/>
              </a:rPr>
              <a:t>When MBSR is involved in providing the positioning measurements for the UE (and the LMF knows it from info obtained e.g. from TRP info exchanges), the MBSR location information may be provided by the MBSR via NG-RAN to the LMF via </a:t>
            </a:r>
            <a:r>
              <a:rPr lang="en-GB" sz="1200" dirty="0" err="1">
                <a:effectLst/>
                <a:latin typeface="Times New Roman" panose="02020603050405020304" pitchFamily="18" charset="0"/>
                <a:ea typeface="Times New Roman" panose="02020603050405020304" pitchFamily="18" charset="0"/>
              </a:rPr>
              <a:t>NRPPa</a:t>
            </a:r>
            <a:r>
              <a:rPr lang="en-GB" sz="1200" dirty="0">
                <a:effectLst/>
                <a:latin typeface="Times New Roman" panose="02020603050405020304" pitchFamily="18" charset="0"/>
                <a:ea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rPr>
              <a:t>(as per solution #15)</a:t>
            </a:r>
            <a:r>
              <a:rPr lang="en-GB" sz="1200" dirty="0">
                <a:effectLst/>
                <a:latin typeface="Times New Roman" panose="02020603050405020304" pitchFamily="18"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a:p>
            <a:pPr marL="900430" marR="0" indent="-720090" hangingPunct="0">
              <a:spcBef>
                <a:spcPts val="0"/>
              </a:spcBef>
              <a:spcAft>
                <a:spcPts val="900"/>
              </a:spcAft>
            </a:pPr>
            <a:r>
              <a:rPr lang="en-GB" sz="1200" dirty="0">
                <a:solidFill>
                  <a:srgbClr val="FF0000"/>
                </a:solidFill>
                <a:effectLst/>
                <a:latin typeface="Times New Roman" panose="02020603050405020304" pitchFamily="18" charset="0"/>
                <a:ea typeface="SimSun" panose="02010600030101010101" pitchFamily="2" charset="-122"/>
              </a:rPr>
              <a:t>Editor's note:	It is FFS whether </a:t>
            </a:r>
            <a:r>
              <a:rPr lang="en-US" sz="1200" dirty="0">
                <a:solidFill>
                  <a:srgbClr val="FF0000"/>
                </a:solidFill>
                <a:effectLst/>
                <a:latin typeface="Times New Roman" panose="02020603050405020304" pitchFamily="18" charset="0"/>
                <a:ea typeface="SimSun" panose="02010600030101010101" pitchFamily="2" charset="-122"/>
              </a:rPr>
              <a:t>all these options for LMF to derive the location of MBSR would be supported</a:t>
            </a:r>
            <a:r>
              <a:rPr lang="en-GB" sz="1200" dirty="0">
                <a:solidFill>
                  <a:srgbClr val="FF0000"/>
                </a:solidFill>
                <a:effectLst/>
                <a:latin typeface="Times New Roman" panose="02020603050405020304" pitchFamily="18" charset="0"/>
                <a:ea typeface="SimSun" panose="02010600030101010101" pitchFamily="2" charset="-122"/>
              </a:rPr>
              <a:t>.</a:t>
            </a:r>
            <a:endParaRPr lang="en-US" sz="1200" dirty="0">
              <a:solidFill>
                <a:srgbClr val="FF0000"/>
              </a:solidFill>
              <a:effectLst/>
              <a:latin typeface="Times New Roman" panose="02020603050405020304" pitchFamily="18" charset="0"/>
              <a:ea typeface="SimSun" panose="02010600030101010101" pitchFamily="2" charset="-122"/>
            </a:endParaRPr>
          </a:p>
          <a:p>
            <a:pPr marL="360680"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As the timing of the location estimations for the Target UE and MBSR(s) is important for the quality of the location estimation of the Target UE, the LMF needs to reduce the timing offset of the positioning measurements, e.g. using scheduled location time as defined in TS 23.273 [4], and compensate for the potential time difference of the positioning measurements, e.g. taking velocity of MBSR into account.</a:t>
            </a:r>
            <a:endParaRPr lang="en-US" sz="12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DengXian" panose="02010600030101010101" pitchFamily="2" charset="-122"/>
              </a:rPr>
              <a:t>Privacy check:</a:t>
            </a:r>
            <a:endParaRPr lang="en-US" sz="1200" dirty="0">
              <a:effectLst/>
              <a:latin typeface="Times New Roman" panose="02020603050405020304" pitchFamily="18" charset="0"/>
              <a:ea typeface="Times New Roman" panose="02020603050405020304" pitchFamily="18" charset="0"/>
            </a:endParaRPr>
          </a:p>
          <a:p>
            <a:pPr marL="540385"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DengXian" panose="02010600030101010101" pitchFamily="2" charset="-122"/>
              </a:rPr>
              <a:t>I</a:t>
            </a:r>
            <a:r>
              <a:rPr lang="en-GB" sz="1200" dirty="0">
                <a:effectLst/>
                <a:latin typeface="Times New Roman" panose="02020603050405020304" pitchFamily="18" charset="0"/>
                <a:ea typeface="Times New Roman" panose="02020603050405020304" pitchFamily="18" charset="0"/>
              </a:rPr>
              <a:t>f the MBSR acts as a UE for the positioning, the UE privacy check procedure needs to be performed. </a:t>
            </a:r>
            <a:endParaRPr lang="en-US" sz="1200" dirty="0">
              <a:effectLst/>
              <a:latin typeface="Times New Roman" panose="02020603050405020304" pitchFamily="18" charset="0"/>
              <a:ea typeface="Times New Roman" panose="02020603050405020304" pitchFamily="18" charset="0"/>
            </a:endParaRPr>
          </a:p>
          <a:p>
            <a:pPr marL="540385"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DengXian" panose="02010600030101010101" pitchFamily="2" charset="-122"/>
              </a:rPr>
              <a:t>If the positioning of the MBSR is performed for the UE served by the MBSR, the privacy check procedure is skipped</a:t>
            </a:r>
            <a:r>
              <a:rPr lang="en-GB" sz="1200" dirty="0">
                <a:effectLst/>
                <a:latin typeface="Times New Roman" panose="02020603050405020304" pitchFamily="18" charset="0"/>
                <a:ea typeface="Times New Roman" panose="02020603050405020304" pitchFamily="18" charset="0"/>
              </a:rPr>
              <a:t>.</a:t>
            </a:r>
            <a:r>
              <a:rPr lang="en-GB" sz="1200" dirty="0">
                <a:effectLst/>
                <a:latin typeface="Times New Roman" panose="02020603050405020304" pitchFamily="18" charset="0"/>
                <a:ea typeface="DengXian" panose="02010600030101010101" pitchFamily="2" charset="-122"/>
              </a:rPr>
              <a:t> The mechanism to skip the privacy check can be determined during the normative phase based on the conclusion of the procedure that the LMF obtains the location of MBSR.</a:t>
            </a:r>
            <a:endParaRPr lang="en-US" sz="1200" dirty="0">
              <a:effectLst/>
              <a:latin typeface="Times New Roman" panose="02020603050405020304" pitchFamily="18" charset="0"/>
              <a:ea typeface="Times New Roman" panose="02020603050405020304" pitchFamily="18" charset="0"/>
            </a:endParaRPr>
          </a:p>
          <a:p>
            <a:endParaRPr lang="en-US" sz="1200" dirty="0"/>
          </a:p>
        </p:txBody>
      </p:sp>
    </p:spTree>
    <p:extLst>
      <p:ext uri="{BB962C8B-B14F-4D97-AF65-F5344CB8AC3E}">
        <p14:creationId xmlns:p14="http://schemas.microsoft.com/office/powerpoint/2010/main" val="696866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altLang="zh-CN" b="1" dirty="0"/>
              <a:t>FS_VMR KI conclusion status and the way forward (pre-SA2#154)</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541243" y="4006360"/>
            <a:ext cx="6400800" cy="1314450"/>
          </a:xfrm>
        </p:spPr>
        <p:txBody>
          <a:bodyPr/>
          <a:lstStyle/>
          <a:p>
            <a:pPr>
              <a:lnSpc>
                <a:spcPct val="80000"/>
              </a:lnSpc>
            </a:pPr>
            <a:br>
              <a:rPr lang="en-US" altLang="en-US" sz="1800" dirty="0"/>
            </a:br>
            <a:r>
              <a:rPr lang="en-US" altLang="en-US" sz="1800" dirty="0">
                <a:latin typeface="Arial" panose="020B0604020202020204" pitchFamily="34" charset="0"/>
              </a:rPr>
              <a:t>Qualcomm Incorporated</a:t>
            </a: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
        <p:nvSpPr>
          <p:cNvPr id="2" name="文本框 1"/>
          <p:cNvSpPr txBox="1"/>
          <p:nvPr/>
        </p:nvSpPr>
        <p:spPr>
          <a:xfrm>
            <a:off x="6226232" y="382385"/>
            <a:ext cx="1230284" cy="307777"/>
          </a:xfrm>
          <a:prstGeom prst="rect">
            <a:avLst/>
          </a:prstGeom>
          <a:noFill/>
        </p:spPr>
        <p:txBody>
          <a:bodyPr wrap="square" rtlCol="0">
            <a:spAutoFit/>
          </a:bodyPr>
          <a:lstStyle/>
          <a:p>
            <a:r>
              <a:rPr lang="en-US" altLang="zh-CN" sz="1400" b="1" dirty="0"/>
              <a:t>S2-220xxxx</a:t>
            </a:r>
            <a:endParaRPr lang="zh-CN" altLang="en-US" sz="1400" b="1" dirty="0"/>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D49CA-6168-4546-AB29-F330860E2635}"/>
              </a:ext>
            </a:extLst>
          </p:cNvPr>
          <p:cNvSpPr>
            <a:spLocks noGrp="1"/>
          </p:cNvSpPr>
          <p:nvPr>
            <p:ph type="title"/>
          </p:nvPr>
        </p:nvSpPr>
        <p:spPr/>
        <p:txBody>
          <a:bodyPr/>
          <a:lstStyle/>
          <a:p>
            <a:r>
              <a:rPr lang="en-US" dirty="0">
                <a:solidFill>
                  <a:schemeClr val="tx1"/>
                </a:solidFill>
              </a:rPr>
              <a:t>Proposed resolutions for KI#5</a:t>
            </a:r>
            <a:endParaRPr lang="en-US" dirty="0"/>
          </a:p>
        </p:txBody>
      </p:sp>
      <p:sp>
        <p:nvSpPr>
          <p:cNvPr id="3" name="Content Placeholder 2">
            <a:extLst>
              <a:ext uri="{FF2B5EF4-FFF2-40B4-BE49-F238E27FC236}">
                <a16:creationId xmlns:a16="http://schemas.microsoft.com/office/drawing/2014/main" id="{D5542907-BE07-4A0B-8619-D1123F57B8DE}"/>
              </a:ext>
            </a:extLst>
          </p:cNvPr>
          <p:cNvSpPr>
            <a:spLocks noGrp="1"/>
          </p:cNvSpPr>
          <p:nvPr>
            <p:ph idx="1"/>
          </p:nvPr>
        </p:nvSpPr>
        <p:spPr/>
        <p:txBody>
          <a:bodyPr/>
          <a:lstStyle/>
          <a:p>
            <a:pPr marL="900430" marR="0" indent="-720090" hangingPunct="0">
              <a:spcBef>
                <a:spcPts val="0"/>
              </a:spcBef>
              <a:spcAft>
                <a:spcPts val="900"/>
              </a:spcAft>
            </a:pPr>
            <a:r>
              <a:rPr lang="en-GB" sz="1400" dirty="0">
                <a:solidFill>
                  <a:srgbClr val="FF0000"/>
                </a:solidFill>
                <a:effectLst/>
                <a:latin typeface="Times New Roman" panose="02020603050405020304" pitchFamily="18" charset="0"/>
                <a:ea typeface="SimSun" panose="02010600030101010101" pitchFamily="2" charset="-122"/>
              </a:rPr>
              <a:t>Editor's note: How the AMF serving UE obtains the IAB-UE ID of the MBSR e.g. from </a:t>
            </a:r>
            <a:r>
              <a:rPr lang="en-GB" sz="1400" dirty="0" err="1">
                <a:solidFill>
                  <a:srgbClr val="FF0000"/>
                </a:solidFill>
                <a:effectLst/>
                <a:latin typeface="Times New Roman" panose="02020603050405020304" pitchFamily="18" charset="0"/>
                <a:ea typeface="SimSun" panose="02010600030101010101" pitchFamily="2" charset="-122"/>
              </a:rPr>
              <a:t>gNB</a:t>
            </a:r>
            <a:r>
              <a:rPr lang="en-GB" sz="1400" dirty="0">
                <a:solidFill>
                  <a:srgbClr val="FF0000"/>
                </a:solidFill>
                <a:effectLst/>
                <a:latin typeface="Times New Roman" panose="02020603050405020304" pitchFamily="18" charset="0"/>
                <a:ea typeface="SimSun" panose="02010600030101010101" pitchFamily="2" charset="-122"/>
              </a:rPr>
              <a:t> or NRF, will be discussed in the normative phase.</a:t>
            </a:r>
          </a:p>
          <a:p>
            <a:pPr marL="900430" indent="-720090">
              <a:spcBef>
                <a:spcPts val="0"/>
              </a:spcBef>
              <a:spcAft>
                <a:spcPts val="900"/>
              </a:spcAft>
            </a:pPr>
            <a:r>
              <a:rPr lang="en-US" sz="1400" b="1" u="sng" dirty="0">
                <a:solidFill>
                  <a:srgbClr val="0070C0"/>
                </a:solidFill>
              </a:rPr>
              <a:t>Way forward: To change this to a NOTE.</a:t>
            </a:r>
            <a:r>
              <a:rPr lang="en-US" sz="1400" b="1" u="sng" dirty="0">
                <a:solidFill>
                  <a:srgbClr val="FF0000"/>
                </a:solidFill>
              </a:rPr>
              <a:t> </a:t>
            </a:r>
            <a:endParaRPr lang="en-US" sz="1400" dirty="0">
              <a:solidFill>
                <a:srgbClr val="FF0000"/>
              </a:solidFill>
              <a:effectLst/>
              <a:latin typeface="Times New Roman" panose="02020603050405020304" pitchFamily="18" charset="0"/>
              <a:ea typeface="SimSun" panose="02010600030101010101" pitchFamily="2" charset="-122"/>
            </a:endParaRPr>
          </a:p>
          <a:p>
            <a:pPr marL="900430" marR="0" indent="-720090" hangingPunct="0">
              <a:spcBef>
                <a:spcPts val="0"/>
              </a:spcBef>
              <a:spcAft>
                <a:spcPts val="900"/>
              </a:spcAft>
            </a:pPr>
            <a:r>
              <a:rPr lang="en-GB" sz="1400" dirty="0">
                <a:solidFill>
                  <a:srgbClr val="FF0000"/>
                </a:solidFill>
                <a:effectLst/>
                <a:latin typeface="Times New Roman" panose="02020603050405020304" pitchFamily="18" charset="0"/>
                <a:ea typeface="SimSun" panose="02010600030101010101" pitchFamily="2" charset="-122"/>
              </a:rPr>
              <a:t>Editor's note:	It is FFS whether the AMF provides more parameters related to the MBSR to the LMF.</a:t>
            </a:r>
          </a:p>
          <a:p>
            <a:pPr marL="900430" indent="-720090">
              <a:spcBef>
                <a:spcPts val="0"/>
              </a:spcBef>
              <a:spcAft>
                <a:spcPts val="900"/>
              </a:spcAft>
            </a:pPr>
            <a:r>
              <a:rPr lang="en-US" sz="1400" b="1" u="sng" dirty="0">
                <a:solidFill>
                  <a:srgbClr val="0070C0"/>
                </a:solidFill>
              </a:rPr>
              <a:t>Way forward: To remove this EN, as we haven’t identified any for now.</a:t>
            </a:r>
            <a:endParaRPr lang="en-GB" sz="1400" dirty="0">
              <a:solidFill>
                <a:srgbClr val="FF0000"/>
              </a:solidFill>
              <a:effectLst/>
              <a:latin typeface="Times New Roman" panose="02020603050405020304" pitchFamily="18" charset="0"/>
              <a:ea typeface="SimSun" panose="02010600030101010101" pitchFamily="2" charset="-122"/>
            </a:endParaRPr>
          </a:p>
          <a:p>
            <a:pPr marL="900430" indent="-720090">
              <a:spcBef>
                <a:spcPts val="0"/>
              </a:spcBef>
              <a:spcAft>
                <a:spcPts val="900"/>
              </a:spcAft>
            </a:pPr>
            <a:r>
              <a:rPr lang="en-GB" sz="1400" dirty="0">
                <a:solidFill>
                  <a:srgbClr val="FF0000"/>
                </a:solidFill>
                <a:effectLst/>
                <a:latin typeface="Times New Roman" panose="02020603050405020304" pitchFamily="18" charset="0"/>
                <a:ea typeface="SimSun" panose="02010600030101010101" pitchFamily="2" charset="-122"/>
              </a:rPr>
              <a:t>Editor's note: It is FFS what information will be provided from MBSR to LMF (e.g. depends on the responses from RAN WGs on the options to support location report for MBSR). </a:t>
            </a:r>
          </a:p>
          <a:p>
            <a:pPr marL="900430" indent="-720090">
              <a:spcBef>
                <a:spcPts val="0"/>
              </a:spcBef>
              <a:spcAft>
                <a:spcPts val="900"/>
              </a:spcAft>
            </a:pPr>
            <a:r>
              <a:rPr lang="en-GB" sz="1400" dirty="0">
                <a:solidFill>
                  <a:srgbClr val="FF0000"/>
                </a:solidFill>
                <a:effectLst/>
                <a:latin typeface="Times New Roman" panose="02020603050405020304" pitchFamily="18" charset="0"/>
                <a:ea typeface="SimSun" panose="02010600030101010101" pitchFamily="2" charset="-122"/>
              </a:rPr>
              <a:t>Editor's note:	It is FFS whether the </a:t>
            </a:r>
            <a:r>
              <a:rPr lang="en-GB" sz="1400" dirty="0" err="1">
                <a:solidFill>
                  <a:srgbClr val="FF0000"/>
                </a:solidFill>
                <a:effectLst/>
                <a:latin typeface="Times New Roman" panose="02020603050405020304" pitchFamily="18" charset="0"/>
                <a:ea typeface="SimSun" panose="02010600030101010101" pitchFamily="2" charset="-122"/>
              </a:rPr>
              <a:t>NRPPa</a:t>
            </a:r>
            <a:r>
              <a:rPr lang="en-GB" sz="1400" dirty="0">
                <a:solidFill>
                  <a:srgbClr val="FF0000"/>
                </a:solidFill>
                <a:effectLst/>
                <a:latin typeface="Times New Roman" panose="02020603050405020304" pitchFamily="18" charset="0"/>
                <a:ea typeface="SimSun" panose="02010600030101010101" pitchFamily="2" charset="-122"/>
              </a:rPr>
              <a:t> procedure for TRP location needs to be enhanced to include velocity estimation.</a:t>
            </a:r>
          </a:p>
          <a:p>
            <a:pPr marL="900430" indent="-720090">
              <a:spcBef>
                <a:spcPts val="0"/>
              </a:spcBef>
              <a:spcAft>
                <a:spcPts val="900"/>
              </a:spcAft>
            </a:pPr>
            <a:r>
              <a:rPr lang="en-GB" sz="1400" dirty="0">
                <a:solidFill>
                  <a:srgbClr val="FF0000"/>
                </a:solidFill>
                <a:effectLst/>
                <a:latin typeface="Times New Roman" panose="02020603050405020304" pitchFamily="18" charset="0"/>
                <a:ea typeface="SimSun" panose="02010600030101010101" pitchFamily="2" charset="-122"/>
              </a:rPr>
              <a:t>Editor's note:	It is FFS whether </a:t>
            </a:r>
            <a:r>
              <a:rPr lang="en-US" sz="1400" dirty="0">
                <a:solidFill>
                  <a:srgbClr val="FF0000"/>
                </a:solidFill>
                <a:effectLst/>
                <a:latin typeface="Times New Roman" panose="02020603050405020304" pitchFamily="18" charset="0"/>
                <a:ea typeface="SimSun" panose="02010600030101010101" pitchFamily="2" charset="-122"/>
              </a:rPr>
              <a:t>all these options for LMF to derive the location of MBSR would be supported</a:t>
            </a:r>
            <a:r>
              <a:rPr lang="en-GB" sz="1400" dirty="0">
                <a:solidFill>
                  <a:srgbClr val="FF0000"/>
                </a:solidFill>
                <a:effectLst/>
                <a:latin typeface="Times New Roman" panose="02020603050405020304" pitchFamily="18" charset="0"/>
                <a:ea typeface="SimSun" panose="02010600030101010101" pitchFamily="2" charset="-122"/>
              </a:rPr>
              <a:t>.</a:t>
            </a:r>
            <a:endParaRPr lang="en-US" sz="1400" dirty="0">
              <a:solidFill>
                <a:srgbClr val="FF0000"/>
              </a:solidFill>
              <a:effectLst/>
              <a:latin typeface="Times New Roman" panose="02020603050405020304" pitchFamily="18" charset="0"/>
              <a:ea typeface="SimSun" panose="02010600030101010101" pitchFamily="2" charset="-122"/>
            </a:endParaRPr>
          </a:p>
          <a:p>
            <a:pPr marL="900430" indent="-720090">
              <a:spcBef>
                <a:spcPts val="0"/>
              </a:spcBef>
              <a:spcAft>
                <a:spcPts val="900"/>
              </a:spcAft>
            </a:pPr>
            <a:r>
              <a:rPr lang="en-US" sz="1400" b="1" u="sng" dirty="0">
                <a:solidFill>
                  <a:srgbClr val="0070C0"/>
                </a:solidFill>
              </a:rPr>
              <a:t>Way forward: To conclude that both MT-LR and </a:t>
            </a:r>
            <a:r>
              <a:rPr lang="en-US" sz="1400" b="1" u="sng" dirty="0" err="1">
                <a:solidFill>
                  <a:srgbClr val="0070C0"/>
                </a:solidFill>
              </a:rPr>
              <a:t>NRPPa</a:t>
            </a:r>
            <a:r>
              <a:rPr lang="en-US" sz="1400" b="1" u="sng" dirty="0">
                <a:solidFill>
                  <a:srgbClr val="0070C0"/>
                </a:solidFill>
              </a:rPr>
              <a:t> option will be supported.</a:t>
            </a:r>
          </a:p>
          <a:p>
            <a:pPr marL="1186180" lvl="1" indent="-720090">
              <a:spcBef>
                <a:spcPts val="0"/>
              </a:spcBef>
              <a:spcAft>
                <a:spcPts val="900"/>
              </a:spcAft>
            </a:pPr>
            <a:r>
              <a:rPr lang="en-US" sz="1200" b="1" u="sng" dirty="0">
                <a:solidFill>
                  <a:srgbClr val="0070C0"/>
                </a:solidFill>
              </a:rPr>
              <a:t>To start normative work based on MT-LR triggered from LMF. </a:t>
            </a:r>
          </a:p>
          <a:p>
            <a:pPr marL="1186180" lvl="1" indent="-720090">
              <a:spcBef>
                <a:spcPts val="0"/>
              </a:spcBef>
              <a:spcAft>
                <a:spcPts val="900"/>
              </a:spcAft>
            </a:pPr>
            <a:r>
              <a:rPr lang="en-US" sz="1200" b="1" u="sng" dirty="0">
                <a:solidFill>
                  <a:srgbClr val="0070C0"/>
                </a:solidFill>
              </a:rPr>
              <a:t>The </a:t>
            </a:r>
            <a:r>
              <a:rPr lang="en-US" sz="1200" b="1" u="sng" dirty="0" err="1">
                <a:solidFill>
                  <a:srgbClr val="0070C0"/>
                </a:solidFill>
              </a:rPr>
              <a:t>NRPPa</a:t>
            </a:r>
            <a:r>
              <a:rPr lang="en-US" sz="1200" b="1" u="sng" dirty="0">
                <a:solidFill>
                  <a:srgbClr val="0070C0"/>
                </a:solidFill>
              </a:rPr>
              <a:t> option is assumed supported from SA2 perspective, but will be only added when RAN3 confirms to work on it in Rel-18 via LS.</a:t>
            </a:r>
            <a:r>
              <a:rPr lang="en-US" sz="1200" b="1" u="sng" dirty="0">
                <a:solidFill>
                  <a:srgbClr val="FF0000"/>
                </a:solidFill>
              </a:rPr>
              <a:t> </a:t>
            </a:r>
            <a:endParaRPr lang="en-US" sz="1200" dirty="0">
              <a:solidFill>
                <a:srgbClr val="FF0000"/>
              </a:solidFill>
              <a:effectLst/>
              <a:latin typeface="Times New Roman" panose="02020603050405020304" pitchFamily="18" charset="0"/>
              <a:ea typeface="SimSun" panose="02010600030101010101" pitchFamily="2" charset="-122"/>
            </a:endParaRPr>
          </a:p>
          <a:p>
            <a:pPr marL="900430" indent="-720090">
              <a:spcBef>
                <a:spcPts val="0"/>
              </a:spcBef>
              <a:spcAft>
                <a:spcPts val="900"/>
              </a:spcAft>
            </a:pPr>
            <a:endParaRPr lang="en-US" sz="1400" dirty="0">
              <a:solidFill>
                <a:srgbClr val="FF0000"/>
              </a:solidFill>
              <a:effectLst/>
              <a:latin typeface="Times New Roman" panose="02020603050405020304" pitchFamily="18" charset="0"/>
              <a:ea typeface="SimSun" panose="02010600030101010101" pitchFamily="2" charset="-122"/>
            </a:endParaRPr>
          </a:p>
          <a:p>
            <a:pPr marL="900430" marR="0" indent="-720090" hangingPunct="0">
              <a:spcBef>
                <a:spcPts val="0"/>
              </a:spcBef>
              <a:spcAft>
                <a:spcPts val="900"/>
              </a:spcAft>
            </a:pPr>
            <a:endParaRPr lang="en-US" sz="1400" dirty="0">
              <a:solidFill>
                <a:srgbClr val="FF0000"/>
              </a:solidFill>
              <a:effectLst/>
              <a:latin typeface="Times New Roman" panose="02020603050405020304" pitchFamily="18" charset="0"/>
              <a:ea typeface="SimSun" panose="02010600030101010101" pitchFamily="2" charset="-122"/>
            </a:endParaRPr>
          </a:p>
          <a:p>
            <a:endParaRPr lang="en-US" sz="1400" dirty="0"/>
          </a:p>
        </p:txBody>
      </p:sp>
    </p:spTree>
    <p:extLst>
      <p:ext uri="{BB962C8B-B14F-4D97-AF65-F5344CB8AC3E}">
        <p14:creationId xmlns:p14="http://schemas.microsoft.com/office/powerpoint/2010/main" val="17963133"/>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D7BFA-734F-4CA5-98FD-561DAFB82789}"/>
              </a:ext>
            </a:extLst>
          </p:cNvPr>
          <p:cNvSpPr>
            <a:spLocks noGrp="1"/>
          </p:cNvSpPr>
          <p:nvPr>
            <p:ph type="title"/>
          </p:nvPr>
        </p:nvSpPr>
        <p:spPr/>
        <p:txBody>
          <a:bodyPr/>
          <a:lstStyle/>
          <a:p>
            <a:r>
              <a:rPr lang="en-US" dirty="0"/>
              <a:t>RAN3 response on KI#6</a:t>
            </a:r>
          </a:p>
        </p:txBody>
      </p:sp>
      <p:sp>
        <p:nvSpPr>
          <p:cNvPr id="3" name="Content Placeholder 2">
            <a:extLst>
              <a:ext uri="{FF2B5EF4-FFF2-40B4-BE49-F238E27FC236}">
                <a16:creationId xmlns:a16="http://schemas.microsoft.com/office/drawing/2014/main" id="{968B6BD9-1330-4170-B068-ADAC961473D1}"/>
              </a:ext>
            </a:extLst>
          </p:cNvPr>
          <p:cNvSpPr>
            <a:spLocks noGrp="1"/>
          </p:cNvSpPr>
          <p:nvPr>
            <p:ph idx="1"/>
          </p:nvPr>
        </p:nvSpPr>
        <p:spPr/>
        <p:txBody>
          <a:bodyPr/>
          <a:lstStyle/>
          <a:p>
            <a:pPr marL="640080" marR="0" indent="0" algn="just">
              <a:spcBef>
                <a:spcPts val="0"/>
              </a:spcBef>
              <a:spcAft>
                <a:spcPts val="0"/>
              </a:spcAft>
            </a:pPr>
            <a:r>
              <a:rPr lang="en-GB" sz="1800" b="1" dirty="0">
                <a:effectLst/>
                <a:latin typeface="Arial" panose="020B0604020202020204" pitchFamily="34" charset="0"/>
                <a:ea typeface="DengXian" panose="02010600030101010101" pitchFamily="2" charset="-122"/>
                <a:cs typeface="Times New Roman" panose="02020603050405020304" pitchFamily="18" charset="0"/>
              </a:rPr>
              <a:t>RAN3’s feedback on point #7: </a:t>
            </a:r>
            <a:r>
              <a:rPr lang="en-GB" sz="1800" dirty="0">
                <a:effectLst/>
                <a:latin typeface="Arial" panose="020B0604020202020204" pitchFamily="34" charset="0"/>
                <a:ea typeface="DengXian" panose="02010600030101010101" pitchFamily="2" charset="-122"/>
                <a:cs typeface="Times New Roman" panose="02020603050405020304" pitchFamily="18" charset="0"/>
              </a:rPr>
              <a:t>RAN3 believes that the feasibility of the </a:t>
            </a:r>
            <a:r>
              <a:rPr lang="en-GB" sz="1800" dirty="0" err="1">
                <a:effectLst/>
                <a:latin typeface="Arial" panose="020B0604020202020204" pitchFamily="34" charset="0"/>
                <a:ea typeface="DengXian" panose="02010600030101010101" pitchFamily="2" charset="-122"/>
                <a:cs typeface="Times New Roman" panose="02020603050405020304" pitchFamily="18" charset="0"/>
              </a:rPr>
              <a:t>signaling</a:t>
            </a:r>
            <a:r>
              <a:rPr lang="en-GB" sz="1800" dirty="0">
                <a:effectLst/>
                <a:latin typeface="Arial" panose="020B0604020202020204" pitchFamily="34" charset="0"/>
                <a:ea typeface="DengXian" panose="02010600030101010101" pitchFamily="2" charset="-122"/>
                <a:cs typeface="Times New Roman" panose="02020603050405020304" pitchFamily="18" charset="0"/>
              </a:rPr>
              <a:t> enhancement proposed by SA2 would need further assessment for the scenarios, where IAB-MT and IAB-DU are connected to different IAB-donors. RAN3 is currently discussing whether the TAC broadcast by the mobile IAB-cell should change with the IAB-node’s movement to reflect the IAB-node’s actual location. In this context, RAN3 will discuss if a </a:t>
            </a:r>
            <a:r>
              <a:rPr lang="en-GB" sz="1800" dirty="0" err="1">
                <a:effectLst/>
                <a:latin typeface="Arial" panose="020B0604020202020204" pitchFamily="34" charset="0"/>
                <a:ea typeface="DengXian" panose="02010600030101010101" pitchFamily="2" charset="-122"/>
                <a:cs typeface="Times New Roman" panose="02020603050405020304" pitchFamily="18" charset="0"/>
              </a:rPr>
              <a:t>signaling</a:t>
            </a:r>
            <a:r>
              <a:rPr lang="en-GB" sz="1800" dirty="0">
                <a:effectLst/>
                <a:latin typeface="Arial" panose="020B0604020202020204" pitchFamily="34" charset="0"/>
                <a:ea typeface="DengXian" panose="02010600030101010101" pitchFamily="2" charset="-122"/>
                <a:cs typeface="Times New Roman" panose="02020603050405020304" pitchFamily="18" charset="0"/>
              </a:rPr>
              <a:t> enhancement as proposed by SA2 would be needed. RAN3 will provide feedback as this discussion progresses.</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endParaRPr lang="en-US" dirty="0"/>
          </a:p>
          <a:p>
            <a:r>
              <a:rPr lang="en-US" u="sng" dirty="0">
                <a:solidFill>
                  <a:srgbClr val="C00000"/>
                </a:solidFill>
              </a:rPr>
              <a:t>Observation:</a:t>
            </a:r>
          </a:p>
          <a:p>
            <a:pPr lvl="1"/>
            <a:r>
              <a:rPr lang="en-US" u="sng" dirty="0">
                <a:solidFill>
                  <a:srgbClr val="C00000"/>
                </a:solidFill>
              </a:rPr>
              <a:t>SA2 need to wait for the confirmation from RAN3 to start the normative work on this aspect.</a:t>
            </a:r>
          </a:p>
          <a:p>
            <a:pPr marL="457200" lvl="1" indent="0">
              <a:buNone/>
            </a:pPr>
            <a:endParaRPr lang="en-US" u="sng" dirty="0">
              <a:solidFill>
                <a:srgbClr val="C00000"/>
              </a:solidFill>
            </a:endParaRPr>
          </a:p>
        </p:txBody>
      </p:sp>
    </p:spTree>
    <p:extLst>
      <p:ext uri="{BB962C8B-B14F-4D97-AF65-F5344CB8AC3E}">
        <p14:creationId xmlns:p14="http://schemas.microsoft.com/office/powerpoint/2010/main" val="3508990009"/>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60FCD-DAFD-4707-9BD4-1F2ED1F7B9D2}"/>
              </a:ext>
            </a:extLst>
          </p:cNvPr>
          <p:cNvSpPr>
            <a:spLocks noGrp="1"/>
          </p:cNvSpPr>
          <p:nvPr>
            <p:ph type="title"/>
          </p:nvPr>
        </p:nvSpPr>
        <p:spPr/>
        <p:txBody>
          <a:bodyPr/>
          <a:lstStyle/>
          <a:p>
            <a:r>
              <a:rPr lang="en-US" dirty="0"/>
              <a:t>KI#6 (clause 8.6)</a:t>
            </a:r>
          </a:p>
        </p:txBody>
      </p:sp>
      <p:sp>
        <p:nvSpPr>
          <p:cNvPr id="3" name="Content Placeholder 2">
            <a:extLst>
              <a:ext uri="{FF2B5EF4-FFF2-40B4-BE49-F238E27FC236}">
                <a16:creationId xmlns:a16="http://schemas.microsoft.com/office/drawing/2014/main" id="{20A8FE21-A16C-4FB6-B224-DD3D656E1482}"/>
              </a:ext>
            </a:extLst>
          </p:cNvPr>
          <p:cNvSpPr>
            <a:spLocks noGrp="1"/>
          </p:cNvSpPr>
          <p:nvPr>
            <p:ph idx="1"/>
          </p:nvPr>
        </p:nvSpPr>
        <p:spPr/>
        <p:txBody>
          <a:bodyPr/>
          <a:lstStyle/>
          <a:p>
            <a:pPr marL="0" marR="0" hangingPunct="0">
              <a:spcBef>
                <a:spcPts val="0"/>
              </a:spcBef>
              <a:spcAft>
                <a:spcPts val="900"/>
              </a:spcAft>
            </a:pPr>
            <a:r>
              <a:rPr lang="en-US" sz="1600" dirty="0">
                <a:effectLst/>
                <a:latin typeface="Times New Roman" panose="02020603050405020304" pitchFamily="18" charset="0"/>
                <a:ea typeface="SimSun" panose="02010600030101010101" pitchFamily="2" charset="-122"/>
              </a:rPr>
              <a:t>For Key Issue #6 </a:t>
            </a:r>
            <a:r>
              <a:rPr lang="x-none" sz="1600" dirty="0">
                <a:effectLst/>
                <a:latin typeface="Times New Roman" panose="02020603050405020304" pitchFamily="18" charset="0"/>
                <a:ea typeface="Times New Roman" panose="02020603050405020304" pitchFamily="18" charset="0"/>
              </a:rPr>
              <a:t>(</a:t>
            </a:r>
            <a:r>
              <a:rPr lang="en-GB" sz="1600" dirty="0">
                <a:effectLst/>
                <a:latin typeface="Times New Roman" panose="02020603050405020304" pitchFamily="18" charset="0"/>
                <a:ea typeface="SimSun" panose="02010600030101010101" pitchFamily="2" charset="-122"/>
              </a:rPr>
              <a:t>Provide cell ID/TAC of </a:t>
            </a:r>
            <a:r>
              <a:rPr lang="en-GB" sz="1600" dirty="0">
                <a:effectLst/>
                <a:latin typeface="Times New Roman" panose="02020603050405020304" pitchFamily="18" charset="0"/>
                <a:ea typeface="Times New Roman" panose="02020603050405020304" pitchFamily="18" charset="0"/>
              </a:rPr>
              <a:t>mobile base station relay </a:t>
            </a:r>
            <a:r>
              <a:rPr lang="en-GB" sz="1600" dirty="0">
                <a:effectLst/>
                <a:latin typeface="Times New Roman" panose="02020603050405020304" pitchFamily="18" charset="0"/>
                <a:ea typeface="SimSun" panose="02010600030101010101" pitchFamily="2" charset="-122"/>
              </a:rPr>
              <a:t>for </a:t>
            </a:r>
            <a:r>
              <a:rPr lang="en-GB" sz="1600" dirty="0">
                <a:effectLst/>
                <a:latin typeface="Times New Roman" panose="02020603050405020304" pitchFamily="18" charset="0"/>
                <a:ea typeface="Times New Roman" panose="02020603050405020304" pitchFamily="18" charset="0"/>
              </a:rPr>
              <a:t>services)</a:t>
            </a:r>
            <a:r>
              <a:rPr lang="en-US" sz="1600" dirty="0">
                <a:effectLst/>
                <a:latin typeface="Times New Roman" panose="02020603050405020304" pitchFamily="18" charset="0"/>
                <a:ea typeface="SimSun" panose="02010600030101010101" pitchFamily="2" charset="-122"/>
              </a:rPr>
              <a:t>, the followings can be taken as initial conclusion:</a:t>
            </a:r>
            <a:endParaRPr lang="en-US" sz="16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600" dirty="0">
                <a:effectLst/>
                <a:latin typeface="Times New Roman" panose="02020603050405020304" pitchFamily="18" charset="0"/>
                <a:ea typeface="Times New Roman" panose="02020603050405020304" pitchFamily="18" charset="0"/>
              </a:rPr>
              <a:t>-	the NG-RAN provides an additional ULI based on the MBSR's donor </a:t>
            </a:r>
            <a:r>
              <a:rPr lang="en-GB" sz="1600" dirty="0" err="1">
                <a:effectLst/>
                <a:latin typeface="Times New Roman" panose="02020603050405020304" pitchFamily="18" charset="0"/>
                <a:ea typeface="Times New Roman" panose="02020603050405020304" pitchFamily="18" charset="0"/>
              </a:rPr>
              <a:t>gNB</a:t>
            </a:r>
            <a:r>
              <a:rPr lang="en-GB" sz="1600" dirty="0">
                <a:effectLst/>
                <a:latin typeface="Times New Roman" panose="02020603050405020304" pitchFamily="18" charset="0"/>
                <a:ea typeface="Times New Roman" panose="02020603050405020304" pitchFamily="18" charset="0"/>
              </a:rPr>
              <a:t> information, together with the existing ULI, to the AMF when a UE connects to the 5GC via a MBSR. The additional ULI includes the TAI/NR CGI of selected by the IAB-Node when it's registered to the network.</a:t>
            </a:r>
            <a:endParaRPr lang="en-US" sz="16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600" dirty="0">
                <a:effectLst/>
                <a:latin typeface="Times New Roman" panose="02020603050405020304" pitchFamily="18" charset="0"/>
                <a:ea typeface="Times New Roman" panose="02020603050405020304" pitchFamily="18" charset="0"/>
              </a:rPr>
              <a:t>-	AMF may use the additional ULI, together with the existing ULI, apply the mobility management (e.g. Mobility restriction) and Warning Area List management for Public Warning System.</a:t>
            </a:r>
            <a:endParaRPr lang="en-US" sz="1600" dirty="0">
              <a:effectLst/>
              <a:latin typeface="Times New Roman" panose="02020603050405020304" pitchFamily="18" charset="0"/>
              <a:ea typeface="Times New Roman" panose="02020603050405020304" pitchFamily="18" charset="0"/>
            </a:endParaRPr>
          </a:p>
          <a:p>
            <a:pPr marL="720725" marR="0" indent="-540385" hangingPunct="0">
              <a:spcBef>
                <a:spcPts val="0"/>
              </a:spcBef>
              <a:spcAft>
                <a:spcPts val="900"/>
              </a:spcAft>
            </a:pPr>
            <a:r>
              <a:rPr lang="en-GB" sz="1600" dirty="0">
                <a:effectLst/>
                <a:latin typeface="Times New Roman" panose="02020603050405020304" pitchFamily="18" charset="0"/>
                <a:ea typeface="Times New Roman" panose="02020603050405020304" pitchFamily="18" charset="0"/>
              </a:rPr>
              <a:t>NOTE:	Providing additional ULI needs further coordination with RAN WG and further updates may apply.</a:t>
            </a:r>
            <a:endParaRPr lang="en-US" sz="16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US" sz="1600" dirty="0">
                <a:effectLst/>
                <a:latin typeface="Times New Roman" panose="02020603050405020304" pitchFamily="18" charset="0"/>
                <a:ea typeface="Times New Roman" panose="02020603050405020304" pitchFamily="18" charset="0"/>
              </a:rPr>
              <a:t>-	The Solution#9 is recommended for normative specifications as basis for providing serving cell ID/TAC of mobile base station relay to the AMF serving the UE.</a:t>
            </a:r>
          </a:p>
          <a:p>
            <a:endParaRPr lang="en-US" sz="900" dirty="0"/>
          </a:p>
        </p:txBody>
      </p:sp>
    </p:spTree>
    <p:extLst>
      <p:ext uri="{BB962C8B-B14F-4D97-AF65-F5344CB8AC3E}">
        <p14:creationId xmlns:p14="http://schemas.microsoft.com/office/powerpoint/2010/main" val="622580221"/>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A73B1-A45B-41A5-B84C-39CF89C69B5E}"/>
              </a:ext>
            </a:extLst>
          </p:cNvPr>
          <p:cNvSpPr>
            <a:spLocks noGrp="1"/>
          </p:cNvSpPr>
          <p:nvPr>
            <p:ph type="title"/>
          </p:nvPr>
        </p:nvSpPr>
        <p:spPr/>
        <p:txBody>
          <a:bodyPr/>
          <a:lstStyle/>
          <a:p>
            <a:r>
              <a:rPr lang="en-US" dirty="0">
                <a:solidFill>
                  <a:schemeClr val="tx1"/>
                </a:solidFill>
              </a:rPr>
              <a:t>Proposed resolutions for KI#6</a:t>
            </a:r>
            <a:endParaRPr lang="en-US" dirty="0"/>
          </a:p>
        </p:txBody>
      </p:sp>
      <p:sp>
        <p:nvSpPr>
          <p:cNvPr id="3" name="Content Placeholder 2">
            <a:extLst>
              <a:ext uri="{FF2B5EF4-FFF2-40B4-BE49-F238E27FC236}">
                <a16:creationId xmlns:a16="http://schemas.microsoft.com/office/drawing/2014/main" id="{A288CEAB-B73E-4D71-B0DD-1E12458CCD99}"/>
              </a:ext>
            </a:extLst>
          </p:cNvPr>
          <p:cNvSpPr>
            <a:spLocks noGrp="1"/>
          </p:cNvSpPr>
          <p:nvPr>
            <p:ph idx="1"/>
          </p:nvPr>
        </p:nvSpPr>
        <p:spPr/>
        <p:txBody>
          <a:bodyPr/>
          <a:lstStyle/>
          <a:p>
            <a:pPr marL="900430" indent="-720090">
              <a:spcBef>
                <a:spcPts val="0"/>
              </a:spcBef>
              <a:spcAft>
                <a:spcPts val="900"/>
              </a:spcAft>
            </a:pPr>
            <a:r>
              <a:rPr lang="en-US" sz="2800" b="1" u="sng" dirty="0">
                <a:solidFill>
                  <a:srgbClr val="0070C0"/>
                </a:solidFill>
              </a:rPr>
              <a:t>Way forward: Keep the conclusion. But don’t start the normative work till RAN WG further feedback on this.</a:t>
            </a:r>
            <a:r>
              <a:rPr lang="en-US" sz="2800" b="1" u="sng" dirty="0">
                <a:solidFill>
                  <a:srgbClr val="FF0000"/>
                </a:solidFill>
              </a:rPr>
              <a:t> </a:t>
            </a:r>
            <a:endParaRPr lang="en-US" sz="2800" dirty="0">
              <a:solidFill>
                <a:srgbClr val="FF0000"/>
              </a:solidFill>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4073867788"/>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60FCD-DAFD-4707-9BD4-1F2ED1F7B9D2}"/>
              </a:ext>
            </a:extLst>
          </p:cNvPr>
          <p:cNvSpPr>
            <a:spLocks noGrp="1"/>
          </p:cNvSpPr>
          <p:nvPr>
            <p:ph type="title"/>
          </p:nvPr>
        </p:nvSpPr>
        <p:spPr/>
        <p:txBody>
          <a:bodyPr/>
          <a:lstStyle/>
          <a:p>
            <a:r>
              <a:rPr lang="en-US" dirty="0"/>
              <a:t>KI#7 (clause 8.7)</a:t>
            </a:r>
          </a:p>
        </p:txBody>
      </p:sp>
      <p:sp>
        <p:nvSpPr>
          <p:cNvPr id="3" name="Content Placeholder 2">
            <a:extLst>
              <a:ext uri="{FF2B5EF4-FFF2-40B4-BE49-F238E27FC236}">
                <a16:creationId xmlns:a16="http://schemas.microsoft.com/office/drawing/2014/main" id="{20A8FE21-A16C-4FB6-B224-DD3D656E1482}"/>
              </a:ext>
            </a:extLst>
          </p:cNvPr>
          <p:cNvSpPr>
            <a:spLocks noGrp="1"/>
          </p:cNvSpPr>
          <p:nvPr>
            <p:ph idx="1"/>
          </p:nvPr>
        </p:nvSpPr>
        <p:spPr/>
        <p:txBody>
          <a:bodyPr/>
          <a:lstStyle/>
          <a:p>
            <a:pPr marL="720090" marR="0" indent="-720090" hangingPunct="0">
              <a:spcBef>
                <a:spcPts val="900"/>
              </a:spcBef>
              <a:spcAft>
                <a:spcPts val="900"/>
              </a:spcAft>
            </a:pPr>
            <a:r>
              <a:rPr lang="en-GB" sz="1100" b="1" dirty="0">
                <a:effectLst/>
                <a:latin typeface="Arial" panose="020B0604020202020204" pitchFamily="34" charset="0"/>
                <a:cs typeface="Times New Roman" panose="02020603050405020304" pitchFamily="18" charset="0"/>
              </a:rPr>
              <a:t>8.7	Conclusions for KI#7</a:t>
            </a:r>
            <a:endParaRPr lang="en-US" sz="1100" b="1" dirty="0">
              <a:effectLst/>
              <a:latin typeface="Arial" panose="020B0604020202020204" pitchFamily="34" charset="0"/>
              <a:cs typeface="Times New Roman" panose="02020603050405020304" pitchFamily="18" charset="0"/>
            </a:endParaRPr>
          </a:p>
          <a:p>
            <a:pPr marL="0" marR="0"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The following conclusions are agreed based on the principles from solution#20:</a:t>
            </a:r>
            <a:endParaRPr lang="en-US" sz="11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 	CAG Identifier is used to control the access of UE via MBSR (i.e. mobile IAB-node) and </a:t>
            </a:r>
            <a:r>
              <a:rPr lang="en-US" sz="1100" dirty="0">
                <a:effectLst/>
                <a:latin typeface="Times New Roman" panose="02020603050405020304" pitchFamily="18" charset="0"/>
                <a:ea typeface="Times New Roman" panose="02020603050405020304" pitchFamily="18" charset="0"/>
              </a:rPr>
              <a:t>existing CAG mechanism defined in clause 5.30.3 of TS 23.501 [2] can be used for managing UE’s access to MBSR</a:t>
            </a:r>
            <a:r>
              <a:rPr lang="en-GB" sz="11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p>
            <a:pPr marL="540385" marR="0" indent="-180340" hangingPunct="0">
              <a:spcBef>
                <a:spcPts val="0"/>
              </a:spcBef>
              <a:spcAft>
                <a:spcPts val="900"/>
              </a:spcAft>
            </a:pPr>
            <a:r>
              <a:rPr lang="en-US" sz="1100" dirty="0">
                <a:effectLst/>
                <a:latin typeface="Times New Roman" panose="02020603050405020304" pitchFamily="18" charset="0"/>
                <a:ea typeface="SimSun" panose="02010600030101010101" pitchFamily="2" charset="-122"/>
              </a:rPr>
              <a:t>-	When the MBSR is allowed to be operated as an IAB node for a PLMN, the MBSR is configured, either during the communication with the serving PLMN OAM or pre-configured, with CAG identifier </a:t>
            </a:r>
            <a:r>
              <a:rPr lang="en-GB" sz="1100" dirty="0">
                <a:effectLst/>
                <a:latin typeface="Times New Roman" panose="02020603050405020304" pitchFamily="18" charset="0"/>
                <a:ea typeface="Times New Roman" panose="02020603050405020304" pitchFamily="18" charset="0"/>
              </a:rPr>
              <a:t>which is unique within the scope of this PLMN</a:t>
            </a:r>
            <a:r>
              <a:rPr lang="en-US" sz="1100" dirty="0">
                <a:effectLst/>
                <a:latin typeface="Times New Roman" panose="02020603050405020304" pitchFamily="18" charset="0"/>
                <a:ea typeface="SimSun" panose="02010600030101010101" pitchFamily="2" charset="-122"/>
              </a:rPr>
              <a:t>.</a:t>
            </a:r>
            <a:r>
              <a:rPr lang="en-US" sz="1100" dirty="0">
                <a:effectLst/>
                <a:latin typeface="Times New Roman" panose="02020603050405020304" pitchFamily="18" charset="0"/>
                <a:ea typeface="Times New Roman" panose="02020603050405020304" pitchFamily="18" charset="0"/>
              </a:rPr>
              <a:t> </a:t>
            </a:r>
            <a:r>
              <a:rPr lang="en-GB" sz="1100" dirty="0">
                <a:effectLst/>
                <a:latin typeface="Times New Roman" panose="02020603050405020304" pitchFamily="18" charset="0"/>
                <a:ea typeface="Times New Roman" panose="02020603050405020304" pitchFamily="18" charset="0"/>
              </a:rPr>
              <a:t>If the MBSR is pre-configured with the PLMN list </a:t>
            </a:r>
            <a:r>
              <a:rPr lang="en-US" sz="1100" dirty="0">
                <a:effectLst/>
                <a:latin typeface="Times New Roman" panose="02020603050405020304" pitchFamily="18" charset="0"/>
                <a:ea typeface="Times New Roman" panose="02020603050405020304" pitchFamily="18" charset="0"/>
              </a:rPr>
              <a:t>in which the </a:t>
            </a:r>
            <a:r>
              <a:rPr lang="en-GB" sz="1100" dirty="0">
                <a:effectLst/>
                <a:latin typeface="Times New Roman" panose="02020603050405020304" pitchFamily="18" charset="0"/>
                <a:ea typeface="SimSun" panose="02010600030101010101" pitchFamily="2" charset="-122"/>
              </a:rPr>
              <a:t>MBSR is allowed to operate as an IAB node, the corresponding CAG Identifier per PLMN is also configured in the MBSR.</a:t>
            </a:r>
            <a:endParaRPr lang="en-US" sz="1100" dirty="0">
              <a:effectLst/>
              <a:latin typeface="Times New Roman" panose="02020603050405020304" pitchFamily="18" charset="0"/>
              <a:ea typeface="Times New Roman" panose="02020603050405020304" pitchFamily="18" charset="0"/>
            </a:endParaRPr>
          </a:p>
          <a:p>
            <a:pPr marL="540385" marR="0" indent="-180340"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	RAN and CN supports the UE access control based on the CAG identifier associated with the cell and the allowed CAG identifiers for the UE that supports CAG functionality.</a:t>
            </a:r>
            <a:endParaRPr lang="en-US" sz="1100" dirty="0">
              <a:effectLst/>
              <a:latin typeface="Times New Roman" panose="02020603050405020304" pitchFamily="18" charset="0"/>
              <a:ea typeface="Times New Roman" panose="02020603050405020304" pitchFamily="18" charset="0"/>
            </a:endParaRPr>
          </a:p>
          <a:p>
            <a:pPr marL="540385" marR="0" indent="-180340"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	For the UE that does not support CAG functionality, RAN and CN are allowed to use not only CAG mechanism but also the other existing mechanism e.g. forbidden Tracking Area.</a:t>
            </a:r>
            <a:endParaRPr lang="en-US" sz="1100" dirty="0">
              <a:effectLst/>
              <a:latin typeface="Times New Roman" panose="02020603050405020304" pitchFamily="18" charset="0"/>
              <a:ea typeface="Times New Roman" panose="02020603050405020304" pitchFamily="18" charset="0"/>
            </a:endParaRPr>
          </a:p>
          <a:p>
            <a:pPr marL="720725" marR="0" indent="-540385"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NOTE 1:	If CAG ID associated with MBSR and CAG ID associated with private network, both are broadcasted how to apply access control will be determined during normative phase.</a:t>
            </a:r>
            <a:endParaRPr lang="en-US" sz="11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 	Extra information (e.g. time duration and location information) may be deployed together with the CAG Identifier for MBSR that UE can access. </a:t>
            </a:r>
            <a:r>
              <a:rPr lang="en-US" sz="1100" dirty="0">
                <a:effectLst/>
                <a:latin typeface="Times New Roman" panose="02020603050405020304" pitchFamily="18" charset="0"/>
                <a:ea typeface="Times New Roman" panose="02020603050405020304" pitchFamily="18" charset="0"/>
              </a:rPr>
              <a:t>The enhanced Allowed CAG list will be provided to UE and AMF for enforcement to make sure UE not accessing the MBSR cell outside of the time duration or geographic area, e.g. </a:t>
            </a:r>
            <a:r>
              <a:rPr lang="en-GB" sz="1100" dirty="0">
                <a:effectLst/>
                <a:latin typeface="Times New Roman" panose="02020603050405020304" pitchFamily="18" charset="0"/>
                <a:ea typeface="Times New Roman" panose="02020603050405020304" pitchFamily="18" charset="0"/>
              </a:rPr>
              <a:t>if the time when a certain CAG is allowed for a UE is up or UE is out of the geographic area, the CAG for the UE is revoked from the network as per TS 23.501 [2]. In normative phase it will be also considered whether a more energy efficient approach based on time and location based information can be pursued.</a:t>
            </a:r>
            <a:endParaRPr lang="en-US" sz="1100" dirty="0">
              <a:effectLst/>
              <a:latin typeface="Times New Roman" panose="02020603050405020304" pitchFamily="18" charset="0"/>
              <a:ea typeface="Times New Roman" panose="02020603050405020304" pitchFamily="18" charset="0"/>
            </a:endParaRPr>
          </a:p>
          <a:p>
            <a:pPr marL="900430" marR="0" indent="-720090" hangingPunct="0">
              <a:spcBef>
                <a:spcPts val="0"/>
              </a:spcBef>
              <a:spcAft>
                <a:spcPts val="900"/>
              </a:spcAft>
            </a:pPr>
            <a:r>
              <a:rPr lang="en-GB" sz="1100" dirty="0">
                <a:solidFill>
                  <a:srgbClr val="FF0000"/>
                </a:solidFill>
                <a:effectLst/>
                <a:latin typeface="Times New Roman" panose="02020603050405020304" pitchFamily="18" charset="0"/>
                <a:ea typeface="SimSun" panose="02010600030101010101" pitchFamily="2" charset="-122"/>
              </a:rPr>
              <a:t>Editor’s note: The geographic area control needs to be further synched with MBSR broadcasted TA in other KIs.</a:t>
            </a:r>
            <a:endParaRPr lang="en-US" sz="1100" dirty="0">
              <a:solidFill>
                <a:srgbClr val="FF0000"/>
              </a:solidFill>
              <a:effectLst/>
              <a:latin typeface="Times New Roman" panose="02020603050405020304" pitchFamily="18" charset="0"/>
              <a:ea typeface="SimSun" panose="02010600030101010101" pitchFamily="2" charset="-122"/>
            </a:endParaRPr>
          </a:p>
          <a:p>
            <a:pPr marL="720725" marR="0" indent="-540385"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NOTE 2:	Control of the MBSR access to the serving network is based on normal mobility restriction management based on subscription data form MBSR (i.e. IAB-UE).</a:t>
            </a:r>
            <a:endParaRPr lang="en-US" sz="1100" dirty="0">
              <a:effectLst/>
              <a:latin typeface="Times New Roman" panose="02020603050405020304" pitchFamily="18" charset="0"/>
              <a:ea typeface="Times New Roman" panose="02020603050405020304" pitchFamily="18" charset="0"/>
            </a:endParaRPr>
          </a:p>
          <a:p>
            <a:endParaRPr lang="en-US" sz="500" dirty="0"/>
          </a:p>
        </p:txBody>
      </p:sp>
    </p:spTree>
    <p:extLst>
      <p:ext uri="{BB962C8B-B14F-4D97-AF65-F5344CB8AC3E}">
        <p14:creationId xmlns:p14="http://schemas.microsoft.com/office/powerpoint/2010/main" val="572540085"/>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A73B1-A45B-41A5-B84C-39CF89C69B5E}"/>
              </a:ext>
            </a:extLst>
          </p:cNvPr>
          <p:cNvSpPr>
            <a:spLocks noGrp="1"/>
          </p:cNvSpPr>
          <p:nvPr>
            <p:ph type="title"/>
          </p:nvPr>
        </p:nvSpPr>
        <p:spPr/>
        <p:txBody>
          <a:bodyPr/>
          <a:lstStyle/>
          <a:p>
            <a:r>
              <a:rPr lang="en-US" dirty="0">
                <a:solidFill>
                  <a:schemeClr val="tx1"/>
                </a:solidFill>
              </a:rPr>
              <a:t>Proposed resolutions for KI#7</a:t>
            </a:r>
            <a:endParaRPr lang="en-US" dirty="0"/>
          </a:p>
        </p:txBody>
      </p:sp>
      <p:sp>
        <p:nvSpPr>
          <p:cNvPr id="3" name="Content Placeholder 2">
            <a:extLst>
              <a:ext uri="{FF2B5EF4-FFF2-40B4-BE49-F238E27FC236}">
                <a16:creationId xmlns:a16="http://schemas.microsoft.com/office/drawing/2014/main" id="{A288CEAB-B73E-4D71-B0DD-1E12458CCD99}"/>
              </a:ext>
            </a:extLst>
          </p:cNvPr>
          <p:cNvSpPr>
            <a:spLocks noGrp="1"/>
          </p:cNvSpPr>
          <p:nvPr>
            <p:ph idx="1"/>
          </p:nvPr>
        </p:nvSpPr>
        <p:spPr/>
        <p:txBody>
          <a:bodyPr/>
          <a:lstStyle/>
          <a:p>
            <a:pPr marL="900430" indent="-720090">
              <a:spcBef>
                <a:spcPts val="0"/>
              </a:spcBef>
              <a:spcAft>
                <a:spcPts val="900"/>
              </a:spcAft>
            </a:pPr>
            <a:r>
              <a:rPr lang="en-GB" sz="2800" dirty="0">
                <a:solidFill>
                  <a:srgbClr val="FF0000"/>
                </a:solidFill>
                <a:effectLst/>
                <a:latin typeface="Times New Roman" panose="02020603050405020304" pitchFamily="18" charset="0"/>
                <a:ea typeface="SimSun" panose="02010600030101010101" pitchFamily="2" charset="-122"/>
              </a:rPr>
              <a:t>Editor’s note: The geographic area control needs to be further synched with MBSR broadcasted TA in other KIs.</a:t>
            </a:r>
            <a:endParaRPr lang="en-US" sz="2800" dirty="0">
              <a:solidFill>
                <a:srgbClr val="FF0000"/>
              </a:solidFill>
              <a:effectLst/>
              <a:latin typeface="Times New Roman" panose="02020603050405020304" pitchFamily="18" charset="0"/>
              <a:ea typeface="SimSun" panose="02010600030101010101" pitchFamily="2" charset="-122"/>
            </a:endParaRPr>
          </a:p>
          <a:p>
            <a:pPr marL="900430" indent="-720090">
              <a:spcBef>
                <a:spcPts val="0"/>
              </a:spcBef>
              <a:spcAft>
                <a:spcPts val="900"/>
              </a:spcAft>
            </a:pPr>
            <a:endParaRPr lang="en-US" sz="2800" b="1" u="sng" dirty="0">
              <a:solidFill>
                <a:srgbClr val="0070C0"/>
              </a:solidFill>
            </a:endParaRPr>
          </a:p>
          <a:p>
            <a:pPr marL="900430" indent="-720090">
              <a:spcBef>
                <a:spcPts val="0"/>
              </a:spcBef>
              <a:spcAft>
                <a:spcPts val="900"/>
              </a:spcAft>
            </a:pPr>
            <a:r>
              <a:rPr lang="en-US" sz="2800" b="1" u="sng" dirty="0">
                <a:solidFill>
                  <a:srgbClr val="0070C0"/>
                </a:solidFill>
              </a:rPr>
              <a:t>Way forward: Convert this EN to NOTE.</a:t>
            </a:r>
            <a:r>
              <a:rPr lang="en-US" sz="2800" b="1" u="sng" dirty="0">
                <a:solidFill>
                  <a:srgbClr val="FF0000"/>
                </a:solidFill>
              </a:rPr>
              <a:t> </a:t>
            </a:r>
            <a:endParaRPr lang="en-US" sz="2800" dirty="0">
              <a:solidFill>
                <a:srgbClr val="FF0000"/>
              </a:solidFill>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579777991"/>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61CE-40C4-4551-800F-F9A5406A440A}"/>
              </a:ext>
            </a:extLst>
          </p:cNvPr>
          <p:cNvSpPr>
            <a:spLocks noGrp="1"/>
          </p:cNvSpPr>
          <p:nvPr>
            <p:ph type="title"/>
          </p:nvPr>
        </p:nvSpPr>
        <p:spPr/>
        <p:txBody>
          <a:bodyPr/>
          <a:lstStyle/>
          <a:p>
            <a:r>
              <a:rPr lang="en-US" dirty="0"/>
              <a:t>RAN3 response on KI#1</a:t>
            </a:r>
          </a:p>
        </p:txBody>
      </p:sp>
      <p:sp>
        <p:nvSpPr>
          <p:cNvPr id="3" name="Content Placeholder 2">
            <a:extLst>
              <a:ext uri="{FF2B5EF4-FFF2-40B4-BE49-F238E27FC236}">
                <a16:creationId xmlns:a16="http://schemas.microsoft.com/office/drawing/2014/main" id="{8EBF47CD-A83E-4614-A272-AA01BC587B48}"/>
              </a:ext>
            </a:extLst>
          </p:cNvPr>
          <p:cNvSpPr>
            <a:spLocks noGrp="1"/>
          </p:cNvSpPr>
          <p:nvPr>
            <p:ph idx="1"/>
          </p:nvPr>
        </p:nvSpPr>
        <p:spPr/>
        <p:txBody>
          <a:bodyPr/>
          <a:lstStyle/>
          <a:p>
            <a:pPr marL="640080" marR="0" indent="0" algn="just">
              <a:spcBef>
                <a:spcPts val="0"/>
              </a:spcBef>
              <a:spcAft>
                <a:spcPts val="0"/>
              </a:spcAft>
            </a:pPr>
            <a:r>
              <a:rPr lang="en-GB" sz="1800" b="1" dirty="0">
                <a:effectLst/>
                <a:latin typeface="Arial" panose="020B0604020202020204" pitchFamily="34" charset="0"/>
                <a:ea typeface="DengXian" panose="02010600030101010101" pitchFamily="2" charset="-122"/>
                <a:cs typeface="Times New Roman" panose="02020603050405020304" pitchFamily="18" charset="0"/>
              </a:rPr>
              <a:t>RAN3’s feedback on point #1:</a:t>
            </a:r>
            <a:r>
              <a:rPr lang="en-GB" sz="1800" dirty="0">
                <a:effectLst/>
                <a:latin typeface="Arial" panose="020B0604020202020204" pitchFamily="34" charset="0"/>
                <a:ea typeface="DengXian" panose="02010600030101010101" pitchFamily="2" charset="-122"/>
                <a:cs typeface="Times New Roman" panose="02020603050405020304" pitchFamily="18" charset="0"/>
              </a:rPr>
              <a:t> For the non-roaming case, RAN3 assumes that the OAM configures the mobile IAB-node in the same way as a Rel-16/17 IAB-node. The OAM-based parameter configuration is out-of-scope for RAN3. Some parameters may also be configured by the IAB-donor as specified in TS 38.473 and TS 38.331. RAN3 further achieved the following agreement: </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pPr marL="914400" marR="0" indent="0" algn="just">
              <a:spcBef>
                <a:spcPts val="0"/>
              </a:spcBef>
              <a:spcAft>
                <a:spcPts val="0"/>
              </a:spcAft>
            </a:pPr>
            <a:r>
              <a:rPr lang="en-GB" sz="1800" b="1" dirty="0">
                <a:solidFill>
                  <a:srgbClr val="00B050"/>
                </a:solidFill>
                <a:effectLst/>
                <a:latin typeface="Arial" panose="020B0604020202020204" pitchFamily="34" charset="0"/>
                <a:ea typeface="DengXian" panose="02010600030101010101" pitchFamily="2" charset="-122"/>
                <a:cs typeface="Times New Roman" panose="02020603050405020304" pitchFamily="18" charset="0"/>
              </a:rPr>
              <a:t>RAN3 to discuss which of the OAM-configured and network-configured parameters may be pre-configured at a mobile IAB-node, after a baseline procedure for IAB-DU migration is developed.</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pPr marL="640080" marR="0" indent="0" algn="just">
              <a:spcBef>
                <a:spcPts val="0"/>
              </a:spcBef>
              <a:spcAft>
                <a:spcPts val="0"/>
              </a:spcAft>
            </a:pPr>
            <a:r>
              <a:rPr lang="en-GB" sz="1800" dirty="0">
                <a:effectLst/>
                <a:latin typeface="Arial" panose="020B0604020202020204" pitchFamily="34" charset="0"/>
                <a:ea typeface="DengXian" panose="02010600030101010101" pitchFamily="2" charset="-122"/>
                <a:cs typeface="Times New Roman" panose="02020603050405020304" pitchFamily="18" charset="0"/>
              </a:rPr>
              <a:t>The roaming case is out-of-scope for Rel-18 </a:t>
            </a:r>
            <a:r>
              <a:rPr lang="en-GB" sz="1800" dirty="0" err="1">
                <a:effectLst/>
                <a:latin typeface="Arial" panose="020B0604020202020204" pitchFamily="34" charset="0"/>
                <a:ea typeface="DengXian" panose="02010600030101010101" pitchFamily="2" charset="-122"/>
                <a:cs typeface="Times New Roman" panose="02020603050405020304" pitchFamily="18" charset="0"/>
              </a:rPr>
              <a:t>mIAB</a:t>
            </a:r>
            <a:r>
              <a:rPr lang="en-GB" sz="1800" dirty="0">
                <a:effectLst/>
                <a:latin typeface="Arial" panose="020B0604020202020204" pitchFamily="34" charset="0"/>
                <a:ea typeface="DengXian" panose="02010600030101010101" pitchFamily="2" charset="-122"/>
                <a:cs typeface="Times New Roman" panose="02020603050405020304" pitchFamily="18" charset="0"/>
              </a:rPr>
              <a:t>. Therefore, OAM-configuration and OAM-connectivity for roaming mobile IAB-nodes have not been discussed.</a:t>
            </a:r>
          </a:p>
          <a:p>
            <a:pPr marL="640080" marR="0" indent="0" algn="just">
              <a:spcBef>
                <a:spcPts val="0"/>
              </a:spcBef>
              <a:spcAft>
                <a:spcPts val="0"/>
              </a:spcAft>
              <a:buNone/>
            </a:pP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r>
              <a:rPr lang="en-US" sz="2000" u="sng" dirty="0">
                <a:solidFill>
                  <a:srgbClr val="C00000"/>
                </a:solidFill>
              </a:rPr>
              <a:t>Observation 1: Roaming related configuration has to come from 5GC.</a:t>
            </a:r>
          </a:p>
          <a:p>
            <a:pPr lvl="1"/>
            <a:r>
              <a:rPr lang="en-US" sz="1600" u="sng" dirty="0">
                <a:solidFill>
                  <a:srgbClr val="C00000"/>
                </a:solidFill>
              </a:rPr>
              <a:t>Radio components from another PLMN;</a:t>
            </a:r>
          </a:p>
          <a:p>
            <a:pPr lvl="1"/>
            <a:r>
              <a:rPr lang="en-US" sz="1600" u="sng" dirty="0">
                <a:solidFill>
                  <a:srgbClr val="C00000"/>
                </a:solidFill>
              </a:rPr>
              <a:t>Trust of the component (even for non-roaming case)</a:t>
            </a:r>
          </a:p>
        </p:txBody>
      </p:sp>
    </p:spTree>
    <p:extLst>
      <p:ext uri="{BB962C8B-B14F-4D97-AF65-F5344CB8AC3E}">
        <p14:creationId xmlns:p14="http://schemas.microsoft.com/office/powerpoint/2010/main" val="227820972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EF19D-9747-4900-A734-F1AB089F718E}"/>
              </a:ext>
            </a:extLst>
          </p:cNvPr>
          <p:cNvSpPr>
            <a:spLocks noGrp="1"/>
          </p:cNvSpPr>
          <p:nvPr>
            <p:ph type="title"/>
          </p:nvPr>
        </p:nvSpPr>
        <p:spPr/>
        <p:txBody>
          <a:bodyPr/>
          <a:lstStyle/>
          <a:p>
            <a:r>
              <a:rPr lang="en-US" dirty="0"/>
              <a:t>KI#1 (clause 8.1)</a:t>
            </a:r>
          </a:p>
        </p:txBody>
      </p:sp>
      <p:sp>
        <p:nvSpPr>
          <p:cNvPr id="3" name="Content Placeholder 2">
            <a:extLst>
              <a:ext uri="{FF2B5EF4-FFF2-40B4-BE49-F238E27FC236}">
                <a16:creationId xmlns:a16="http://schemas.microsoft.com/office/drawing/2014/main" id="{876BE5BD-58C5-4555-9E1F-1AF24CFE2C5C}"/>
              </a:ext>
            </a:extLst>
          </p:cNvPr>
          <p:cNvSpPr>
            <a:spLocks noGrp="1"/>
          </p:cNvSpPr>
          <p:nvPr>
            <p:ph idx="1"/>
          </p:nvPr>
        </p:nvSpPr>
        <p:spPr/>
        <p:txBody>
          <a:bodyPr/>
          <a:lstStyle/>
          <a:p>
            <a:r>
              <a:rPr lang="en-US" sz="1600" dirty="0">
                <a:solidFill>
                  <a:srgbClr val="FF0000"/>
                </a:solidFill>
              </a:rPr>
              <a:t>Editor's note:	This clause includes interim conclusions.</a:t>
            </a:r>
          </a:p>
          <a:p>
            <a:r>
              <a:rPr lang="en-US" sz="1600" dirty="0"/>
              <a:t>Proceed with OAM configuration that is largely borrowing what was developed for IAB nodes in previous releases with the addition of new security measures to establish trusted access to the serving PLMN OAM.</a:t>
            </a:r>
          </a:p>
          <a:p>
            <a:r>
              <a:rPr lang="en-US" sz="1600" dirty="0">
                <a:solidFill>
                  <a:srgbClr val="FF0000"/>
                </a:solidFill>
              </a:rPr>
              <a:t>Editor’s note: whether the UE Policy based MBSR configuration is needed is to be confirmed after further analysis. PDU session configuration could use PCF based URSP (a roaming agreement is needed anyhow so S-NSSAI of HPLMN  for OAM can be configured in UE - VPLMN based configuration can also be done via registration accept of the geographic area restriction (see KI#4 for the solution for that), the PLMN Id list should be provide by HPLMN using PLMN lists that are preferred or forbidden in (U)SIM, time windows of operation or speed should be configurable by OAM.</a:t>
            </a:r>
          </a:p>
          <a:p>
            <a:r>
              <a:rPr lang="en-US" sz="1600" dirty="0"/>
              <a:t>The MBSR IAB-UE configuration using the UE Policy framework (as defined in TS 23.503) can be used together with the OAM based configuration. </a:t>
            </a:r>
          </a:p>
          <a:p>
            <a:r>
              <a:rPr lang="en-US" sz="1600" dirty="0">
                <a:solidFill>
                  <a:srgbClr val="FF0000"/>
                </a:solidFill>
              </a:rPr>
              <a:t>Editor's note: 	This conclusion needs further discussion and is not final.</a:t>
            </a:r>
          </a:p>
          <a:p>
            <a:pPr lvl="1"/>
            <a:endParaRPr lang="en-US" sz="1200" dirty="0">
              <a:solidFill>
                <a:srgbClr val="FF0000"/>
              </a:solidFill>
            </a:endParaRPr>
          </a:p>
          <a:p>
            <a:endParaRPr lang="en-US" sz="1600" dirty="0"/>
          </a:p>
        </p:txBody>
      </p:sp>
    </p:spTree>
    <p:extLst>
      <p:ext uri="{BB962C8B-B14F-4D97-AF65-F5344CB8AC3E}">
        <p14:creationId xmlns:p14="http://schemas.microsoft.com/office/powerpoint/2010/main" val="155797708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0FA1B-09D4-4FCC-8B6B-1E6647783150}"/>
              </a:ext>
            </a:extLst>
          </p:cNvPr>
          <p:cNvSpPr>
            <a:spLocks noGrp="1"/>
          </p:cNvSpPr>
          <p:nvPr>
            <p:ph type="title"/>
          </p:nvPr>
        </p:nvSpPr>
        <p:spPr/>
        <p:txBody>
          <a:bodyPr/>
          <a:lstStyle/>
          <a:p>
            <a:r>
              <a:rPr lang="en-US" dirty="0">
                <a:solidFill>
                  <a:schemeClr val="tx1"/>
                </a:solidFill>
              </a:rPr>
              <a:t>Proposed resolutions for KI#1</a:t>
            </a:r>
          </a:p>
        </p:txBody>
      </p:sp>
      <p:sp>
        <p:nvSpPr>
          <p:cNvPr id="3" name="Content Placeholder 2">
            <a:extLst>
              <a:ext uri="{FF2B5EF4-FFF2-40B4-BE49-F238E27FC236}">
                <a16:creationId xmlns:a16="http://schemas.microsoft.com/office/drawing/2014/main" id="{11E8ECA4-FFFE-4CF0-AA9F-D4753E2CC15B}"/>
              </a:ext>
            </a:extLst>
          </p:cNvPr>
          <p:cNvSpPr>
            <a:spLocks noGrp="1"/>
          </p:cNvSpPr>
          <p:nvPr>
            <p:ph idx="1"/>
          </p:nvPr>
        </p:nvSpPr>
        <p:spPr/>
        <p:txBody>
          <a:bodyPr/>
          <a:lstStyle/>
          <a:p>
            <a:r>
              <a:rPr lang="en-US" sz="1600" dirty="0">
                <a:solidFill>
                  <a:srgbClr val="FF0000"/>
                </a:solidFill>
              </a:rPr>
              <a:t>Editor's note:	This clause includes interim conclusions.</a:t>
            </a:r>
          </a:p>
          <a:p>
            <a:r>
              <a:rPr lang="en-US" sz="1600" dirty="0">
                <a:solidFill>
                  <a:srgbClr val="FF0000"/>
                </a:solidFill>
              </a:rPr>
              <a:t>Editor's note: 	This conclusion needs further discussion and is not final.</a:t>
            </a:r>
          </a:p>
          <a:p>
            <a:pPr lvl="1"/>
            <a:r>
              <a:rPr lang="en-US" sz="1400" b="1" u="sng" dirty="0">
                <a:solidFill>
                  <a:srgbClr val="0070C0"/>
                </a:solidFill>
              </a:rPr>
              <a:t>Way forward: to be removed when other ENs are resolved.</a:t>
            </a:r>
            <a:r>
              <a:rPr lang="en-US" sz="1400" b="1" u="sng" dirty="0">
                <a:solidFill>
                  <a:srgbClr val="FF0000"/>
                </a:solidFill>
              </a:rPr>
              <a:t> </a:t>
            </a:r>
            <a:endParaRPr lang="en-US" sz="1200" b="1" u="sng" dirty="0">
              <a:solidFill>
                <a:srgbClr val="FF0000"/>
              </a:solidFill>
            </a:endParaRPr>
          </a:p>
          <a:p>
            <a:r>
              <a:rPr lang="en-US" sz="1600" dirty="0">
                <a:solidFill>
                  <a:srgbClr val="FF0000"/>
                </a:solidFill>
              </a:rPr>
              <a:t>Editor’s note: whether the UE Policy based MBSR configuration is needed is to be confirmed after further analysis. PDU session configuration could use PCF based URSP (a roaming agreement is needed anyhow so S-NSSAI of HPLMN  for OAM can be configured in UE - VPLMN based configuration can also be done via registration accept of the geographic area restriction (see KI#4 for the solution for that), the PLMN Id list should be provide by HPLMN using PLMN lists that are preferred or forbidden in (U)SIM, time windows of operation or speed should be configurable by OAM.</a:t>
            </a:r>
          </a:p>
          <a:p>
            <a:pPr lvl="1"/>
            <a:r>
              <a:rPr lang="en-US" sz="1400" b="1" u="sng" dirty="0">
                <a:solidFill>
                  <a:srgbClr val="0070C0"/>
                </a:solidFill>
              </a:rPr>
              <a:t>Way forward: Based on RAN3 inputs, roaming related information needs to be provided by 5GC.</a:t>
            </a:r>
          </a:p>
          <a:p>
            <a:pPr lvl="2"/>
            <a:r>
              <a:rPr lang="en-US" sz="1400" b="1" u="sng" dirty="0">
                <a:solidFill>
                  <a:srgbClr val="0070C0"/>
                </a:solidFill>
              </a:rPr>
              <a:t>To have a separate MBSR policy (instead of reusing URSP), because:</a:t>
            </a:r>
          </a:p>
          <a:p>
            <a:pPr lvl="3"/>
            <a:r>
              <a:rPr lang="en-US" sz="1400" b="1" dirty="0">
                <a:solidFill>
                  <a:srgbClr val="0070C0"/>
                </a:solidFill>
              </a:rPr>
              <a:t>The URSP based configuration is also a type of UE Policy configuration.</a:t>
            </a:r>
          </a:p>
          <a:p>
            <a:pPr lvl="3"/>
            <a:r>
              <a:rPr lang="en-US" sz="1400" b="1" dirty="0">
                <a:solidFill>
                  <a:srgbClr val="0070C0"/>
                </a:solidFill>
              </a:rPr>
              <a:t>URSP needs to have a way to identify OAM application in TD. (currently not available)</a:t>
            </a:r>
          </a:p>
          <a:p>
            <a:pPr lvl="3"/>
            <a:r>
              <a:rPr lang="en-US" sz="1400" b="1" dirty="0">
                <a:solidFill>
                  <a:srgbClr val="0070C0"/>
                </a:solidFill>
              </a:rPr>
              <a:t>VPLMN cannot provide URSP rule to UE directly (based on UEPO conclusions). OAM access requires LBO configurations that is VPLMN specific.</a:t>
            </a:r>
          </a:p>
          <a:p>
            <a:pPr lvl="2"/>
            <a:r>
              <a:rPr lang="en-US" sz="1400" b="1" u="sng" dirty="0">
                <a:solidFill>
                  <a:srgbClr val="0070C0"/>
                </a:solidFill>
              </a:rPr>
              <a:t>The MBSR policy configuration can be optional (and of lower precedence than options in EN)</a:t>
            </a:r>
          </a:p>
          <a:p>
            <a:pPr lvl="3"/>
            <a:r>
              <a:rPr lang="en-US" sz="1400" b="1" dirty="0">
                <a:solidFill>
                  <a:srgbClr val="0070C0"/>
                </a:solidFill>
              </a:rPr>
              <a:t>UE Policy based configuration can complement other options (listed in EN above)</a:t>
            </a:r>
          </a:p>
          <a:p>
            <a:pPr lvl="3"/>
            <a:r>
              <a:rPr lang="en-US" sz="1400" b="1" dirty="0">
                <a:solidFill>
                  <a:srgbClr val="0070C0"/>
                </a:solidFill>
              </a:rPr>
              <a:t>It reduces unnecessary trials and can be overridden by network configurations.  (similar to </a:t>
            </a:r>
            <a:r>
              <a:rPr lang="en-US" sz="1400" b="1" dirty="0" err="1">
                <a:solidFill>
                  <a:srgbClr val="0070C0"/>
                </a:solidFill>
              </a:rPr>
              <a:t>ProSe</a:t>
            </a:r>
            <a:r>
              <a:rPr lang="en-US" sz="1400" b="1" dirty="0">
                <a:solidFill>
                  <a:srgbClr val="0070C0"/>
                </a:solidFill>
              </a:rPr>
              <a:t> design concept)</a:t>
            </a:r>
          </a:p>
          <a:p>
            <a:pPr lvl="1"/>
            <a:endParaRPr lang="en-US" b="1" u="sng" dirty="0">
              <a:solidFill>
                <a:srgbClr val="FF0000"/>
              </a:solidFill>
            </a:endParaRPr>
          </a:p>
          <a:p>
            <a:endParaRPr lang="en-US" dirty="0"/>
          </a:p>
        </p:txBody>
      </p:sp>
    </p:spTree>
    <p:extLst>
      <p:ext uri="{BB962C8B-B14F-4D97-AF65-F5344CB8AC3E}">
        <p14:creationId xmlns:p14="http://schemas.microsoft.com/office/powerpoint/2010/main" val="496079222"/>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D7BFA-734F-4CA5-98FD-561DAFB82789}"/>
              </a:ext>
            </a:extLst>
          </p:cNvPr>
          <p:cNvSpPr>
            <a:spLocks noGrp="1"/>
          </p:cNvSpPr>
          <p:nvPr>
            <p:ph type="title"/>
          </p:nvPr>
        </p:nvSpPr>
        <p:spPr/>
        <p:txBody>
          <a:bodyPr/>
          <a:lstStyle/>
          <a:p>
            <a:r>
              <a:rPr lang="en-US" dirty="0"/>
              <a:t>RAN3 response on KI#2</a:t>
            </a:r>
          </a:p>
        </p:txBody>
      </p:sp>
      <p:sp>
        <p:nvSpPr>
          <p:cNvPr id="3" name="Content Placeholder 2">
            <a:extLst>
              <a:ext uri="{FF2B5EF4-FFF2-40B4-BE49-F238E27FC236}">
                <a16:creationId xmlns:a16="http://schemas.microsoft.com/office/drawing/2014/main" id="{968B6BD9-1330-4170-B068-ADAC961473D1}"/>
              </a:ext>
            </a:extLst>
          </p:cNvPr>
          <p:cNvSpPr>
            <a:spLocks noGrp="1"/>
          </p:cNvSpPr>
          <p:nvPr>
            <p:ph idx="1"/>
          </p:nvPr>
        </p:nvSpPr>
        <p:spPr/>
        <p:txBody>
          <a:bodyPr/>
          <a:lstStyle/>
          <a:p>
            <a:pPr marL="640080" marR="0" indent="0" algn="just">
              <a:spcBef>
                <a:spcPts val="0"/>
              </a:spcBef>
              <a:spcAft>
                <a:spcPts val="0"/>
              </a:spcAft>
            </a:pPr>
            <a:r>
              <a:rPr lang="en-GB" sz="1800" b="1" dirty="0">
                <a:effectLst/>
                <a:latin typeface="Arial" panose="020B0604020202020204" pitchFamily="34" charset="0"/>
                <a:ea typeface="DengXian" panose="02010600030101010101" pitchFamily="2" charset="-122"/>
                <a:cs typeface="Times New Roman" panose="02020603050405020304" pitchFamily="18" charset="0"/>
              </a:rPr>
              <a:t>RAN3</a:t>
            </a:r>
            <a:r>
              <a:rPr lang="en-US" sz="1800" b="1" dirty="0">
                <a:effectLst/>
                <a:latin typeface="Arial" panose="020B0604020202020204" pitchFamily="34" charset="0"/>
                <a:ea typeface="DengXian" panose="02010600030101010101" pitchFamily="2" charset="-122"/>
                <a:cs typeface="Times New Roman" panose="02020603050405020304" pitchFamily="18" charset="0"/>
              </a:rPr>
              <a:t> does not have any reply on KI#2</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endParaRPr lang="en-US" dirty="0"/>
          </a:p>
          <a:p>
            <a:r>
              <a:rPr lang="en-US" u="sng" dirty="0">
                <a:solidFill>
                  <a:srgbClr val="C00000"/>
                </a:solidFill>
              </a:rPr>
              <a:t>Observation: there is no enhancement expected for KI#2 aspect in RAN3.  </a:t>
            </a:r>
          </a:p>
        </p:txBody>
      </p:sp>
    </p:spTree>
    <p:extLst>
      <p:ext uri="{BB962C8B-B14F-4D97-AF65-F5344CB8AC3E}">
        <p14:creationId xmlns:p14="http://schemas.microsoft.com/office/powerpoint/2010/main" val="2981700129"/>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DE57-AF49-4262-8457-02BE3BB5C843}"/>
              </a:ext>
            </a:extLst>
          </p:cNvPr>
          <p:cNvSpPr>
            <a:spLocks noGrp="1"/>
          </p:cNvSpPr>
          <p:nvPr>
            <p:ph type="title"/>
          </p:nvPr>
        </p:nvSpPr>
        <p:spPr/>
        <p:txBody>
          <a:bodyPr/>
          <a:lstStyle/>
          <a:p>
            <a:r>
              <a:rPr lang="en-US" dirty="0"/>
              <a:t>KI#2 (clause 8.2)</a:t>
            </a:r>
          </a:p>
        </p:txBody>
      </p:sp>
      <p:sp>
        <p:nvSpPr>
          <p:cNvPr id="3" name="Content Placeholder 2">
            <a:extLst>
              <a:ext uri="{FF2B5EF4-FFF2-40B4-BE49-F238E27FC236}">
                <a16:creationId xmlns:a16="http://schemas.microsoft.com/office/drawing/2014/main" id="{B0CF77A3-2B82-4669-B3F2-7EBE2E20B4A4}"/>
              </a:ext>
            </a:extLst>
          </p:cNvPr>
          <p:cNvSpPr>
            <a:spLocks noGrp="1"/>
          </p:cNvSpPr>
          <p:nvPr>
            <p:ph idx="1"/>
          </p:nvPr>
        </p:nvSpPr>
        <p:spPr/>
        <p:txBody>
          <a:bodyPr/>
          <a:lstStyle/>
          <a:p>
            <a:r>
              <a:rPr lang="en-US" sz="1800" dirty="0"/>
              <a:t>The Normative work will be based on the following conclusions:</a:t>
            </a:r>
          </a:p>
          <a:p>
            <a:r>
              <a:rPr lang="en-US" sz="1800" dirty="0"/>
              <a:t>- 	No normative work is needed to handle individual UE mobility with regards to MBSR. The legacy procedure of Inter-</a:t>
            </a:r>
            <a:r>
              <a:rPr lang="en-US" sz="1800" dirty="0" err="1"/>
              <a:t>gNB</a:t>
            </a:r>
            <a:r>
              <a:rPr lang="en-US" sz="1800" dirty="0"/>
              <a:t>-DU Mobility as defined in the TS 38.401 [6] or the legacy handover procedure using the </a:t>
            </a:r>
            <a:r>
              <a:rPr lang="en-US" sz="1800" dirty="0" err="1"/>
              <a:t>Xn</a:t>
            </a:r>
            <a:r>
              <a:rPr lang="en-US" sz="1800" dirty="0"/>
              <a:t>/N2 reference points as defined in the TS 23.502 [5] is used.</a:t>
            </a:r>
          </a:p>
          <a:p>
            <a:r>
              <a:rPr lang="en-US" sz="1800" dirty="0"/>
              <a:t>-	No normative work is needed to support UEs in RRC-Idle or RRC-Inactive state when a MBSR goes out-of-service. The legacy procedure for cell (re-)selection as specified in TS 38.304 [21] for RRC-Idle and RRC-Inactive is used.</a:t>
            </a:r>
          </a:p>
          <a:p>
            <a:r>
              <a:rPr lang="en-US" sz="1800" dirty="0"/>
              <a:t>-	No normative work is needed to support UEs in RRC-Connected state when a MBSR goes out-of-service. If the MBSR goes out-of-service due to e.g. MBSR moves to an area where the MBSR is not allowed to provide the relay service, the legacy procedure for IAB node Release as specified in TS 38.401 [6] is used.</a:t>
            </a:r>
          </a:p>
          <a:p>
            <a:r>
              <a:rPr lang="en-US" sz="1800" dirty="0">
                <a:solidFill>
                  <a:srgbClr val="C00000"/>
                </a:solidFill>
              </a:rPr>
              <a:t>Editor's note: The above conclusions may be subject to feedback of RAN WGs and will be revisited as per the feedback if needed.</a:t>
            </a:r>
          </a:p>
          <a:p>
            <a:endParaRPr lang="en-US" sz="1800" dirty="0"/>
          </a:p>
        </p:txBody>
      </p:sp>
    </p:spTree>
    <p:extLst>
      <p:ext uri="{BB962C8B-B14F-4D97-AF65-F5344CB8AC3E}">
        <p14:creationId xmlns:p14="http://schemas.microsoft.com/office/powerpoint/2010/main" val="659887597"/>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7B7DC-CD12-404D-A76A-4A16B1C19B86}"/>
              </a:ext>
            </a:extLst>
          </p:cNvPr>
          <p:cNvSpPr>
            <a:spLocks noGrp="1"/>
          </p:cNvSpPr>
          <p:nvPr>
            <p:ph type="title"/>
          </p:nvPr>
        </p:nvSpPr>
        <p:spPr/>
        <p:txBody>
          <a:bodyPr/>
          <a:lstStyle/>
          <a:p>
            <a:r>
              <a:rPr lang="en-US" dirty="0">
                <a:solidFill>
                  <a:schemeClr val="tx1"/>
                </a:solidFill>
              </a:rPr>
              <a:t>Proposed resolutions for KI#2</a:t>
            </a:r>
            <a:endParaRPr lang="en-US" dirty="0"/>
          </a:p>
        </p:txBody>
      </p:sp>
      <p:sp>
        <p:nvSpPr>
          <p:cNvPr id="3" name="Content Placeholder 2">
            <a:extLst>
              <a:ext uri="{FF2B5EF4-FFF2-40B4-BE49-F238E27FC236}">
                <a16:creationId xmlns:a16="http://schemas.microsoft.com/office/drawing/2014/main" id="{DAE8E644-5651-4025-AE0D-D933E6F5DD92}"/>
              </a:ext>
            </a:extLst>
          </p:cNvPr>
          <p:cNvSpPr>
            <a:spLocks noGrp="1"/>
          </p:cNvSpPr>
          <p:nvPr>
            <p:ph idx="1"/>
          </p:nvPr>
        </p:nvSpPr>
        <p:spPr/>
        <p:txBody>
          <a:bodyPr/>
          <a:lstStyle/>
          <a:p>
            <a:r>
              <a:rPr lang="en-US" sz="1800" dirty="0">
                <a:solidFill>
                  <a:srgbClr val="C00000"/>
                </a:solidFill>
              </a:rPr>
              <a:t>Editor's note: The above conclusions may be subject to feedback of RAN WGs and will be revisited as per the feedback if needed.</a:t>
            </a:r>
          </a:p>
          <a:p>
            <a:pPr lvl="1"/>
            <a:r>
              <a:rPr lang="en-US" sz="1600" b="1" u="sng" dirty="0">
                <a:solidFill>
                  <a:srgbClr val="0070C0"/>
                </a:solidFill>
              </a:rPr>
              <a:t>Way forward: To remove this EN. No further study is needed for Rel-18.</a:t>
            </a:r>
            <a:r>
              <a:rPr lang="en-US" sz="1600" b="1" u="sng" dirty="0">
                <a:solidFill>
                  <a:srgbClr val="FF0000"/>
                </a:solidFill>
              </a:rPr>
              <a:t> </a:t>
            </a:r>
            <a:endParaRPr lang="en-US" sz="1400" b="1" u="sng" dirty="0">
              <a:solidFill>
                <a:srgbClr val="FF0000"/>
              </a:solidFill>
            </a:endParaRPr>
          </a:p>
          <a:p>
            <a:pPr lvl="1"/>
            <a:r>
              <a:rPr lang="en-US" sz="1600" b="1" u="sng" dirty="0">
                <a:solidFill>
                  <a:srgbClr val="0070C0"/>
                </a:solidFill>
              </a:rPr>
              <a:t>If there is any future input from RAN WGs, it can be handled as alignment. </a:t>
            </a:r>
            <a:endParaRPr lang="en-US" dirty="0"/>
          </a:p>
        </p:txBody>
      </p:sp>
    </p:spTree>
    <p:extLst>
      <p:ext uri="{BB962C8B-B14F-4D97-AF65-F5344CB8AC3E}">
        <p14:creationId xmlns:p14="http://schemas.microsoft.com/office/powerpoint/2010/main" val="154073635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D7BFA-734F-4CA5-98FD-561DAFB82789}"/>
              </a:ext>
            </a:extLst>
          </p:cNvPr>
          <p:cNvSpPr>
            <a:spLocks noGrp="1"/>
          </p:cNvSpPr>
          <p:nvPr>
            <p:ph type="title"/>
          </p:nvPr>
        </p:nvSpPr>
        <p:spPr/>
        <p:txBody>
          <a:bodyPr/>
          <a:lstStyle/>
          <a:p>
            <a:r>
              <a:rPr lang="en-US" dirty="0"/>
              <a:t>RAN3 response on KI#3 - I</a:t>
            </a:r>
          </a:p>
        </p:txBody>
      </p:sp>
      <p:sp>
        <p:nvSpPr>
          <p:cNvPr id="3" name="Content Placeholder 2">
            <a:extLst>
              <a:ext uri="{FF2B5EF4-FFF2-40B4-BE49-F238E27FC236}">
                <a16:creationId xmlns:a16="http://schemas.microsoft.com/office/drawing/2014/main" id="{968B6BD9-1330-4170-B068-ADAC961473D1}"/>
              </a:ext>
            </a:extLst>
          </p:cNvPr>
          <p:cNvSpPr>
            <a:spLocks noGrp="1"/>
          </p:cNvSpPr>
          <p:nvPr>
            <p:ph idx="1"/>
          </p:nvPr>
        </p:nvSpPr>
        <p:spPr/>
        <p:txBody>
          <a:bodyPr/>
          <a:lstStyle/>
          <a:p>
            <a:pPr marL="640080" marR="0" indent="0" algn="just">
              <a:spcBef>
                <a:spcPts val="0"/>
              </a:spcBef>
              <a:spcAft>
                <a:spcPts val="0"/>
              </a:spcAft>
            </a:pPr>
            <a:r>
              <a:rPr lang="en-GB" sz="1800" b="1" dirty="0">
                <a:effectLst/>
                <a:latin typeface="Arial" panose="020B0604020202020204" pitchFamily="34" charset="0"/>
                <a:ea typeface="DengXian" panose="02010600030101010101" pitchFamily="2" charset="-122"/>
                <a:cs typeface="Times New Roman" panose="02020603050405020304" pitchFamily="18" charset="0"/>
              </a:rPr>
              <a:t>RAN3’s feedback on point #2: </a:t>
            </a:r>
            <a:r>
              <a:rPr lang="en-GB" sz="1800" dirty="0">
                <a:effectLst/>
                <a:latin typeface="Arial" panose="020B0604020202020204" pitchFamily="34" charset="0"/>
                <a:ea typeface="DengXian" panose="02010600030101010101" pitchFamily="2" charset="-122"/>
                <a:cs typeface="Times New Roman" panose="02020603050405020304" pitchFamily="18" charset="0"/>
              </a:rPr>
              <a:t>RAN3 achieved the following agreement on NCGI:</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pPr marL="914400" marR="0" indent="0" algn="just">
              <a:spcBef>
                <a:spcPts val="0"/>
              </a:spcBef>
              <a:spcAft>
                <a:spcPts val="0"/>
              </a:spcAft>
            </a:pPr>
            <a:r>
              <a:rPr lang="en-GB" sz="1800" b="1" dirty="0">
                <a:solidFill>
                  <a:srgbClr val="00B050"/>
                </a:solidFill>
                <a:effectLst/>
                <a:latin typeface="Arial" panose="020B0604020202020204" pitchFamily="34" charset="0"/>
                <a:ea typeface="DengXian" panose="02010600030101010101" pitchFamily="2" charset="-122"/>
                <a:cs typeface="Times New Roman" panose="02020603050405020304" pitchFamily="18" charset="0"/>
              </a:rPr>
              <a:t>The NCGI of the mobile IAB-DU cell is changed when the F1-terminating donor CU of the mobile IAB-DU is changed.</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pPr marL="640080" marR="0" indent="0" algn="just">
              <a:spcBef>
                <a:spcPts val="0"/>
              </a:spcBef>
              <a:spcAft>
                <a:spcPts val="0"/>
              </a:spcAft>
            </a:pPr>
            <a:r>
              <a:rPr lang="en-GB" sz="1800" dirty="0">
                <a:effectLst/>
                <a:latin typeface="Arial" panose="020B0604020202020204" pitchFamily="34" charset="0"/>
                <a:ea typeface="DengXian" panose="02010600030101010101" pitchFamily="2" charset="-122"/>
                <a:cs typeface="Times New Roman" panose="02020603050405020304" pitchFamily="18" charset="0"/>
              </a:rPr>
              <a:t>RAN3 is still discussing the handling of the </a:t>
            </a:r>
            <a:r>
              <a:rPr lang="en-GB" sz="1800" dirty="0" err="1">
                <a:effectLst/>
                <a:latin typeface="Arial" panose="020B0604020202020204" pitchFamily="34" charset="0"/>
                <a:ea typeface="DengXian" panose="02010600030101010101" pitchFamily="2" charset="-122"/>
                <a:cs typeface="Times New Roman" panose="02020603050405020304" pitchFamily="18" charset="0"/>
              </a:rPr>
              <a:t>mIAB</a:t>
            </a:r>
            <a:r>
              <a:rPr lang="en-GB" sz="1800" dirty="0">
                <a:effectLst/>
                <a:latin typeface="Arial" panose="020B0604020202020204" pitchFamily="34" charset="0"/>
                <a:ea typeface="DengXian" panose="02010600030101010101" pitchFamily="2" charset="-122"/>
                <a:cs typeface="Times New Roman" panose="02020603050405020304" pitchFamily="18" charset="0"/>
              </a:rPr>
              <a:t>-node’s TAC.</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endParaRPr lang="en-US" dirty="0"/>
          </a:p>
          <a:p>
            <a:r>
              <a:rPr lang="en-US" u="sng" dirty="0">
                <a:solidFill>
                  <a:srgbClr val="C00000"/>
                </a:solidFill>
              </a:rPr>
              <a:t>Observation: </a:t>
            </a:r>
          </a:p>
          <a:p>
            <a:pPr lvl="1"/>
            <a:r>
              <a:rPr lang="en-US" sz="1800" u="sng" dirty="0">
                <a:solidFill>
                  <a:srgbClr val="C00000"/>
                </a:solidFill>
              </a:rPr>
              <a:t>RAN WG will provide feedbacks after SA2 study conclusion.</a:t>
            </a:r>
          </a:p>
          <a:p>
            <a:pPr lvl="1"/>
            <a:r>
              <a:rPr lang="en-US" sz="1800" u="sng" dirty="0">
                <a:solidFill>
                  <a:srgbClr val="C00000"/>
                </a:solidFill>
              </a:rPr>
              <a:t>From SA2 perspective, solutions for both options and impacts were agreed. No further study is required.</a:t>
            </a:r>
          </a:p>
          <a:p>
            <a:pPr lvl="1"/>
            <a:r>
              <a:rPr lang="en-US" sz="1800" u="sng" dirty="0">
                <a:solidFill>
                  <a:srgbClr val="C00000"/>
                </a:solidFill>
              </a:rPr>
              <a:t>SA2 can determine in normative phase based on RAN WG feedback to implement both or one of the option. </a:t>
            </a:r>
          </a:p>
          <a:p>
            <a:pPr lvl="1"/>
            <a:r>
              <a:rPr lang="en-US" sz="1800" u="sng" dirty="0">
                <a:solidFill>
                  <a:srgbClr val="C00000"/>
                </a:solidFill>
              </a:rPr>
              <a:t>For a particular MBSR, it can be configured by network on which option to use (if both are supported).   </a:t>
            </a:r>
          </a:p>
        </p:txBody>
      </p:sp>
    </p:spTree>
    <p:extLst>
      <p:ext uri="{BB962C8B-B14F-4D97-AF65-F5344CB8AC3E}">
        <p14:creationId xmlns:p14="http://schemas.microsoft.com/office/powerpoint/2010/main" val="298879582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FB747E2-E6AD-4495-A381-6244FA11EF86}">
  <ds:schemaRefs>
    <ds:schemaRef ds:uri="http://schemas.microsoft.com/sharepoint/v3/contenttype/forms"/>
  </ds:schemaRefs>
</ds:datastoreItem>
</file>

<file path=customXml/itemProps2.xml><?xml version="1.0" encoding="utf-8"?>
<ds:datastoreItem xmlns:ds="http://schemas.openxmlformats.org/officeDocument/2006/customXml" ds:itemID="{982E10A3-DB35-414F-83C1-BF5FB8647349}">
  <ds:schemaRefs>
    <ds:schemaRef ds:uri="http://schemas.microsoft.com/office/2006/documentManagement/types"/>
    <ds:schemaRef ds:uri="http://purl.org/dc/elements/1.1/"/>
    <ds:schemaRef ds:uri="dcc30912-d230-4cc2-b11f-bb5ca2a6b6f5"/>
    <ds:schemaRef ds:uri="http://schemas.microsoft.com/office/2006/metadata/properties"/>
    <ds:schemaRef ds:uri="09cef1fd-e61b-4dbf-b745-21988b13f978"/>
    <ds:schemaRef ds:uri="http://purl.org/dc/term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49732</TotalTime>
  <Words>4524</Words>
  <Application>Microsoft Office PowerPoint</Application>
  <PresentationFormat>On-screen Show (4:3)</PresentationFormat>
  <Paragraphs>201</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vt:lpstr>
      <vt:lpstr>Arial </vt:lpstr>
      <vt:lpstr>Calibri</vt:lpstr>
      <vt:lpstr>Times New Roman</vt:lpstr>
      <vt:lpstr>Office Theme</vt:lpstr>
      <vt:lpstr>Agenda</vt:lpstr>
      <vt:lpstr>FS_VMR KI conclusion status and the way forward (pre-SA2#154)</vt:lpstr>
      <vt:lpstr>RAN3 response on KI#1</vt:lpstr>
      <vt:lpstr>KI#1 (clause 8.1)</vt:lpstr>
      <vt:lpstr>Proposed resolutions for KI#1</vt:lpstr>
      <vt:lpstr>RAN3 response on KI#2</vt:lpstr>
      <vt:lpstr>KI#2 (clause 8.2)</vt:lpstr>
      <vt:lpstr>Proposed resolutions for KI#2</vt:lpstr>
      <vt:lpstr>RAN3 response on KI#3 - I</vt:lpstr>
      <vt:lpstr>RAN3 response on KI#3 - II</vt:lpstr>
      <vt:lpstr>KI#3 (clause 8.3)</vt:lpstr>
      <vt:lpstr>Proposed resolutions for KI#3</vt:lpstr>
      <vt:lpstr>RAN3 response on KI#4</vt:lpstr>
      <vt:lpstr>KI#4 (clause 8.4)</vt:lpstr>
      <vt:lpstr>Proposed resolutions for KI#4</vt:lpstr>
      <vt:lpstr>RAN3 response on KI#5</vt:lpstr>
      <vt:lpstr>KI#5 (clause 8.5) - I</vt:lpstr>
      <vt:lpstr>KI#5 (clause 8.5) - II</vt:lpstr>
      <vt:lpstr>KI#5 (clause 8.5) - III</vt:lpstr>
      <vt:lpstr>Proposed resolutions for KI#5</vt:lpstr>
      <vt:lpstr>RAN3 response on KI#6</vt:lpstr>
      <vt:lpstr>KI#6 (clause 8.6)</vt:lpstr>
      <vt:lpstr>Proposed resolutions for KI#6</vt:lpstr>
      <vt:lpstr>KI#7 (clause 8.7)</vt:lpstr>
      <vt:lpstr>Proposed resolutions for KI#7</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Qualcomm -Hong Cheng</cp:lastModifiedBy>
  <cp:revision>1922</cp:revision>
  <dcterms:created xsi:type="dcterms:W3CDTF">2008-08-30T09:32:10Z</dcterms:created>
  <dcterms:modified xsi:type="dcterms:W3CDTF">2022-10-28T13:55:48Z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y fmtid="{D5CDD505-2E9C-101B-9397-08002B2CF9AE}" pid="13" name="CWM2b1af9d7d32943b4a6156c93e97c7caf">
    <vt:lpwstr>CWMsGmh1IMWLHZz1Unugf6WAQJcmS+M21KyAfhWuiS0qp/i2XDl7aTGb+OOvZJkAzcbZlrBBoav5GyF7OnjPjLt2g==</vt:lpwstr>
  </property>
</Properties>
</file>