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835" r:id="rId6"/>
    <p:sldId id="839" r:id="rId7"/>
    <p:sldId id="789" r:id="rId8"/>
    <p:sldId id="83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BFB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07" d="100"/>
          <a:sy n="107" d="100"/>
        </p:scale>
        <p:origin x="202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4104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11/23/2022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Toulouse, France, 14 – 18 </a:t>
            </a:r>
            <a:r>
              <a:rPr lang="en-US" altLang="zh-CN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November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GB" altLang="de-DE" sz="1200" baseline="0" dirty="0">
                <a:solidFill>
                  <a:schemeClr val="bg1"/>
                </a:solidFill>
              </a:rPr>
              <a:t> Toulouse, </a:t>
            </a:r>
            <a:r>
              <a:rPr lang="en-US" altLang="zh-CN" sz="1200" baseline="0" dirty="0">
                <a:solidFill>
                  <a:schemeClr val="bg1"/>
                </a:solidFill>
              </a:rPr>
              <a:t>France,</a:t>
            </a:r>
            <a:r>
              <a:rPr lang="en-GB" altLang="de-DE" sz="1200" baseline="0" dirty="0">
                <a:solidFill>
                  <a:schemeClr val="bg1"/>
                </a:solidFill>
              </a:rPr>
              <a:t> 14 – 18 </a:t>
            </a:r>
            <a:r>
              <a:rPr lang="en-US" altLang="zh-CN" sz="1200" baseline="0" dirty="0">
                <a:solidFill>
                  <a:schemeClr val="bg1"/>
                </a:solidFill>
              </a:rPr>
              <a:t>November</a:t>
            </a:r>
            <a:r>
              <a:rPr lang="en-GB" altLang="de-DE" sz="1200" baseline="0" dirty="0">
                <a:solidFill>
                  <a:schemeClr val="bg1"/>
                </a:solidFill>
              </a:rPr>
              <a:t>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</a:t>
            </a:r>
            <a:r>
              <a:rPr lang="en-US" altLang="zh-CN" b="1" dirty="0"/>
              <a:t>UPEAS/UPEAS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zh-CN" sz="1800" b="1" dirty="0"/>
              <a:t>Yan Han</a:t>
            </a:r>
            <a:endParaRPr lang="en-US" altLang="en-US" sz="1800" b="1" dirty="0"/>
          </a:p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panose="020B0604020202020204" pitchFamily="34" charset="0"/>
              </a:rPr>
              <a:t>China Mobile</a:t>
            </a:r>
            <a:endParaRPr lang="en-GB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226232" y="382385"/>
            <a:ext cx="123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/>
              <a:t>S2-2211393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49" y="228600"/>
            <a:ext cx="7148979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04555"/>
            <a:ext cx="8695692" cy="4033652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b="1" u="sng" dirty="0"/>
              <a:t>No TU is allocated for FS_UPEAS/UPEAS at SA2#154. Status Information below is the same as after SA2#153e.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400" kern="0" dirty="0"/>
              <a:t>TR 23.700-62 v.1.1.0 was created based on approved contributions.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3.25, and 0 TU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23.700-62 will be sent to plenary for </a:t>
            </a:r>
            <a:r>
              <a:rPr lang="en-US" altLang="zh-CN" sz="1400" kern="0" dirty="0"/>
              <a:t>approval</a:t>
            </a:r>
            <a:r>
              <a:rPr lang="en-US" altLang="zh-CN" sz="1400" dirty="0"/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kern="0" dirty="0"/>
              <a:t>Key Issue1: </a:t>
            </a:r>
            <a:r>
              <a:rPr lang="en-US" altLang="zh-CN" sz="1800" b="1" kern="0" dirty="0"/>
              <a:t>Study UPF event exposure service registration and discovery</a:t>
            </a:r>
            <a:endParaRPr lang="de-DE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 err="1">
                <a:ea typeface="宋体"/>
                <a:cs typeface="Times New Roman"/>
              </a:rPr>
              <a:t>Evaluation&amp;conclusion</a:t>
            </a:r>
            <a:r>
              <a:rPr lang="en-GB" altLang="zh-CN" sz="1400" dirty="0">
                <a:ea typeface="宋体"/>
                <a:cs typeface="Times New Roman"/>
              </a:rPr>
              <a:t> on KI#1 was complete</a:t>
            </a:r>
            <a:r>
              <a:rPr lang="en-US" altLang="zh-CN" sz="1400" dirty="0">
                <a:solidFill>
                  <a:srgbClr val="000000"/>
                </a:solidFill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kern="0" dirty="0"/>
              <a:t>Key Issue2:</a:t>
            </a:r>
            <a:r>
              <a:rPr lang="en-US" altLang="de-DE" sz="1800" b="1" kern="0" dirty="0"/>
              <a:t> Support UPF expose information to other NFs</a:t>
            </a:r>
            <a:endParaRPr lang="de-DE" altLang="zh-CN" sz="18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one EN left in the conclusion to be resolved</a:t>
            </a:r>
            <a:r>
              <a:rPr lang="en-US" altLang="zh-CN" sz="1400" dirty="0">
                <a:solidFill>
                  <a:srgbClr val="000000"/>
                </a:solidFill>
              </a:rPr>
              <a:t>.</a:t>
            </a:r>
            <a:r>
              <a:rPr lang="de-DE" altLang="de-DE" sz="1400" b="1" dirty="0">
                <a:solidFill>
                  <a:srgbClr val="000000"/>
                </a:solidFill>
              </a:rPr>
              <a:t> 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 </a:t>
            </a:r>
            <a:endParaRPr lang="de-DE" altLang="zh-CN" sz="16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4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lnSpc>
                <a:spcPts val="15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  <a:endParaRPr lang="de-DE" altLang="zh-CN" sz="1800" b="1" kern="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1636801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41997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7157944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UPEAS/UPEAS </a:t>
            </a:r>
            <a:r>
              <a:rPr lang="en-US" altLang="de-DE" sz="2800" b="1" dirty="0"/>
              <a:t>status after SA2#153/154 </a:t>
            </a:r>
            <a:r>
              <a:rPr lang="en-US" altLang="de-DE" sz="3200" b="1" dirty="0"/>
              <a:t>(2/2)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77773"/>
            <a:ext cx="8695692" cy="4160434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zh-CN" sz="1800" b="1" dirty="0">
                <a:ea typeface="+mn-ea"/>
                <a:cs typeface="+mn-cs"/>
              </a:rPr>
              <a:t>General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/>
              <a:t>5 CRs are agreed corresponding to the conclusions in TR (2 for TS 23.501, 2 for TS 23.502, 1 for TS 23.288)</a:t>
            </a:r>
            <a:r>
              <a:rPr lang="en-US" altLang="de-DE" sz="1400" kern="0" dirty="0"/>
              <a:t>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Normative phase is 2.25, 0.75 TU used in SA2#153E and 1.5 TUs remaining.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kern="0" dirty="0"/>
              <a:t>Focus of the Next Meeting (SA2#154AH):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Solve the EN in the TR conclusion.</a:t>
            </a:r>
            <a:endParaRPr lang="en-US" altLang="zh-CN" sz="1400" dirty="0">
              <a:ea typeface="宋体"/>
              <a:cs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ea typeface="宋体"/>
                <a:cs typeface="Times New Roman"/>
              </a:rPr>
              <a:t>Continue normative work for KI#1 and KI#2 based on the agreed WID for UPEAS.</a:t>
            </a:r>
            <a:endParaRPr lang="en-US" altLang="en-US" sz="1400" dirty="0">
              <a:ea typeface="宋体"/>
              <a:cs typeface="Times New Roman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altLang="zh-CN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Overall Plan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endParaRPr lang="en-US" altLang="zh-CN" sz="1400" dirty="0"/>
          </a:p>
          <a:p>
            <a:pPr lvl="1">
              <a:lnSpc>
                <a:spcPts val="1300"/>
              </a:lnSpc>
            </a:pPr>
            <a:endParaRPr lang="en-US" altLang="en-US" sz="1400" dirty="0"/>
          </a:p>
          <a:p>
            <a:pPr marL="457200" lvl="1" indent="0">
              <a:lnSpc>
                <a:spcPts val="1300"/>
              </a:lnSpc>
              <a:buNone/>
            </a:pPr>
            <a:endParaRPr lang="en-US" altLang="en-US" sz="1400" dirty="0"/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SA2#149e, Feb (0.5TU): </a:t>
            </a:r>
            <a:r>
              <a:rPr lang="en-US" altLang="zh-CN" sz="1300" dirty="0">
                <a:solidFill>
                  <a:srgbClr val="BFBFBF"/>
                </a:solidFill>
              </a:rPr>
              <a:t>TR skeleton, scope, Arch assumptions and requirements, and KIs</a:t>
            </a:r>
            <a:endParaRPr lang="en-US" altLang="en-US" sz="1300" dirty="0">
              <a:solidFill>
                <a:srgbClr val="BFBFBF"/>
              </a:solidFill>
            </a:endParaRP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SA2#150e, Apr (0.5TU): last chance for new KIs; solutions discussion</a:t>
            </a:r>
          </a:p>
          <a:p>
            <a:pPr lvl="1">
              <a:lnSpc>
                <a:spcPts val="13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SA2#151e, May (1TU): solutions discussion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SA2#152e, Aug (1TU): solutions discussion, start solution evaluation and conclusion; </a:t>
            </a:r>
            <a:r>
              <a:rPr lang="en-US" altLang="zh-CN" sz="1300" dirty="0">
                <a:solidFill>
                  <a:srgbClr val="BFBFBF"/>
                </a:solidFill>
              </a:rPr>
              <a:t>send TR for information; potential WID discussion and approval (if possible)</a:t>
            </a:r>
          </a:p>
          <a:p>
            <a:pPr lvl="1">
              <a:lnSpc>
                <a:spcPts val="1200"/>
              </a:lnSpc>
            </a:pPr>
            <a:r>
              <a:rPr lang="en-US" altLang="en-US" sz="1300" dirty="0">
                <a:solidFill>
                  <a:srgbClr val="BFBFBF"/>
                </a:solidFill>
              </a:rPr>
              <a:t>SA2#153e, Oct (1TU): Solution update (No new solutions); </a:t>
            </a:r>
            <a:r>
              <a:rPr lang="en-US" altLang="zh-CN" sz="1300" dirty="0">
                <a:solidFill>
                  <a:srgbClr val="BFBFBF"/>
                </a:solidFill>
              </a:rPr>
              <a:t>finalize the conclusion; </a:t>
            </a:r>
            <a:r>
              <a:rPr lang="en-US" altLang="en-US" sz="1300" dirty="0">
                <a:solidFill>
                  <a:srgbClr val="BFBFBF"/>
                </a:solidFill>
              </a:rPr>
              <a:t>start normative work; Send TR for approval at SA#98e</a:t>
            </a:r>
            <a:endParaRPr lang="en-US" altLang="zh-CN" sz="1300" dirty="0">
              <a:solidFill>
                <a:srgbClr val="BFBFBF"/>
              </a:solidFill>
            </a:endParaRPr>
          </a:p>
          <a:p>
            <a:pPr lvl="1">
              <a:lnSpc>
                <a:spcPts val="1200"/>
              </a:lnSpc>
            </a:pPr>
            <a:r>
              <a:rPr lang="en-US" altLang="en-US" sz="1300" dirty="0"/>
              <a:t>SA2#154AH, Jan (1TU);</a:t>
            </a:r>
            <a:r>
              <a:rPr lang="zh-CN" altLang="en-US" sz="1300" dirty="0"/>
              <a:t> </a:t>
            </a:r>
            <a:r>
              <a:rPr lang="en-US" altLang="en-US" sz="1300" dirty="0"/>
              <a:t>SA2#155e, Feb (0.5TU): : </a:t>
            </a:r>
            <a:r>
              <a:rPr lang="en-US" altLang="zh-CN" sz="1300" dirty="0"/>
              <a:t>normative work</a:t>
            </a:r>
            <a:endParaRPr lang="en-US" altLang="en-US" sz="13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4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9070337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97927BAE-FACC-4ACD-8147-5CF18914E3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209496"/>
              </p:ext>
            </p:extLst>
          </p:nvPr>
        </p:nvGraphicFramePr>
        <p:xfrm>
          <a:off x="682855" y="3926622"/>
          <a:ext cx="7881504" cy="833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155">
                  <a:extLst>
                    <a:ext uri="{9D8B030D-6E8A-4147-A177-3AD203B41FA5}">
                      <a16:colId xmlns:a16="http://schemas.microsoft.com/office/drawing/2014/main" val="4005753941"/>
                    </a:ext>
                  </a:extLst>
                </a:gridCol>
                <a:gridCol w="735755">
                  <a:extLst>
                    <a:ext uri="{9D8B030D-6E8A-4147-A177-3AD203B41FA5}">
                      <a16:colId xmlns:a16="http://schemas.microsoft.com/office/drawing/2014/main" val="560377742"/>
                    </a:ext>
                  </a:extLst>
                </a:gridCol>
                <a:gridCol w="746904">
                  <a:extLst>
                    <a:ext uri="{9D8B030D-6E8A-4147-A177-3AD203B41FA5}">
                      <a16:colId xmlns:a16="http://schemas.microsoft.com/office/drawing/2014/main" val="1777870268"/>
                    </a:ext>
                  </a:extLst>
                </a:gridCol>
                <a:gridCol w="590835">
                  <a:extLst>
                    <a:ext uri="{9D8B030D-6E8A-4147-A177-3AD203B41FA5}">
                      <a16:colId xmlns:a16="http://schemas.microsoft.com/office/drawing/2014/main" val="3099781356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407312919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41026050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001182748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1202822553"/>
                    </a:ext>
                  </a:extLst>
                </a:gridCol>
                <a:gridCol w="621977">
                  <a:extLst>
                    <a:ext uri="{9D8B030D-6E8A-4147-A177-3AD203B41FA5}">
                      <a16:colId xmlns:a16="http://schemas.microsoft.com/office/drawing/2014/main" val="2855052040"/>
                    </a:ext>
                  </a:extLst>
                </a:gridCol>
                <a:gridCol w="448213">
                  <a:extLst>
                    <a:ext uri="{9D8B030D-6E8A-4147-A177-3AD203B41FA5}">
                      <a16:colId xmlns:a16="http://schemas.microsoft.com/office/drawing/2014/main" val="161785237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2301542961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833483613"/>
                    </a:ext>
                  </a:extLst>
                </a:gridCol>
                <a:gridCol w="535095">
                  <a:extLst>
                    <a:ext uri="{9D8B030D-6E8A-4147-A177-3AD203B41FA5}">
                      <a16:colId xmlns:a16="http://schemas.microsoft.com/office/drawing/2014/main" val="3950445408"/>
                    </a:ext>
                  </a:extLst>
                </a:gridCol>
              </a:tblGrid>
              <a:tr h="46664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May,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Feb, 23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3765011722"/>
                  </a:ext>
                </a:extLst>
              </a:tr>
              <a:tr h="2847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SID/WID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Study  TU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#153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2570883347"/>
                  </a:ext>
                </a:extLst>
              </a:tr>
              <a:tr h="2663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FS_UPEAS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3.25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2.25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0.5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effectLst/>
                        </a:rPr>
                        <a:t>1 (0.25+</a:t>
                      </a: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r>
                        <a:rPr lang="en-US" altLang="zh-CN" sz="900" dirty="0">
                          <a:effectLst/>
                        </a:rPr>
                        <a:t>)</a:t>
                      </a:r>
                      <a:endParaRPr lang="en-US" altLang="zh-CN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9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US" altLang="zh-CN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9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0.5</a:t>
                      </a: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5.5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403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GB" altLang="zh-CN" sz="2800" b="1" dirty="0"/>
              <a:t>FS_</a:t>
            </a:r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6 </a:t>
            </a:r>
            <a:r>
              <a:rPr lang="en-US" altLang="ko-KR" sz="1400" dirty="0" err="1"/>
              <a:t>pCRs</a:t>
            </a:r>
            <a:r>
              <a:rPr lang="en-US" altLang="ko-KR" sz="1400" dirty="0"/>
              <a:t> for solution update and </a:t>
            </a:r>
            <a:r>
              <a:rPr lang="en-US" altLang="zh-CN" sz="1400" kern="0" dirty="0" err="1"/>
              <a:t>evaluation&amp;conclusion</a:t>
            </a:r>
            <a:r>
              <a:rPr lang="en-US" altLang="zh-CN" sz="1400" kern="0" dirty="0"/>
              <a:t> </a:t>
            </a:r>
            <a:r>
              <a:rPr lang="en-US" altLang="ko-KR" sz="1400" dirty="0"/>
              <a:t>are agreed.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400" kern="0" dirty="0">
                <a:ea typeface="+mn-ea"/>
                <a:cs typeface="+mn-cs"/>
              </a:rPr>
              <a:t>TR 23.700-62 v1.1.0 generated based on the agreed 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Study Phase is 3.25 TUs, 0 TU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1400" dirty="0"/>
              <a:t>TR to be sent for approval</a:t>
            </a:r>
            <a:r>
              <a:rPr lang="en-US" altLang="zh-CN" sz="14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Solve the EN in the TR conclusion on KI#2.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496172"/>
              </p:ext>
            </p:extLst>
          </p:nvPr>
        </p:nvGraphicFramePr>
        <p:xfrm>
          <a:off x="218574" y="1377122"/>
          <a:ext cx="8810067" cy="106690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</a:t>
                      </a: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98%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SP-211652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-&gt;</a:t>
                      </a:r>
                    </a:p>
                    <a:p>
                      <a:pPr algn="ctr"/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SP-220417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pPr algn="l"/>
            <a:r>
              <a:rPr lang="en-US" altLang="zh-CN" sz="2800" b="1" dirty="0"/>
              <a:t>UPEAS </a:t>
            </a:r>
            <a:r>
              <a:rPr lang="en-US" altLang="de-DE" sz="2800" b="1" dirty="0"/>
              <a:t>status </a:t>
            </a:r>
            <a:r>
              <a:rPr lang="en-US" altLang="zh-CN" sz="2800" b="1" dirty="0"/>
              <a:t>at</a:t>
            </a:r>
            <a:r>
              <a:rPr lang="en-US" altLang="de-DE" sz="2800" b="1" dirty="0"/>
              <a:t> 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471056"/>
            <a:ext cx="8695692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SA#97e: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5 CRs are agreed corresponding to the conclusions in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Total TUs requested for Normative Phase is 2.25 TUs, 1.5 TUs remaining.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RAN impacts and dependencies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zh-CN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SA#154AH meeting, January 2023: Continue normative work for KI#1 and KI#2 based on the agreed WID for UPEAS.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90323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UPEAS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UPF enhancement for Exposure And SBA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March, 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SP-220809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1267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dcc30912-d230-4cc2-b11f-bb5ca2a6b6f5"/>
    <ds:schemaRef ds:uri="http://schemas.microsoft.com/office/2006/metadata/properties"/>
    <ds:schemaRef ds:uri="09cef1fd-e61b-4dbf-b745-21988b13f978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49670</TotalTime>
  <Words>688</Words>
  <Application>Microsoft Office PowerPoint</Application>
  <PresentationFormat>全屏显示(4:3)</PresentationFormat>
  <Paragraphs>133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 </vt:lpstr>
      <vt:lpstr>Arial</vt:lpstr>
      <vt:lpstr>Calibri</vt:lpstr>
      <vt:lpstr>Times New Roman</vt:lpstr>
      <vt:lpstr>Office Theme</vt:lpstr>
      <vt:lpstr>FS_UPEAS/UPEAS Status Report</vt:lpstr>
      <vt:lpstr>FS_UPEAS/UPEAS status after SA2#153/154 (1/2)</vt:lpstr>
      <vt:lpstr>FS_UPEAS/UPEAS status after SA2#153/154 (2/2)</vt:lpstr>
      <vt:lpstr>FS_UPEAS status at SA#98e</vt:lpstr>
      <vt:lpstr>UPEAS status at SA#98e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1951</cp:revision>
  <dcterms:created xsi:type="dcterms:W3CDTF">2008-08-30T09:32:10Z</dcterms:created>
  <dcterms:modified xsi:type="dcterms:W3CDTF">2022-11-23T14:13:30Z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