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835" r:id="rId6"/>
    <p:sldId id="839" r:id="rId7"/>
    <p:sldId id="789" r:id="rId8"/>
    <p:sldId id="838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BFB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7" d="100"/>
          <a:sy n="107" d="100"/>
        </p:scale>
        <p:origin x="20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4104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France, 14 – 18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November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</a:t>
            </a:r>
            <a:r>
              <a:rPr lang="en-GB" altLang="de-DE" sz="1200" baseline="0" dirty="0">
                <a:solidFill>
                  <a:schemeClr val="bg1"/>
                </a:solidFill>
              </a:rPr>
              <a:t> Toulouse, </a:t>
            </a:r>
            <a:r>
              <a:rPr lang="en-US" altLang="zh-CN" sz="1200" baseline="0" dirty="0">
                <a:solidFill>
                  <a:schemeClr val="bg1"/>
                </a:solidFill>
              </a:rPr>
              <a:t>France,</a:t>
            </a:r>
            <a:r>
              <a:rPr lang="en-GB" altLang="de-DE" sz="1200" baseline="0" dirty="0">
                <a:solidFill>
                  <a:schemeClr val="bg1"/>
                </a:solidFill>
              </a:rPr>
              <a:t> 14 – 18 </a:t>
            </a:r>
            <a:r>
              <a:rPr lang="en-US" altLang="zh-CN" sz="1200" baseline="0" dirty="0">
                <a:solidFill>
                  <a:schemeClr val="bg1"/>
                </a:solidFill>
              </a:rPr>
              <a:t>November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UPEAS/UPEAS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zh-CN" sz="1800" b="1" dirty="0"/>
              <a:t>Yan Han</a:t>
            </a:r>
            <a:endParaRPr lang="en-US" altLang="en-US" sz="1800" b="1" dirty="0"/>
          </a:p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panose="020B0604020202020204" pitchFamily="34" charset="0"/>
              </a:rPr>
              <a:t>China Mobile</a:t>
            </a:r>
            <a:endParaRPr lang="en-GB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S2-2211393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228600"/>
            <a:ext cx="7148979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SA2#153/154 </a:t>
            </a:r>
            <a:r>
              <a:rPr lang="en-US" altLang="de-DE" sz="32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04555"/>
            <a:ext cx="8695692" cy="4033652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b="1" u="sng" dirty="0"/>
              <a:t>No TU is allocated for FS_UPEAS/UPEAS at SA2#154. Status Information below is the same as after SA2#153e.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TR 23.700-62 v.1.1.0 was created based on approved contributions.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3.25, and 0 TU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23.700-62 is complete and will be sent to plenary for </a:t>
            </a:r>
            <a:r>
              <a:rPr lang="en-US" altLang="zh-CN" sz="1400" kern="0" dirty="0"/>
              <a:t>approval</a:t>
            </a:r>
            <a:r>
              <a:rPr lang="en-US" altLang="zh-CN" sz="1400" dirty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 </a:t>
            </a:r>
            <a:endParaRPr lang="de-DE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800" b="1" kern="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636801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199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7157944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SA2#153/154 </a:t>
            </a:r>
            <a:r>
              <a:rPr lang="en-US" altLang="de-DE" sz="3200" b="1" dirty="0"/>
              <a:t>(2/2)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77773"/>
            <a:ext cx="8695692" cy="4160434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/>
              <a:t>5 CRs are agreed corresponding to the conclusions in TR (2 for TS 23.501, 2 for TS 23.502, 1 for TS 23.288)</a:t>
            </a:r>
            <a:r>
              <a:rPr lang="en-US" altLang="de-DE" sz="1400" kern="0" dirty="0"/>
              <a:t>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2.25, 0.75 TU used in SA2#153E and 1.5 TUs remaining.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kern="0" dirty="0"/>
              <a:t>Focus of the Next Meeting (SA2#154AH):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ea typeface="宋体"/>
                <a:cs typeface="Times New Roman"/>
              </a:rPr>
              <a:t>Continue normative work for KI#1 and KI#2 based on the agreed WID for UPEAS.</a:t>
            </a:r>
            <a:endParaRPr lang="en-US" altLang="en-US" sz="1400" dirty="0">
              <a:ea typeface="宋体"/>
              <a:cs typeface="Times New Roman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Overall Plan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lang="en-US" altLang="zh-CN" sz="1400" dirty="0"/>
          </a:p>
          <a:p>
            <a:pPr lvl="1">
              <a:lnSpc>
                <a:spcPts val="1300"/>
              </a:lnSpc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SA2#149e, Feb (0.5TU): </a:t>
            </a:r>
            <a:r>
              <a:rPr lang="en-US" altLang="zh-CN" sz="1300" dirty="0">
                <a:solidFill>
                  <a:srgbClr val="BFBFBF"/>
                </a:solidFill>
              </a:rPr>
              <a:t>TR skeleton, scope, Arch assumptions and requirements, and KIs</a:t>
            </a:r>
            <a:endParaRPr lang="en-US" altLang="en-US" sz="1300" dirty="0">
              <a:solidFill>
                <a:srgbClr val="BFBFBF"/>
              </a:solidFill>
            </a:endParaRPr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SA2#150e, Apr (0.5TU): last chance for new KIs; solutions discussion</a:t>
            </a:r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SA2#151e, May (1TU): solutions discussion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SA2#152e, Aug (1TU): solutions discussion, start solution evaluation and conclusion; </a:t>
            </a:r>
            <a:r>
              <a:rPr lang="en-US" altLang="zh-CN" sz="1300" dirty="0">
                <a:solidFill>
                  <a:srgbClr val="BFBFBF"/>
                </a:solidFill>
              </a:rPr>
              <a:t>send TR for information; potential WID discussion and approval 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SA2#153e, Oct (1TU): Solution update (No new solutions); </a:t>
            </a:r>
            <a:r>
              <a:rPr lang="en-US" altLang="zh-CN" sz="1300" dirty="0">
                <a:solidFill>
                  <a:srgbClr val="BFBFBF"/>
                </a:solidFill>
              </a:rPr>
              <a:t>finalize the conclusion; </a:t>
            </a:r>
            <a:r>
              <a:rPr lang="en-US" altLang="en-US" sz="1300" dirty="0">
                <a:solidFill>
                  <a:srgbClr val="BFBFBF"/>
                </a:solidFill>
              </a:rPr>
              <a:t>start normative work; Send TR for approval at SA#98e</a:t>
            </a:r>
            <a:endParaRPr lang="en-US" altLang="zh-CN" sz="1300" dirty="0">
              <a:solidFill>
                <a:srgbClr val="BFBFBF"/>
              </a:solidFill>
            </a:endParaRP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SA2#154AH, Jan (1TU);</a:t>
            </a:r>
            <a:r>
              <a:rPr lang="zh-CN" altLang="en-US" sz="1300" dirty="0"/>
              <a:t> </a:t>
            </a:r>
            <a:r>
              <a:rPr lang="en-US" altLang="en-US" sz="1300" dirty="0"/>
              <a:t>SA2#155e, Feb (0.5TU): : </a:t>
            </a:r>
            <a:r>
              <a:rPr lang="en-US" altLang="zh-CN" sz="1300" dirty="0"/>
              <a:t>normative work</a:t>
            </a:r>
            <a:endParaRPr lang="en-US" altLang="en-US" sz="13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070337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97927BAE-FACC-4ACD-8147-5CF18914E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09496"/>
              </p:ext>
            </p:extLst>
          </p:nvPr>
        </p:nvGraphicFramePr>
        <p:xfrm>
          <a:off x="682855" y="3926622"/>
          <a:ext cx="7881504" cy="83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155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3575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46904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590835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21977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448213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46664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May,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FS_UPEAS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</a:rPr>
                        <a:t>1 (0.25+</a:t>
                      </a: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altLang="zh-CN" sz="900" dirty="0">
                          <a:effectLst/>
                        </a:rPr>
                        <a:t>)</a:t>
                      </a:r>
                      <a:endParaRPr lang="en-US" altLang="zh-C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altLang="zh-CN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403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at</a:t>
            </a:r>
            <a:r>
              <a:rPr lang="en-US" altLang="de-DE" sz="2800" b="1" dirty="0"/>
              <a:t>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6 </a:t>
            </a:r>
            <a:r>
              <a:rPr lang="en-US" altLang="ko-KR" sz="1400" dirty="0" err="1"/>
              <a:t>pCRs</a:t>
            </a:r>
            <a:r>
              <a:rPr lang="en-US" altLang="ko-KR" sz="1400" dirty="0"/>
              <a:t> for solution update and </a:t>
            </a:r>
            <a:r>
              <a:rPr lang="en-US" altLang="zh-CN" sz="1400" kern="0" dirty="0" err="1"/>
              <a:t>evaluation&amp;conclusion</a:t>
            </a:r>
            <a:r>
              <a:rPr lang="en-US" altLang="zh-CN" sz="1400" kern="0" dirty="0"/>
              <a:t> </a:t>
            </a:r>
            <a:r>
              <a:rPr lang="en-US" altLang="ko-KR" sz="1400" dirty="0"/>
              <a:t>are agreed.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>
                <a:ea typeface="+mn-ea"/>
                <a:cs typeface="+mn-cs"/>
              </a:rPr>
              <a:t>TR 23.700-62 v1.1.0 generated based on the agreed contributions.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>
                <a:ea typeface="+mn-ea"/>
                <a:cs typeface="+mn-cs"/>
              </a:rPr>
              <a:t>TR 23.700-62 is complete.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Study Phase is 3.25 TUs, 0 TU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1400" dirty="0"/>
              <a:t>TR to be sent for approval</a:t>
            </a:r>
            <a:r>
              <a:rPr lang="en-US" altLang="zh-CN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496172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at</a:t>
            </a:r>
            <a:r>
              <a:rPr lang="en-US" altLang="de-DE" sz="2800" b="1" dirty="0"/>
              <a:t>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5 CRs are agreed corresponding to the conclusions in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Normative Phase is 2.25 TUs, 1.5 TUs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SA#154AH meeting, January 2023: Continue normative work for KI#1 and KI#2 based on the agreed WID for UPEAS.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903234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12676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49657</TotalTime>
  <Words>637</Words>
  <Application>Microsoft Office PowerPoint</Application>
  <PresentationFormat>全屏显示(4:3)</PresentationFormat>
  <Paragraphs>129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 </vt:lpstr>
      <vt:lpstr>Arial</vt:lpstr>
      <vt:lpstr>Calibri</vt:lpstr>
      <vt:lpstr>Times New Roman</vt:lpstr>
      <vt:lpstr>Office Theme</vt:lpstr>
      <vt:lpstr>FS_UPEAS/UPEAS Status Report</vt:lpstr>
      <vt:lpstr>FS_UPEAS/UPEAS status after SA2#153/154 (1/2)</vt:lpstr>
      <vt:lpstr>FS_UPEAS/UPEAS status after SA2#153/154 (2/2)</vt:lpstr>
      <vt:lpstr>FS_UPEAS status at SA#98e</vt:lpstr>
      <vt:lpstr>UPEAS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1948</cp:revision>
  <dcterms:created xsi:type="dcterms:W3CDTF">2008-08-30T09:32:10Z</dcterms:created>
  <dcterms:modified xsi:type="dcterms:W3CDTF">2022-11-22T02:36:25Z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