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1"/>
  </p:notesMasterIdLst>
  <p:handoutMasterIdLst>
    <p:handoutMasterId r:id="rId12"/>
  </p:handoutMasterIdLst>
  <p:sldIdLst>
    <p:sldId id="303" r:id="rId5"/>
    <p:sldId id="789" r:id="rId6"/>
    <p:sldId id="791" r:id="rId7"/>
    <p:sldId id="794" r:id="rId8"/>
    <p:sldId id="835" r:id="rId9"/>
    <p:sldId id="834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03" d="100"/>
          <a:sy n="103" d="100"/>
        </p:scale>
        <p:origin x="1014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2934" y="6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11/24/2022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11/24/2022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01655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#154</a:t>
            </a: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Toulouse, France, 14</a:t>
            </a:r>
            <a:r>
              <a:rPr lang="de-DE" altLang="ko-KR" sz="1200" b="1" kern="1200" baseline="300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th</a:t>
            </a:r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– 18</a:t>
            </a:r>
            <a:r>
              <a:rPr lang="en-US" altLang="zh-CN" sz="1200" b="1" kern="1200" baseline="30000" dirty="0" err="1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th</a:t>
            </a:r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</a:t>
            </a:r>
            <a:r>
              <a:rPr lang="en-US" altLang="zh-CN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November,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9657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WG2#154</a:t>
            </a:r>
            <a:r>
              <a:rPr lang="en-GB" altLang="de-DE" sz="1200" baseline="0" dirty="0">
                <a:solidFill>
                  <a:schemeClr val="bg1"/>
                </a:solidFill>
              </a:rPr>
              <a:t>, </a:t>
            </a:r>
            <a:r>
              <a:rPr lang="en-US" altLang="zh-CN" sz="1200" baseline="0" dirty="0">
                <a:solidFill>
                  <a:schemeClr val="bg1"/>
                </a:solidFill>
              </a:rPr>
              <a:t>Toulouse, France</a:t>
            </a:r>
            <a:r>
              <a:rPr lang="en-GB" altLang="de-DE" sz="1200" baseline="0" dirty="0">
                <a:solidFill>
                  <a:schemeClr val="bg1"/>
                </a:solidFill>
              </a:rPr>
              <a:t>, 14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baseline="0" dirty="0">
                <a:solidFill>
                  <a:schemeClr val="bg1"/>
                </a:solidFill>
              </a:rPr>
              <a:t> – 18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baseline="0" dirty="0">
                <a:solidFill>
                  <a:schemeClr val="bg1"/>
                </a:solidFill>
              </a:rPr>
              <a:t> </a:t>
            </a:r>
            <a:r>
              <a:rPr lang="en-US" altLang="zh-CN" sz="1200" baseline="0" dirty="0">
                <a:solidFill>
                  <a:schemeClr val="bg1"/>
                </a:solidFill>
              </a:rPr>
              <a:t>November</a:t>
            </a:r>
            <a:r>
              <a:rPr lang="en-GB" altLang="de-DE" sz="1200" baseline="0" dirty="0">
                <a:solidFill>
                  <a:schemeClr val="bg1"/>
                </a:solidFill>
              </a:rPr>
              <a:t>, 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71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zh-CN" b="1" dirty="0"/>
              <a:t>FS_</a:t>
            </a:r>
            <a:r>
              <a:rPr lang="en-US" altLang="zh-CN" b="1" dirty="0"/>
              <a:t>PIN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en-US" sz="1800" dirty="0">
                <a:latin typeface="Arial" panose="020B0604020202020204" pitchFamily="34" charset="0"/>
              </a:rPr>
              <a:t>vivo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226232" y="382385"/>
            <a:ext cx="1230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/>
              <a:t>S2-2211389</a:t>
            </a:r>
            <a:endParaRPr lang="zh-CN" altLang="en-US" sz="14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GB" altLang="zh-CN" sz="2800" b="1" dirty="0"/>
              <a:t>FS_PIN</a:t>
            </a:r>
            <a:r>
              <a:rPr lang="en-US" altLang="zh-CN" sz="2800" b="1" dirty="0"/>
              <a:t> </a:t>
            </a:r>
            <a:r>
              <a:rPr lang="en-US" altLang="de-DE" sz="2800" b="1" dirty="0"/>
              <a:t>status after SA2#154 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124599"/>
            <a:ext cx="8695692" cy="4215859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TR 23.700-88 v.1.1.0 was created based on approved contributions.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8 contributions agreed (6</a:t>
            </a:r>
            <a:r>
              <a:rPr lang="en-US" altLang="zh-CN" sz="1100" kern="0" dirty="0"/>
              <a:t> conclusions update,</a:t>
            </a:r>
            <a:r>
              <a:rPr lang="en-US" altLang="de-DE" sz="1100" kern="0" dirty="0"/>
              <a:t> 1 conclusions addition, and 1 evaluation update). 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altLang="de-DE" sz="1400" b="1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New key issue agreed: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/>
              <a:t>No</a:t>
            </a:r>
            <a:endParaRPr lang="en-US" altLang="de-DE" sz="11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altLang="de-DE" sz="1400" b="1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New solutions captured: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/>
              <a:t>No</a:t>
            </a:r>
            <a:endParaRPr lang="en-US" altLang="de-DE" sz="11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400" b="1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400" b="1" kern="0" dirty="0"/>
              <a:t>Conclusions update/addition (total 7 KIs)</a:t>
            </a:r>
            <a:r>
              <a:rPr lang="de-DE" altLang="de-DE" sz="1400" b="1" kern="0" dirty="0"/>
              <a:t>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/>
              <a:t>Conclusions on KI#1 Architecture</a:t>
            </a:r>
            <a:endParaRPr lang="en-US" altLang="zh-CN" sz="11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Conclusions on KI#2 Discovery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Conclusions on KI#3 PIN management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Conclusions on KI#4 PIN communication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Conclusions on KI#5 PIN authorization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Conclusions on KI#6 Policy provisioning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Conclusions on KI#7 </a:t>
            </a:r>
            <a:r>
              <a:rPr lang="en-US" altLang="zh-CN" sz="1100" kern="0" dirty="0" err="1"/>
              <a:t>Identificatoin</a:t>
            </a:r>
            <a:endParaRPr lang="en-US" altLang="zh-CN" sz="11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4169136"/>
              </p:ext>
            </p:extLst>
          </p:nvPr>
        </p:nvGraphicFramePr>
        <p:xfrm>
          <a:off x="218574" y="127036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FS_PIN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Personal IoT Networks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75% &gt; 95%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Dec.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SP-211643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282" y="1151827"/>
            <a:ext cx="8644418" cy="5309313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RAN impacts and dependencies</a:t>
            </a:r>
            <a:r>
              <a:rPr lang="de-DE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4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zh-CN" sz="1600" b="1" dirty="0"/>
              <a:t>Other WG dependencies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Potential SA6 coordination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Potential SA3 coordination</a:t>
            </a:r>
            <a:endParaRPr lang="en-GB" altLang="zh-CN" sz="12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endParaRPr lang="en-US" altLang="zh-CN" sz="12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Contentious Issue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No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Focus of the Next Meeting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Resolve remain following outstanding issues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altLang="zh-CN" sz="1000" dirty="0"/>
              <a:t>1. Whether more parameters are needed in non-3GPP QoS assistance information or not.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altLang="zh-CN" sz="1000" dirty="0"/>
              <a:t>2. Whether one PDU session can serve more than one PIN or not.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altLang="zh-CN" sz="1000" dirty="0"/>
              <a:t>3. Whether PEMC UE needs a specific 5G subscription for providing PIN service or not.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altLang="zh-CN" sz="1000" dirty="0"/>
              <a:t>4. Whether 5GC knows PINE ID or not.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altLang="zh-CN" sz="1000" dirty="0"/>
              <a:t>5. How to support validity duration and time validity for a PIN.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Start normative work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4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800" b="1" dirty="0"/>
              <a:t>Risks</a:t>
            </a:r>
            <a:r>
              <a:rPr lang="de-DE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400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DC583C5F-C884-4752-903A-F35AB3798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3424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08FD7D8-9A1D-4748-8D65-C35C1D1D1D21}"/>
              </a:ext>
            </a:extLst>
          </p:cNvPr>
          <p:cNvSpPr txBox="1">
            <a:spLocks/>
          </p:cNvSpPr>
          <p:nvPr/>
        </p:nvSpPr>
        <p:spPr bwMode="auto">
          <a:xfrm>
            <a:off x="488950" y="228600"/>
            <a:ext cx="6827838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GB" altLang="zh-CN" sz="2800" b="1" kern="0" dirty="0"/>
              <a:t>FS_PIN</a:t>
            </a:r>
            <a:r>
              <a:rPr lang="en-US" altLang="zh-CN" sz="2800" b="1" kern="0" dirty="0"/>
              <a:t> </a:t>
            </a:r>
            <a:r>
              <a:rPr lang="en-US" altLang="de-DE" sz="2800" b="1" kern="0" dirty="0"/>
              <a:t>status after SA2#154 (2/2)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37" y="101010"/>
            <a:ext cx="6827838" cy="632637"/>
          </a:xfrm>
        </p:spPr>
        <p:txBody>
          <a:bodyPr/>
          <a:lstStyle/>
          <a:p>
            <a:r>
              <a:rPr lang="en-GB" altLang="zh-CN" sz="3200" b="1" dirty="0"/>
              <a:t>FS_PIN</a:t>
            </a:r>
            <a:r>
              <a:rPr lang="en-US" altLang="zh-CN" sz="3200" b="1" dirty="0"/>
              <a:t> </a:t>
            </a:r>
            <a:r>
              <a:rPr lang="en-US" altLang="de-DE" b="1" dirty="0"/>
              <a:t>status at SA#98e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88DB0DF5-3773-4C51-A7A1-AB98B0519144}"/>
              </a:ext>
            </a:extLst>
          </p:cNvPr>
          <p:cNvSpPr txBox="1">
            <a:spLocks/>
          </p:cNvSpPr>
          <p:nvPr/>
        </p:nvSpPr>
        <p:spPr>
          <a:xfrm>
            <a:off x="294759" y="2436155"/>
            <a:ext cx="8733881" cy="383401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kern="0" dirty="0"/>
              <a:t>Progress since SA#97e: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Final conclusions captured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0" dirty="0">
                <a:ea typeface="+mn-ea"/>
                <a:cs typeface="+mn-cs"/>
              </a:rPr>
              <a:t>TR 23.700-88 v1.1.0 generated based on the agreed contributions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200" kern="0" dirty="0">
              <a:ea typeface="+mn-ea"/>
              <a:cs typeface="+mn-cs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ea typeface="+mn-ea"/>
                <a:cs typeface="+mn-cs"/>
              </a:rPr>
              <a:t>RAN impacts and dependencies:</a:t>
            </a:r>
            <a:endParaRPr lang="de-DE" sz="1800" kern="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kern="0" dirty="0"/>
              <a:t>none</a:t>
            </a:r>
          </a:p>
          <a:p>
            <a:pPr marL="914400" lvl="2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100" strike="sngStrike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800" kern="0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0"/>
              <a:t>Resolve remain </a:t>
            </a:r>
            <a:r>
              <a:rPr lang="en-US" altLang="zh-CN" sz="1200" kern="0"/>
              <a:t>outstanding </a:t>
            </a:r>
            <a:r>
              <a:rPr lang="en-US" sz="1200" kern="0"/>
              <a:t> </a:t>
            </a:r>
            <a:r>
              <a:rPr lang="en-US" sz="1200" kern="0" dirty="0"/>
              <a:t>issues in TR conclusions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0" dirty="0"/>
              <a:t>Start normative work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200" kern="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zh-CN" sz="1200" kern="0" dirty="0"/>
              <a:t> </a:t>
            </a:r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B10A562C-532A-4352-8C11-1D756D997B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1146816"/>
              </p:ext>
            </p:extLst>
          </p:nvPr>
        </p:nvGraphicFramePr>
        <p:xfrm>
          <a:off x="170675" y="1398888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</a:t>
                      </a: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PIN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Personal IoT Networks</a:t>
                      </a:r>
                      <a:endParaRPr lang="de-DE" altLang="zh-CN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75% &gt; 95%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Dec.,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SP-211643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52374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3367EB-AB6A-4E5D-82E5-2C9ECFA43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517" y="2857500"/>
            <a:ext cx="6827838" cy="1143000"/>
          </a:xfrm>
        </p:spPr>
        <p:txBody>
          <a:bodyPr/>
          <a:lstStyle/>
          <a:p>
            <a:r>
              <a:rPr lang="en-US" altLang="zh-CN" dirty="0"/>
              <a:t>Annex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89331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zh-CN" sz="2800" b="1" dirty="0"/>
              <a:t>Work Plan</a:t>
            </a:r>
            <a:endParaRPr lang="de-DE" altLang="de-DE" sz="2800" b="1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248" y="2896374"/>
            <a:ext cx="8388466" cy="280908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2400" b="1" dirty="0"/>
              <a:t>Overall Plan</a:t>
            </a:r>
            <a:r>
              <a:rPr lang="en-US" altLang="zh-CN" sz="2400" dirty="0"/>
              <a:t>: (study phase)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SA2#149 (0.5TU): TR skeleton, scope, arch assumptions; new KIs, new solutions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SA2#150 (0.5TU): New solutions, (new/updated) KIs, KI with solution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SA2#151 (1TU): Solutions, initial evaluations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SA2#152 (1TU): Solutions, evaluations, Interim conclusions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SA2#153 (0.5TU): Finalize conclusions, evaluation updates; WID approval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SA2#154AH: start normative work. </a:t>
            </a:r>
          </a:p>
        </p:txBody>
      </p:sp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D37CE91F-A288-4462-9F55-0EF4982722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469435"/>
              </p:ext>
            </p:extLst>
          </p:nvPr>
        </p:nvGraphicFramePr>
        <p:xfrm>
          <a:off x="771970" y="1528477"/>
          <a:ext cx="7949780" cy="9594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4278">
                  <a:extLst>
                    <a:ext uri="{9D8B030D-6E8A-4147-A177-3AD203B41FA5}">
                      <a16:colId xmlns:a16="http://schemas.microsoft.com/office/drawing/2014/main" val="4005753941"/>
                    </a:ext>
                  </a:extLst>
                </a:gridCol>
                <a:gridCol w="703615">
                  <a:extLst>
                    <a:ext uri="{9D8B030D-6E8A-4147-A177-3AD203B41FA5}">
                      <a16:colId xmlns:a16="http://schemas.microsoft.com/office/drawing/2014/main" val="560377742"/>
                    </a:ext>
                  </a:extLst>
                </a:gridCol>
                <a:gridCol w="851225">
                  <a:extLst>
                    <a:ext uri="{9D8B030D-6E8A-4147-A177-3AD203B41FA5}">
                      <a16:colId xmlns:a16="http://schemas.microsoft.com/office/drawing/2014/main" val="1777870268"/>
                    </a:ext>
                  </a:extLst>
                </a:gridCol>
                <a:gridCol w="634728">
                  <a:extLst>
                    <a:ext uri="{9D8B030D-6E8A-4147-A177-3AD203B41FA5}">
                      <a16:colId xmlns:a16="http://schemas.microsoft.com/office/drawing/2014/main" val="3099781356"/>
                    </a:ext>
                  </a:extLst>
                </a:gridCol>
                <a:gridCol w="629808">
                  <a:extLst>
                    <a:ext uri="{9D8B030D-6E8A-4147-A177-3AD203B41FA5}">
                      <a16:colId xmlns:a16="http://schemas.microsoft.com/office/drawing/2014/main" val="4073129191"/>
                    </a:ext>
                  </a:extLst>
                </a:gridCol>
                <a:gridCol w="595366">
                  <a:extLst>
                    <a:ext uri="{9D8B030D-6E8A-4147-A177-3AD203B41FA5}">
                      <a16:colId xmlns:a16="http://schemas.microsoft.com/office/drawing/2014/main" val="241026050"/>
                    </a:ext>
                  </a:extLst>
                </a:gridCol>
                <a:gridCol w="595365">
                  <a:extLst>
                    <a:ext uri="{9D8B030D-6E8A-4147-A177-3AD203B41FA5}">
                      <a16:colId xmlns:a16="http://schemas.microsoft.com/office/drawing/2014/main" val="1001182748"/>
                    </a:ext>
                  </a:extLst>
                </a:gridCol>
                <a:gridCol w="580605">
                  <a:extLst>
                    <a:ext uri="{9D8B030D-6E8A-4147-A177-3AD203B41FA5}">
                      <a16:colId xmlns:a16="http://schemas.microsoft.com/office/drawing/2014/main" val="1202822553"/>
                    </a:ext>
                  </a:extLst>
                </a:gridCol>
                <a:gridCol w="610126">
                  <a:extLst>
                    <a:ext uri="{9D8B030D-6E8A-4147-A177-3AD203B41FA5}">
                      <a16:colId xmlns:a16="http://schemas.microsoft.com/office/drawing/2014/main" val="2855052040"/>
                    </a:ext>
                  </a:extLst>
                </a:gridCol>
                <a:gridCol w="600287">
                  <a:extLst>
                    <a:ext uri="{9D8B030D-6E8A-4147-A177-3AD203B41FA5}">
                      <a16:colId xmlns:a16="http://schemas.microsoft.com/office/drawing/2014/main" val="161785237"/>
                    </a:ext>
                  </a:extLst>
                </a:gridCol>
                <a:gridCol w="644569">
                  <a:extLst>
                    <a:ext uri="{9D8B030D-6E8A-4147-A177-3AD203B41FA5}">
                      <a16:colId xmlns:a16="http://schemas.microsoft.com/office/drawing/2014/main" val="2301542961"/>
                    </a:ext>
                  </a:extLst>
                </a:gridCol>
                <a:gridCol w="629808">
                  <a:extLst>
                    <a:ext uri="{9D8B030D-6E8A-4147-A177-3AD203B41FA5}">
                      <a16:colId xmlns:a16="http://schemas.microsoft.com/office/drawing/2014/main" val="833483613"/>
                    </a:ext>
                  </a:extLst>
                </a:gridCol>
              </a:tblGrid>
              <a:tr h="245982"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Feb, 22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Apr, 22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May, 22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Aug, 22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Oct, 22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Nov, 22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Jan, 23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Feb, 23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3765011722"/>
                  </a:ext>
                </a:extLst>
              </a:tr>
              <a:tr h="3935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SID/WID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Study  TU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Normative TU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Total TU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#149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#150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#151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#152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#153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#154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#154AH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#155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2570883347"/>
                  </a:ext>
                </a:extLst>
              </a:tr>
              <a:tr h="3198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FS_PIN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3.5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5.5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0.5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0.5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0.5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816235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06158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2E10A3-DB35-414F-83C1-BF5FB8647349}">
  <ds:schemaRefs>
    <ds:schemaRef ds:uri="http://schemas.microsoft.com/office/infopath/2007/PartnerControls"/>
    <ds:schemaRef ds:uri="http://schemas.openxmlformats.org/package/2006/metadata/core-properties"/>
    <ds:schemaRef ds:uri="dcc30912-d230-4cc2-b11f-bb5ca2a6b6f5"/>
    <ds:schemaRef ds:uri="http://purl.org/dc/elements/1.1/"/>
    <ds:schemaRef ds:uri="http://purl.org/dc/terms/"/>
    <ds:schemaRef ds:uri="http://schemas.microsoft.com/office/2006/documentManagement/types"/>
    <ds:schemaRef ds:uri="09cef1fd-e61b-4dbf-b745-21988b13f978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46249</TotalTime>
  <Words>477</Words>
  <Application>Microsoft Office PowerPoint</Application>
  <PresentationFormat>全屏显示(4:3)</PresentationFormat>
  <Paragraphs>120</Paragraphs>
  <Slides>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 </vt:lpstr>
      <vt:lpstr>맑은 고딕</vt:lpstr>
      <vt:lpstr>宋体</vt:lpstr>
      <vt:lpstr>Arial</vt:lpstr>
      <vt:lpstr>Calibri</vt:lpstr>
      <vt:lpstr>Times New Roman</vt:lpstr>
      <vt:lpstr>Office Theme</vt:lpstr>
      <vt:lpstr>FS_PIN Status Report</vt:lpstr>
      <vt:lpstr>FS_PIN status after SA2#154 (1/2)</vt:lpstr>
      <vt:lpstr>PowerPoint 演示文稿</vt:lpstr>
      <vt:lpstr>FS_PIN status at SA#98e</vt:lpstr>
      <vt:lpstr>Annex</vt:lpstr>
      <vt:lpstr>Work Plan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vivo-Zhenhua</cp:lastModifiedBy>
  <cp:revision>2100</cp:revision>
  <dcterms:created xsi:type="dcterms:W3CDTF">2008-08-30T09:32:10Z</dcterms:created>
  <dcterms:modified xsi:type="dcterms:W3CDTF">2022-11-23T16:20:55Z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