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4"/>
  </p:sldMasterIdLst>
  <p:notesMasterIdLst>
    <p:notesMasterId r:id="rId8"/>
  </p:notesMasterIdLst>
  <p:handoutMasterIdLst>
    <p:handoutMasterId r:id="rId9"/>
  </p:handoutMasterIdLst>
  <p:sldIdLst>
    <p:sldId id="303" r:id="rId5"/>
    <p:sldId id="824" r:id="rId6"/>
    <p:sldId id="823" r:id="rId7"/>
  </p:sldIdLst>
  <p:sldSz cx="9144000" cy="6858000" type="screen4x3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pporteur" initials="SS" lastIdx="1" clrIdx="0">
    <p:extLst>
      <p:ext uri="{19B8F6BF-5375-455C-9EA6-DF929625EA0E}">
        <p15:presenceInfo xmlns:p15="http://schemas.microsoft.com/office/powerpoint/2012/main" xmlns="" userId="rapporteu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0"/>
      </p:ext>
    </p:extLst>
  </p:showPr>
  <p:clrMru>
    <a:srgbClr val="62A14D"/>
    <a:srgbClr val="FF3300"/>
    <a:srgbClr val="000000"/>
    <a:srgbClr val="C6D254"/>
    <a:srgbClr val="B1D254"/>
    <a:srgbClr val="72AF2F"/>
    <a:srgbClr val="5C88D0"/>
    <a:srgbClr val="2A6EA8"/>
    <a:srgbClr val="72732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502" autoAdjust="0"/>
    <p:restoredTop sz="94625" autoAdjust="0"/>
  </p:normalViewPr>
  <p:slideViewPr>
    <p:cSldViewPr snapToGrid="0">
      <p:cViewPr>
        <p:scale>
          <a:sx n="66" d="100"/>
          <a:sy n="66" d="100"/>
        </p:scale>
        <p:origin x="-1404" y="-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79" d="100"/>
          <a:sy n="79" d="100"/>
        </p:scale>
        <p:origin x="-3996" y="-76"/>
      </p:cViewPr>
      <p:guideLst>
        <p:guide orient="horz" pos="3127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9E436C27-80EF-4A0D-A875-AA5301B61E12}" type="datetime1">
              <a:rPr lang="en-US"/>
              <a:pPr>
                <a:defRPr/>
              </a:pPr>
              <a:t>11/22/2022</a:t>
            </a:fld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4896699-8EAF-425A-91DC-02EF736CA54C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xmlns="" val="636622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63FBF7EF-8678-4E88-BD87-1D3EF3670A8E}" type="datetime1">
              <a:rPr lang="en-US"/>
              <a:pPr>
                <a:defRPr/>
              </a:pPr>
              <a:t>11/22/2022</a:t>
            </a:fld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2950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E0B2C6-996E-45E1-BA1D-CBDA9768A258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xmlns="" val="736676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pPr>
                <a:spcBef>
                  <a:spcPct val="0"/>
                </a:spcBef>
              </a:pPr>
              <a:t>1</a:t>
            </a:fld>
            <a:endParaRPr lang="en-GB" altLang="en-US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2950"/>
            <a:ext cx="4967287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5962748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xmlns="" val="29257278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xmlns="" val="30221183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3"/>
          <p:cNvSpPr txBox="1">
            <a:spLocks noChangeArrowheads="1"/>
          </p:cNvSpPr>
          <p:nvPr userDrawn="1"/>
        </p:nvSpPr>
        <p:spPr bwMode="auto">
          <a:xfrm>
            <a:off x="5566042" y="334106"/>
            <a:ext cx="146367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lang="de-DE" sz="1400" b="1" dirty="0" smtClean="0">
                <a:effectLst/>
              </a:rPr>
              <a:t>S2-2211388</a:t>
            </a:r>
            <a:endParaRPr lang="en-GB" altLang="en-US" sz="1400" b="1" dirty="0">
              <a:solidFill>
                <a:schemeClr val="bg2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6" name="Text Box 14">
            <a:extLst>
              <a:ext uri="{FF2B5EF4-FFF2-40B4-BE49-F238E27FC236}">
                <a16:creationId xmlns:a16="http://schemas.microsoft.com/office/drawing/2014/main" xmlns="" id="{98B9AA50-9B80-405B-9D7D-F1D278277DC5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298450" y="85317"/>
            <a:ext cx="581025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sv-SE" altLang="en-US" sz="1200" b="1" dirty="0">
              <a:latin typeface="Arial "/>
            </a:endParaRPr>
          </a:p>
          <a:p>
            <a:r>
              <a:rPr lang="de-DE" altLang="ko-KR" sz="1400" b="1" kern="1200" dirty="0" smtClean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rPr>
              <a:t>3GPP TSG SA WG2 Meeting #154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r-FR" altLang="zh-CN" sz="1400" b="1" kern="1200" dirty="0" smtClean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rPr>
              <a:t>14-18 November 2022, Toulouse, FR</a:t>
            </a:r>
            <a:endParaRPr lang="sv-SE" altLang="en-US" sz="1400" b="1" kern="1200" dirty="0">
              <a:solidFill>
                <a:schemeClr val="tx1"/>
              </a:solidFill>
              <a:latin typeface="+mn-lt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1941790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65795462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54725269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3029777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590550" y="6373813"/>
            <a:ext cx="6169025" cy="323850"/>
          </a:xfrm>
          <a:prstGeom prst="homePlate">
            <a:avLst>
              <a:gd name="adj" fmla="val 91541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88950" y="228600"/>
            <a:ext cx="68278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85775" y="1454150"/>
            <a:ext cx="8388350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2" name="Oval 11"/>
          <p:cNvSpPr/>
          <p:nvPr userDrawn="1"/>
        </p:nvSpPr>
        <p:spPr bwMode="auto">
          <a:xfrm>
            <a:off x="8318500" y="6383338"/>
            <a:ext cx="511175" cy="296862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1E10F64A-668A-451F-BD49-32A860AAC750}" type="slidenum">
              <a:rPr lang="en-GB" altLang="en-US" b="1" smtClean="0"/>
              <a:pPr algn="ctr">
                <a:defRPr/>
              </a:pPr>
              <a:t>‹#›</a:t>
            </a:fld>
            <a:endParaRPr lang="en-GB" altLang="en-US" b="1" dirty="0"/>
          </a:p>
          <a:p>
            <a:pPr>
              <a:defRPr/>
            </a:pPr>
            <a:endParaRPr lang="en-GB" altLang="en-US" dirty="0"/>
          </a:p>
        </p:txBody>
      </p:sp>
      <p:sp>
        <p:nvSpPr>
          <p:cNvPr id="1031" name="Rectangle 15"/>
          <p:cNvSpPr>
            <a:spLocks noChangeArrowheads="1"/>
          </p:cNvSpPr>
          <p:nvPr userDrawn="1"/>
        </p:nvSpPr>
        <p:spPr bwMode="auto">
          <a:xfrm>
            <a:off x="4086225" y="3303588"/>
            <a:ext cx="9715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dirty="0">
                <a:solidFill>
                  <a:schemeClr val="bg1"/>
                </a:solidFill>
              </a:rPr>
              <a:t>© 3GPP 2012</a:t>
            </a:r>
            <a:endParaRPr lang="en-GB" altLang="en-US" dirty="0"/>
          </a:p>
        </p:txBody>
      </p:sp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7439025" y="6462713"/>
            <a:ext cx="82426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/>
              <a:t>© 3GPP </a:t>
            </a:r>
            <a:r>
              <a:rPr lang="en-GB" altLang="en-US" sz="800" dirty="0" smtClean="0"/>
              <a:t>2022</a:t>
            </a:r>
            <a:endParaRPr lang="en-GB" altLang="en-US" sz="800" dirty="0"/>
          </a:p>
        </p:txBody>
      </p:sp>
      <p:pic>
        <p:nvPicPr>
          <p:cNvPr id="1033" name="Picture 10" descr="3GPP_TM_RD.jpg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26338" y="415925"/>
            <a:ext cx="13081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F9D4AC37-55C2-4FAA-AF7E-807D70DFFA58}"/>
              </a:ext>
            </a:extLst>
          </p:cNvPr>
          <p:cNvSpPr txBox="1"/>
          <p:nvPr userDrawn="1"/>
        </p:nvSpPr>
        <p:spPr>
          <a:xfrm>
            <a:off x="538163" y="6462713"/>
            <a:ext cx="5473170" cy="242887"/>
          </a:xfrm>
          <a:prstGeom prst="rect">
            <a:avLst/>
          </a:prstGeom>
          <a:noFill/>
        </p:spPr>
        <p:txBody>
          <a:bodyPr anchor="ctr">
            <a:normAutofit fontScale="92500" lnSpcReduction="20000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de-DE" sz="1300" dirty="0">
                <a:solidFill>
                  <a:schemeClr val="bg1"/>
                </a:solidFill>
                <a:latin typeface="+mn-lt"/>
              </a:rPr>
              <a:t>TSG SA </a:t>
            </a:r>
            <a:r>
              <a:rPr lang="en-GB" altLang="de-DE" sz="1300" dirty="0" smtClean="0">
                <a:solidFill>
                  <a:schemeClr val="bg1"/>
                </a:solidFill>
                <a:latin typeface="+mn-lt"/>
              </a:rPr>
              <a:t>WG2#154,</a:t>
            </a:r>
            <a:r>
              <a:rPr lang="en-GB" altLang="de-DE" sz="1300" baseline="0" dirty="0" smtClean="0">
                <a:solidFill>
                  <a:schemeClr val="bg1"/>
                </a:solidFill>
                <a:latin typeface="+mn-lt"/>
              </a:rPr>
              <a:t> </a:t>
            </a:r>
            <a:r>
              <a:rPr lang="fr-FR" altLang="zh-CN" sz="1300" baseline="0" dirty="0" smtClean="0">
                <a:solidFill>
                  <a:schemeClr val="bg1"/>
                </a:solidFill>
                <a:latin typeface="+mn-lt"/>
              </a:rPr>
              <a:t>14-18 November 2022, Toulouse, FR</a:t>
            </a:r>
            <a:endParaRPr lang="en-GB" altLang="de-DE" sz="1300" dirty="0">
              <a:solidFill>
                <a:schemeClr val="bg1"/>
              </a:solidFill>
              <a:latin typeface="+mn-lt"/>
            </a:endParaRPr>
          </a:p>
          <a:p>
            <a:pPr>
              <a:defRPr/>
            </a:pPr>
            <a:endParaRPr lang="en-GB" altLang="ko-KR" sz="1200" spc="300" dirty="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67" r:id="rId2"/>
    <p:sldLayoutId id="2147483768" r:id="rId3"/>
    <p:sldLayoutId id="2147483769" r:id="rId4"/>
  </p:sldLayoutIdLst>
  <p:transition spd="slow"/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Blip>
          <a:blip r:embed="rId7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41243" y="2194370"/>
            <a:ext cx="6201254" cy="1101329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GB" sz="3600" b="1" dirty="0"/>
              <a:t>   </a:t>
            </a:r>
            <a:r>
              <a:rPr lang="en-US" altLang="zh-CN" sz="3600" b="1" dirty="0" smtClean="0"/>
              <a:t>FS_</a:t>
            </a:r>
            <a:r>
              <a:rPr lang="en-GB" sz="3600" b="1" dirty="0" smtClean="0"/>
              <a:t>NG_RTC </a:t>
            </a:r>
            <a:r>
              <a:rPr lang="en-US" altLang="de-DE" sz="3600" b="1" dirty="0"/>
              <a:t>Status </a:t>
            </a:r>
            <a:r>
              <a:rPr lang="en-GB" altLang="zh-CN" sz="3600" b="1" dirty="0" smtClean="0"/>
              <a:t>Report</a:t>
            </a:r>
            <a:endParaRPr lang="en-GB" sz="3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47" name="Subtitle 6"/>
          <p:cNvSpPr>
            <a:spLocks noGrp="1"/>
          </p:cNvSpPr>
          <p:nvPr>
            <p:ph type="subTitle" idx="1"/>
          </p:nvPr>
        </p:nvSpPr>
        <p:spPr>
          <a:xfrm>
            <a:off x="1541243" y="4006360"/>
            <a:ext cx="6400800" cy="13144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000" b="1" dirty="0"/>
              <a:t/>
            </a:r>
            <a:br>
              <a:rPr lang="en-US" altLang="en-US" sz="2000" b="1" dirty="0"/>
            </a:br>
            <a:r>
              <a:rPr lang="en-US" altLang="en-US" sz="2000" b="1" dirty="0" smtClean="0"/>
              <a:t>Yi Jiang (</a:t>
            </a:r>
            <a:r>
              <a:rPr lang="en-GB" altLang="en-US" sz="2000" b="1" dirty="0" err="1" smtClean="0"/>
              <a:t>Rapporteur</a:t>
            </a:r>
            <a:r>
              <a:rPr lang="en-GB" altLang="en-US" sz="2000" b="1" dirty="0" smtClean="0"/>
              <a:t>)</a:t>
            </a:r>
            <a:endParaRPr lang="en-GB" altLang="en-US" sz="2000" b="1" dirty="0"/>
          </a:p>
          <a:p>
            <a:pPr>
              <a:lnSpc>
                <a:spcPct val="80000"/>
              </a:lnSpc>
              <a:defRPr/>
            </a:pPr>
            <a:r>
              <a:rPr lang="en-US" altLang="en-US" sz="2000" b="1" dirty="0" smtClean="0"/>
              <a:t>China Mobile</a:t>
            </a:r>
            <a:endParaRPr lang="en-US" altLang="en-US" sz="2000" b="1" dirty="0"/>
          </a:p>
          <a:p>
            <a:pPr>
              <a:lnSpc>
                <a:spcPct val="80000"/>
              </a:lnSpc>
              <a:defRPr/>
            </a:pPr>
            <a:endParaRPr lang="en-GB" altLang="en-US" sz="20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5"/>
          <p:cNvSpPr>
            <a:spLocks noGrp="1"/>
          </p:cNvSpPr>
          <p:nvPr>
            <p:ph type="title"/>
          </p:nvPr>
        </p:nvSpPr>
        <p:spPr>
          <a:xfrm>
            <a:off x="179387" y="208196"/>
            <a:ext cx="7096901" cy="787400"/>
          </a:xfrm>
        </p:spPr>
        <p:txBody>
          <a:bodyPr/>
          <a:lstStyle/>
          <a:p>
            <a:pPr algn="l"/>
            <a:r>
              <a:rPr lang="en-US" altLang="de-DE" b="1" dirty="0"/>
              <a:t> </a:t>
            </a:r>
            <a:r>
              <a:rPr lang="en-US" altLang="de-DE" b="1" dirty="0" smtClean="0"/>
              <a:t>FS_NG_RTC</a:t>
            </a:r>
            <a:r>
              <a:rPr lang="en-US" altLang="zh-CN" b="1" dirty="0" smtClean="0"/>
              <a:t> work plan updates</a:t>
            </a:r>
            <a:endParaRPr lang="de-DE" altLang="de-DE" b="1" dirty="0"/>
          </a:p>
        </p:txBody>
      </p:sp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19244" y="2943870"/>
            <a:ext cx="8705300" cy="3077551"/>
          </a:xfrm>
        </p:spPr>
        <p:txBody>
          <a:bodyPr/>
          <a:lstStyle/>
          <a:p>
            <a:pPr marL="457200" lvl="1" indent="-457200">
              <a:spcBef>
                <a:spcPts val="0"/>
              </a:spcBef>
              <a:spcAft>
                <a:spcPts val="0"/>
              </a:spcAft>
              <a:buClrTx/>
              <a:buBlip>
                <a:blip r:embed="rId3"/>
              </a:buBlip>
            </a:pPr>
            <a:r>
              <a:rPr lang="en-US" altLang="zh-CN" sz="1800" b="1" dirty="0" smtClean="0"/>
              <a:t>The usage of TUs has been adjusted according to the delay of TR conclusion</a:t>
            </a:r>
          </a:p>
          <a:p>
            <a:pPr marL="722313" lvl="2" indent="-269875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</a:pPr>
            <a:r>
              <a:rPr lang="en-US" altLang="zh-CN" sz="1600" dirty="0" smtClean="0"/>
              <a:t>The TUs for study is exhausted, 0.5 TU has been used for study at #153E, which decreases TUs for normative work to 1.5, but the total TUs are still kept unchanged</a:t>
            </a:r>
          </a:p>
          <a:p>
            <a:pPr marL="722313" lvl="2" indent="-269875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</a:pPr>
            <a:r>
              <a:rPr lang="en-US" altLang="zh-CN" sz="1600" dirty="0" smtClean="0"/>
              <a:t>More TUs are needed for TR conclusion at #154AH, or the scope of the TR needs to be reduced</a:t>
            </a:r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ClrTx/>
              <a:buBlip>
                <a:blip r:embed="rId3"/>
              </a:buBlip>
            </a:pPr>
            <a:r>
              <a:rPr lang="en-US" altLang="zh-CN" sz="1800" b="1" dirty="0" smtClean="0"/>
              <a:t>The work plan is updated  according to the progress at #153E: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600" dirty="0" smtClean="0"/>
              <a:t>#154  has no agenda item for FS_NG_RTC and NG_RTC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600" dirty="0" smtClean="0"/>
              <a:t>#154AH meeting: continue to conclude TR; start normative work if possible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600" dirty="0" smtClean="0"/>
              <a:t>#155 meeting: continue normative work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600" dirty="0" smtClean="0"/>
              <a:t>#156 meeting: exception for NG_RTC may be needed</a:t>
            </a:r>
          </a:p>
        </p:txBody>
      </p:sp>
      <p:graphicFrame>
        <p:nvGraphicFramePr>
          <p:cNvPr id="6" name="表格 5"/>
          <p:cNvGraphicFramePr>
            <a:graphicFrameLocks noGrp="1"/>
          </p:cNvGraphicFramePr>
          <p:nvPr/>
        </p:nvGraphicFramePr>
        <p:xfrm>
          <a:off x="366410" y="1568728"/>
          <a:ext cx="8417668" cy="1106380"/>
        </p:xfrm>
        <a:graphic>
          <a:graphicData uri="http://schemas.openxmlformats.org/drawingml/2006/table">
            <a:tbl>
              <a:tblPr/>
              <a:tblGrid>
                <a:gridCol w="965009"/>
                <a:gridCol w="1011515"/>
                <a:gridCol w="895249"/>
                <a:gridCol w="709223"/>
                <a:gridCol w="614866"/>
                <a:gridCol w="594302"/>
                <a:gridCol w="604584"/>
                <a:gridCol w="604584"/>
                <a:gridCol w="604584"/>
                <a:gridCol w="604584"/>
                <a:gridCol w="604584"/>
                <a:gridCol w="604584"/>
              </a:tblGrid>
              <a:tr h="276595">
                <a:tc>
                  <a:txBody>
                    <a:bodyPr/>
                    <a:lstStyle/>
                    <a:p>
                      <a:pPr algn="ctr" fontAlgn="b"/>
                      <a:endParaRPr lang="zh-CN" altLang="en-US" sz="1000" b="1" dirty="0">
                        <a:latin typeface="等线"/>
                      </a:endParaRPr>
                    </a:p>
                  </a:txBody>
                  <a:tcPr marL="4210" marR="4210" marT="42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1000" b="1">
                        <a:latin typeface="等线"/>
                      </a:endParaRPr>
                    </a:p>
                  </a:txBody>
                  <a:tcPr marL="4210" marR="4210" marT="42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1000" b="1">
                        <a:latin typeface="等线"/>
                      </a:endParaRPr>
                    </a:p>
                  </a:txBody>
                  <a:tcPr marL="4210" marR="4210" marT="42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1000" b="1">
                        <a:latin typeface="等线"/>
                      </a:endParaRPr>
                    </a:p>
                  </a:txBody>
                  <a:tcPr marL="4210" marR="4210" marT="421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b"/>
                      <a:r>
                        <a:rPr lang="en-US" sz="1000" b="1">
                          <a:latin typeface="等线"/>
                        </a:rPr>
                        <a:t>Feb, 22</a:t>
                      </a:r>
                    </a:p>
                  </a:txBody>
                  <a:tcPr marL="4210" marR="4210" marT="42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b"/>
                      <a:r>
                        <a:rPr lang="en-US" sz="1000" b="1">
                          <a:latin typeface="等线"/>
                        </a:rPr>
                        <a:t>Apr, 22</a:t>
                      </a:r>
                    </a:p>
                  </a:txBody>
                  <a:tcPr marL="4210" marR="4210" marT="42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b"/>
                      <a:r>
                        <a:rPr lang="en-US" sz="1000" b="1">
                          <a:latin typeface="等线"/>
                        </a:rPr>
                        <a:t>May, 22</a:t>
                      </a:r>
                    </a:p>
                  </a:txBody>
                  <a:tcPr marL="4210" marR="4210" marT="42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b"/>
                      <a:r>
                        <a:rPr lang="en-US" sz="1000" b="1">
                          <a:latin typeface="等线"/>
                        </a:rPr>
                        <a:t>Aug, 22</a:t>
                      </a:r>
                    </a:p>
                  </a:txBody>
                  <a:tcPr marL="4210" marR="4210" marT="42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b"/>
                      <a:r>
                        <a:rPr lang="en-US" sz="1000" b="1">
                          <a:latin typeface="等线"/>
                        </a:rPr>
                        <a:t>Oct, 22</a:t>
                      </a:r>
                    </a:p>
                  </a:txBody>
                  <a:tcPr marL="4210" marR="4210" marT="42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b"/>
                      <a:r>
                        <a:rPr lang="en-US" sz="1000" b="1">
                          <a:latin typeface="等线"/>
                        </a:rPr>
                        <a:t>Nov, 22</a:t>
                      </a:r>
                    </a:p>
                  </a:txBody>
                  <a:tcPr marL="4210" marR="4210" marT="42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b"/>
                      <a:r>
                        <a:rPr lang="en-US" sz="1000" b="1">
                          <a:latin typeface="等线"/>
                        </a:rPr>
                        <a:t>Jan, 23</a:t>
                      </a:r>
                    </a:p>
                  </a:txBody>
                  <a:tcPr marL="4210" marR="4210" marT="42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b"/>
                      <a:r>
                        <a:rPr lang="en-US" sz="1000" b="1">
                          <a:latin typeface="等线"/>
                        </a:rPr>
                        <a:t>Feb, 23</a:t>
                      </a:r>
                    </a:p>
                  </a:txBody>
                  <a:tcPr marL="4210" marR="4210" marT="42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76595">
                <a:tc>
                  <a:txBody>
                    <a:bodyPr/>
                    <a:lstStyle/>
                    <a:p>
                      <a:pPr algn="ctr" fontAlgn="b"/>
                      <a:endParaRPr lang="zh-CN" altLang="en-US" sz="1000" b="1">
                        <a:latin typeface="等线"/>
                      </a:endParaRPr>
                    </a:p>
                  </a:txBody>
                  <a:tcPr marL="4210" marR="4210" marT="42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1000" b="1">
                        <a:latin typeface="等线"/>
                      </a:endParaRPr>
                    </a:p>
                  </a:txBody>
                  <a:tcPr marL="4210" marR="4210" marT="42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1000" b="1">
                        <a:latin typeface="等线"/>
                      </a:endParaRPr>
                    </a:p>
                  </a:txBody>
                  <a:tcPr marL="4210" marR="4210" marT="42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1000" b="1">
                        <a:latin typeface="等线"/>
                      </a:endParaRPr>
                    </a:p>
                  </a:txBody>
                  <a:tcPr marL="4210" marR="4210" marT="421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b"/>
                      <a:r>
                        <a:rPr lang="en-US" altLang="zh-CN" sz="1000" b="1" dirty="0">
                          <a:latin typeface="等线"/>
                        </a:rPr>
                        <a:t>#</a:t>
                      </a:r>
                      <a:r>
                        <a:rPr lang="en-US" altLang="zh-CN" sz="1000" b="1" dirty="0" smtClean="0">
                          <a:latin typeface="等线"/>
                        </a:rPr>
                        <a:t>149E</a:t>
                      </a:r>
                      <a:endParaRPr lang="en-US" altLang="zh-CN" sz="1000" b="1" dirty="0">
                        <a:latin typeface="等线"/>
                      </a:endParaRPr>
                    </a:p>
                  </a:txBody>
                  <a:tcPr marL="4210" marR="4210" marT="42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fontAlgn="b"/>
                      <a:r>
                        <a:rPr lang="en-US" altLang="zh-CN" sz="1000" b="1" dirty="0">
                          <a:latin typeface="等线"/>
                        </a:rPr>
                        <a:t>#</a:t>
                      </a:r>
                      <a:r>
                        <a:rPr lang="en-US" altLang="zh-CN" sz="1000" b="1" dirty="0" smtClean="0">
                          <a:latin typeface="等线"/>
                        </a:rPr>
                        <a:t>150E</a:t>
                      </a:r>
                      <a:endParaRPr lang="en-US" altLang="zh-CN" sz="1000" b="1" dirty="0">
                        <a:latin typeface="等线"/>
                      </a:endParaRPr>
                    </a:p>
                  </a:txBody>
                  <a:tcPr marL="4210" marR="4210" marT="42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fontAlgn="b"/>
                      <a:r>
                        <a:rPr lang="en-US" altLang="zh-CN" sz="1000" b="1" dirty="0">
                          <a:latin typeface="等线"/>
                        </a:rPr>
                        <a:t>#</a:t>
                      </a:r>
                      <a:r>
                        <a:rPr lang="en-US" altLang="zh-CN" sz="1000" b="1" dirty="0" smtClean="0">
                          <a:latin typeface="等线"/>
                        </a:rPr>
                        <a:t>151E</a:t>
                      </a:r>
                      <a:endParaRPr lang="en-US" altLang="zh-CN" sz="1000" b="1" dirty="0">
                        <a:latin typeface="等线"/>
                      </a:endParaRPr>
                    </a:p>
                  </a:txBody>
                  <a:tcPr marL="4210" marR="4210" marT="42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fontAlgn="b"/>
                      <a:r>
                        <a:rPr lang="en-US" altLang="zh-CN" sz="1000" b="1" dirty="0">
                          <a:latin typeface="等线"/>
                        </a:rPr>
                        <a:t>#</a:t>
                      </a:r>
                      <a:r>
                        <a:rPr lang="en-US" altLang="zh-CN" sz="1000" b="1" dirty="0" smtClean="0">
                          <a:latin typeface="等线"/>
                        </a:rPr>
                        <a:t>152E</a:t>
                      </a:r>
                      <a:endParaRPr lang="en-US" altLang="zh-CN" sz="1000" b="1" dirty="0">
                        <a:latin typeface="等线"/>
                      </a:endParaRPr>
                    </a:p>
                  </a:txBody>
                  <a:tcPr marL="4210" marR="4210" marT="42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fontAlgn="b"/>
                      <a:r>
                        <a:rPr lang="en-US" altLang="zh-CN" sz="1000" b="1" dirty="0">
                          <a:latin typeface="等线"/>
                        </a:rPr>
                        <a:t>#</a:t>
                      </a:r>
                      <a:r>
                        <a:rPr lang="en-US" altLang="zh-CN" sz="1000" b="1" dirty="0" smtClean="0">
                          <a:latin typeface="等线"/>
                        </a:rPr>
                        <a:t>153E</a:t>
                      </a:r>
                      <a:endParaRPr lang="en-US" altLang="zh-CN" sz="1000" b="1" dirty="0">
                        <a:latin typeface="等线"/>
                      </a:endParaRPr>
                    </a:p>
                  </a:txBody>
                  <a:tcPr marL="4210" marR="4210" marT="42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fontAlgn="b"/>
                      <a:r>
                        <a:rPr lang="en-US" altLang="zh-CN" sz="1000" b="1" dirty="0">
                          <a:latin typeface="等线"/>
                        </a:rPr>
                        <a:t>#154</a:t>
                      </a:r>
                    </a:p>
                  </a:txBody>
                  <a:tcPr marL="4210" marR="4210" marT="42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fontAlgn="b"/>
                      <a:r>
                        <a:rPr lang="en-US" sz="1000" b="1">
                          <a:latin typeface="等线"/>
                        </a:rPr>
                        <a:t>#154AH</a:t>
                      </a:r>
                    </a:p>
                  </a:txBody>
                  <a:tcPr marL="4210" marR="4210" marT="42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fontAlgn="b"/>
                      <a:r>
                        <a:rPr lang="en-US" altLang="zh-CN" sz="1000" b="1">
                          <a:latin typeface="等线"/>
                        </a:rPr>
                        <a:t>#155</a:t>
                      </a:r>
                    </a:p>
                  </a:txBody>
                  <a:tcPr marL="4210" marR="4210" marT="42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6DCE4"/>
                    </a:solidFill>
                  </a:tcPr>
                </a:tc>
              </a:tr>
              <a:tr h="27659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>
                          <a:latin typeface="等线"/>
                        </a:rPr>
                        <a:t>SID/WID</a:t>
                      </a:r>
                    </a:p>
                  </a:txBody>
                  <a:tcPr marL="4210" marR="4210" marT="42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>
                          <a:latin typeface="等线"/>
                        </a:rPr>
                        <a:t>Study Phase TU</a:t>
                      </a:r>
                    </a:p>
                  </a:txBody>
                  <a:tcPr marL="4210" marR="4210" marT="42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>
                          <a:latin typeface="等线"/>
                        </a:rPr>
                        <a:t>Normative TU</a:t>
                      </a:r>
                    </a:p>
                  </a:txBody>
                  <a:tcPr marL="4210" marR="4210" marT="42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>
                          <a:latin typeface="等线"/>
                        </a:rPr>
                        <a:t>Total TU</a:t>
                      </a:r>
                    </a:p>
                  </a:txBody>
                  <a:tcPr marL="4210" marR="4210" marT="42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fontAlgn="b"/>
                      <a:r>
                        <a:rPr lang="zh-CN" altLang="en-US" sz="1000" b="1">
                          <a:latin typeface="等线"/>
                        </a:rPr>
                        <a:t>　</a:t>
                      </a:r>
                    </a:p>
                  </a:txBody>
                  <a:tcPr marL="4210" marR="4210" marT="42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fontAlgn="b"/>
                      <a:r>
                        <a:rPr lang="zh-CN" altLang="en-US" sz="1000" b="1">
                          <a:latin typeface="等线"/>
                        </a:rPr>
                        <a:t>　</a:t>
                      </a:r>
                    </a:p>
                  </a:txBody>
                  <a:tcPr marL="4210" marR="4210" marT="42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fontAlgn="b"/>
                      <a:r>
                        <a:rPr lang="zh-CN" altLang="en-US" sz="1000" b="1">
                          <a:latin typeface="等线"/>
                        </a:rPr>
                        <a:t>　</a:t>
                      </a:r>
                    </a:p>
                  </a:txBody>
                  <a:tcPr marL="4210" marR="4210" marT="42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000" b="1">
                          <a:latin typeface="等线"/>
                        </a:rPr>
                        <a:t>　</a:t>
                      </a:r>
                    </a:p>
                  </a:txBody>
                  <a:tcPr marL="4210" marR="4210" marT="42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000" b="1">
                          <a:latin typeface="等线"/>
                        </a:rPr>
                        <a:t>　</a:t>
                      </a:r>
                    </a:p>
                  </a:txBody>
                  <a:tcPr marL="4210" marR="4210" marT="42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000" b="1">
                          <a:latin typeface="等线"/>
                        </a:rPr>
                        <a:t>　</a:t>
                      </a:r>
                    </a:p>
                  </a:txBody>
                  <a:tcPr marL="4210" marR="4210" marT="42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000" b="1">
                          <a:latin typeface="等线"/>
                        </a:rPr>
                        <a:t>　</a:t>
                      </a:r>
                    </a:p>
                  </a:txBody>
                  <a:tcPr marL="4210" marR="4210" marT="42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000" b="1">
                          <a:latin typeface="等线"/>
                        </a:rPr>
                        <a:t>　</a:t>
                      </a:r>
                    </a:p>
                  </a:txBody>
                  <a:tcPr marL="4210" marR="4210" marT="42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2F3"/>
                    </a:solidFill>
                  </a:tcPr>
                </a:tc>
              </a:tr>
              <a:tr h="27659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>
                          <a:latin typeface="等线"/>
                        </a:rPr>
                        <a:t>FS_NG_RTC</a:t>
                      </a:r>
                    </a:p>
                  </a:txBody>
                  <a:tcPr marL="4210" marR="4210" marT="42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000" dirty="0">
                          <a:latin typeface="等线"/>
                        </a:rPr>
                        <a:t>4</a:t>
                      </a:r>
                    </a:p>
                  </a:txBody>
                  <a:tcPr marL="4210" marR="4210" marT="42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000" dirty="0">
                          <a:solidFill>
                            <a:schemeClr val="tx1"/>
                          </a:solidFill>
                          <a:latin typeface="等线"/>
                        </a:rPr>
                        <a:t>2</a:t>
                      </a:r>
                    </a:p>
                  </a:txBody>
                  <a:tcPr marL="4210" marR="4210" marT="42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000" dirty="0">
                          <a:latin typeface="等线"/>
                        </a:rPr>
                        <a:t>6</a:t>
                      </a:r>
                    </a:p>
                  </a:txBody>
                  <a:tcPr marL="4210" marR="4210" marT="42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000" dirty="0">
                          <a:latin typeface="等线"/>
                        </a:rPr>
                        <a:t>1</a:t>
                      </a:r>
                    </a:p>
                  </a:txBody>
                  <a:tcPr marL="4210" marR="4210" marT="42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000" dirty="0">
                          <a:latin typeface="等线"/>
                        </a:rPr>
                        <a:t>1</a:t>
                      </a:r>
                    </a:p>
                  </a:txBody>
                  <a:tcPr marL="4210" marR="4210" marT="42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000" dirty="0">
                          <a:latin typeface="等线"/>
                        </a:rPr>
                        <a:t>1</a:t>
                      </a:r>
                    </a:p>
                  </a:txBody>
                  <a:tcPr marL="4210" marR="4210" marT="42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000" kern="1200" dirty="0">
                          <a:solidFill>
                            <a:schemeClr val="tx1"/>
                          </a:solidFill>
                          <a:latin typeface="等线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4210" marR="4210" marT="42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000" kern="1200" dirty="0" smtClean="0">
                          <a:solidFill>
                            <a:schemeClr val="tx1"/>
                          </a:solidFill>
                          <a:latin typeface="等线"/>
                          <a:ea typeface="+mn-ea"/>
                          <a:cs typeface="+mn-cs"/>
                        </a:rPr>
                        <a:t>0.5</a:t>
                      </a:r>
                      <a:endParaRPr lang="en-US" altLang="zh-CN" sz="1000" kern="1200" dirty="0">
                        <a:solidFill>
                          <a:schemeClr val="tx1"/>
                        </a:solidFill>
                        <a:latin typeface="等线"/>
                        <a:ea typeface="+mn-ea"/>
                        <a:cs typeface="+mn-cs"/>
                      </a:endParaRPr>
                    </a:p>
                  </a:txBody>
                  <a:tcPr marL="4210" marR="4210" marT="42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000" dirty="0" smtClean="0">
                          <a:latin typeface="等线"/>
                        </a:rPr>
                        <a:t>0</a:t>
                      </a:r>
                      <a:endParaRPr lang="en-US" altLang="zh-CN" sz="1000" dirty="0">
                        <a:latin typeface="等线"/>
                      </a:endParaRPr>
                    </a:p>
                  </a:txBody>
                  <a:tcPr marL="4210" marR="4210" marT="42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000" dirty="0" smtClean="0">
                          <a:latin typeface="等线"/>
                        </a:rPr>
                        <a:t>1</a:t>
                      </a:r>
                      <a:endParaRPr lang="en-US" altLang="zh-CN" sz="1000" dirty="0">
                        <a:latin typeface="等线"/>
                      </a:endParaRPr>
                    </a:p>
                  </a:txBody>
                  <a:tcPr marL="4210" marR="4210" marT="42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000" dirty="0">
                          <a:latin typeface="等线"/>
                        </a:rPr>
                        <a:t>0.5</a:t>
                      </a:r>
                    </a:p>
                  </a:txBody>
                  <a:tcPr marL="4210" marR="4210" marT="42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74799908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5"/>
          <p:cNvSpPr>
            <a:spLocks noGrp="1"/>
          </p:cNvSpPr>
          <p:nvPr>
            <p:ph type="title"/>
          </p:nvPr>
        </p:nvSpPr>
        <p:spPr>
          <a:xfrm>
            <a:off x="179388" y="208196"/>
            <a:ext cx="6827838" cy="787400"/>
          </a:xfrm>
        </p:spPr>
        <p:txBody>
          <a:bodyPr/>
          <a:lstStyle/>
          <a:p>
            <a:r>
              <a:rPr lang="en-US" altLang="zh-CN" b="1" dirty="0" smtClean="0"/>
              <a:t>FS_NG_RTC</a:t>
            </a:r>
            <a:r>
              <a:rPr lang="en-US" altLang="de-DE" b="1" dirty="0" smtClean="0"/>
              <a:t> status </a:t>
            </a:r>
            <a:r>
              <a:rPr lang="en-US" altLang="zh-CN" b="1" dirty="0" smtClean="0"/>
              <a:t>after</a:t>
            </a:r>
            <a:r>
              <a:rPr lang="en-US" altLang="de-DE" b="1" dirty="0" smtClean="0"/>
              <a:t> SA2#154</a:t>
            </a:r>
            <a:endParaRPr lang="de-DE" altLang="de-DE" b="1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xmlns="" val="2643195709"/>
              </p:ext>
            </p:extLst>
          </p:nvPr>
        </p:nvGraphicFramePr>
        <p:xfrm>
          <a:off x="179388" y="1299123"/>
          <a:ext cx="8810067" cy="820216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32145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02619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179116">
                <a:tc>
                  <a:txBody>
                    <a:bodyPr/>
                    <a:lstStyle/>
                    <a:p>
                      <a:r>
                        <a:rPr lang="en-US" sz="12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smtClean="0"/>
                        <a:t>Work Item Title</a:t>
                      </a:r>
                      <a:endParaRPr lang="en-US" sz="1200" b="1" dirty="0"/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24112">
                <a:tc>
                  <a:txBody>
                    <a:bodyPr/>
                    <a:lstStyle/>
                    <a:p>
                      <a:r>
                        <a:rPr lang="en-US" sz="12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FS_NG_RTC</a:t>
                      </a:r>
                      <a:endParaRPr kumimoji="0" lang="en-US" sz="12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Study on system architecture for next generation real time communication services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79%-&gt;</a:t>
                      </a:r>
                      <a:r>
                        <a:rPr lang="en-US" sz="12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85%</a:t>
                      </a:r>
                      <a:endParaRPr lang="en-US" sz="1200" b="1" kern="1200" dirty="0">
                        <a:solidFill>
                          <a:srgbClr val="7030A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Sep. 2022</a:t>
                      </a:r>
                      <a:endParaRPr kumimoji="0" lang="en-US" sz="12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2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940066</a:t>
                      </a:r>
                      <a:endParaRPr kumimoji="0" lang="en-US" sz="12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34975" y="2103284"/>
            <a:ext cx="8554480" cy="4248877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2000" dirty="0" smtClean="0"/>
              <a:t>General</a:t>
            </a:r>
            <a:endParaRPr lang="de-DE" altLang="de-DE" sz="20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400" dirty="0" smtClean="0"/>
              <a:t>17 contributions from 7 companies were submitted and were all </a:t>
            </a:r>
            <a:r>
              <a:rPr lang="en-US" altLang="zh-CN" sz="1400" dirty="0" smtClean="0"/>
              <a:t>handled in SA2#153</a:t>
            </a:r>
            <a:endParaRPr lang="en-US" altLang="zh-CN" sz="1400" dirty="0" smtClean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400" dirty="0" smtClean="0"/>
              <a:t>Solution updates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US" altLang="zh-CN" sz="1000" dirty="0" smtClean="0"/>
              <a:t>KI#1 (IMS Data Channel): solution 5, 6, 17, 20 and 22 were updated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400" dirty="0" smtClean="0"/>
              <a:t>New solutions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US" altLang="zh-CN" sz="1000" dirty="0" smtClean="0"/>
              <a:t>KI#1 (IMS Data Channel): 1 new solution postponed from SA#152E was agreed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GB" altLang="zh-CN" sz="1400" dirty="0" smtClean="0">
                <a:ea typeface="宋体"/>
                <a:cs typeface="Times New Roman"/>
              </a:rPr>
              <a:t>Evaluation and conclusions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GB" altLang="zh-CN" sz="1000" dirty="0" smtClean="0">
                <a:ea typeface="宋体"/>
                <a:cs typeface="Times New Roman"/>
              </a:rPr>
              <a:t>Conclusions to KI#1 was updated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GB" altLang="zh-CN" sz="1000" dirty="0" smtClean="0">
                <a:ea typeface="宋体"/>
                <a:cs typeface="Times New Roman"/>
              </a:rPr>
              <a:t>KI#3 was partially concluded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GB" altLang="zh-CN" sz="1000" dirty="0" smtClean="0">
                <a:ea typeface="宋体"/>
                <a:cs typeface="Times New Roman"/>
              </a:rPr>
              <a:t>KI#4 was concluded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GB" altLang="zh-CN" sz="1400" dirty="0" smtClean="0">
                <a:ea typeface="宋体"/>
                <a:cs typeface="Times New Roman"/>
              </a:rPr>
              <a:t>A LS on </a:t>
            </a:r>
            <a:r>
              <a:rPr lang="en-GB" altLang="zh-CN" sz="1400" dirty="0" smtClean="0"/>
              <a:t>usage of DC application identifier in SDP </a:t>
            </a:r>
            <a:r>
              <a:rPr lang="en-GB" altLang="zh-CN" sz="1400" dirty="0" smtClean="0">
                <a:ea typeface="宋体"/>
                <a:cs typeface="Times New Roman"/>
              </a:rPr>
              <a:t>is sent to </a:t>
            </a:r>
            <a:r>
              <a:rPr lang="en-GB" altLang="zh-CN" sz="1400" dirty="0" smtClean="0">
                <a:ea typeface="宋体"/>
                <a:cs typeface="Times New Roman"/>
              </a:rPr>
              <a:t>SA4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GB" altLang="zh-CN" sz="1400" dirty="0" smtClean="0">
                <a:ea typeface="宋体"/>
                <a:cs typeface="Times New Roman"/>
              </a:rPr>
              <a:t>No agenda for FS_NG_RTC in </a:t>
            </a:r>
            <a:r>
              <a:rPr lang="en-US" altLang="zh-CN" sz="1400" dirty="0" smtClean="0"/>
              <a:t>SA2#154</a:t>
            </a:r>
            <a:endParaRPr lang="en-GB" altLang="zh-CN" sz="1400" dirty="0" smtClean="0">
              <a:ea typeface="宋体"/>
              <a:cs typeface="Times New Roman"/>
            </a:endParaRPr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</a:pPr>
            <a:r>
              <a:rPr lang="en-US" sz="2000" dirty="0" smtClean="0">
                <a:ea typeface="+mn-ea"/>
                <a:cs typeface="+mn-cs"/>
              </a:rPr>
              <a:t>RAN </a:t>
            </a:r>
            <a:r>
              <a:rPr lang="en-US" sz="2000" dirty="0">
                <a:ea typeface="+mn-ea"/>
                <a:cs typeface="+mn-cs"/>
              </a:rPr>
              <a:t>impacts and dependencies:</a:t>
            </a:r>
            <a:endParaRPr lang="de-DE" sz="2000" dirty="0">
              <a:ea typeface="+mn-ea"/>
              <a:cs typeface="+mn-cs"/>
            </a:endParaRP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400" dirty="0" smtClean="0"/>
              <a:t>None</a:t>
            </a:r>
            <a:endParaRPr lang="en-US" altLang="de-DE" sz="1400" dirty="0" smtClean="0"/>
          </a:p>
          <a:p>
            <a:pPr lvl="0">
              <a:spcBef>
                <a:spcPts val="0"/>
              </a:spcBef>
              <a:spcAft>
                <a:spcPts val="0"/>
              </a:spcAft>
            </a:pPr>
            <a:r>
              <a:rPr lang="de-DE" sz="2000" dirty="0" smtClean="0"/>
              <a:t>Next </a:t>
            </a:r>
            <a:r>
              <a:rPr lang="de-DE" sz="2000" dirty="0"/>
              <a:t>steps: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400" dirty="0" smtClean="0"/>
              <a:t>Continue </a:t>
            </a:r>
            <a:r>
              <a:rPr lang="en-US" altLang="zh-CN" sz="1400" dirty="0" smtClean="0"/>
              <a:t>offline discussions and try to finalize conclusions on KI#1 and KI#3 at SA2 Jan Ad Hoc meeting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400" dirty="0" smtClean="0"/>
              <a:t>Start normative work for concluded KIs if </a:t>
            </a:r>
            <a:r>
              <a:rPr lang="en-US" altLang="zh-CN" sz="1400" dirty="0" smtClean="0"/>
              <a:t>possible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400" dirty="0" smtClean="0"/>
              <a:t>Send the TR to plenary for </a:t>
            </a:r>
            <a:r>
              <a:rPr lang="en-US" altLang="zh-CN" sz="1400" dirty="0" smtClean="0"/>
              <a:t>approval</a:t>
            </a:r>
            <a:endParaRPr lang="en-US" altLang="zh-CN" sz="1400" dirty="0" smtClean="0"/>
          </a:p>
        </p:txBody>
      </p:sp>
    </p:spTree>
    <p:extLst>
      <p:ext uri="{BB962C8B-B14F-4D97-AF65-F5344CB8AC3E}">
        <p14:creationId xmlns:p14="http://schemas.microsoft.com/office/powerpoint/2010/main" xmlns="" val="154272140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B28163D68FE8E4D9361964FDD814FC4" ma:contentTypeVersion="13" ma:contentTypeDescription="Create a new document." ma:contentTypeScope="" ma:versionID="3969bad89c1e8af66bac11d861b3a985">
  <xsd:schema xmlns:xsd="http://www.w3.org/2001/XMLSchema" xmlns:xs="http://www.w3.org/2001/XMLSchema" xmlns:p="http://schemas.microsoft.com/office/2006/metadata/properties" xmlns:ns3="cc9c437c-ae0c-4066-8d90-a0f7de786127" xmlns:ns4="ba37140e-f4c5-4a6c-a9b4-20a691ce6c8a" targetNamespace="http://schemas.microsoft.com/office/2006/metadata/properties" ma:root="true" ma:fieldsID="90ce26dd04fe7e679a7956444e442c28" ns3:_="" ns4:_="">
    <xsd:import namespace="cc9c437c-ae0c-4066-8d90-a0f7de786127"/>
    <xsd:import namespace="ba37140e-f4c5-4a6c-a9b4-20a691ce6c8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DateTaken" minOccurs="0"/>
                <xsd:element ref="ns3:MediaServiceLocation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9c437c-ae0c-4066-8d90-a0f7de78612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2" nillable="true" ma:displayName="MediaServiceLocation" ma:internalName="MediaServiceLocatio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37140e-f4c5-4a6c-a9b4-20a691ce6c8a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CDEF8B8-53C8-4D7D-95BB-CC442AFD32D4}">
  <ds:schemaRefs>
    <ds:schemaRef ds:uri="http://purl.org/dc/terms/"/>
    <ds:schemaRef ds:uri="http://schemas.microsoft.com/office/2006/documentManagement/types"/>
    <ds:schemaRef ds:uri="http://schemas.microsoft.com/office/infopath/2007/PartnerControls"/>
    <ds:schemaRef ds:uri="ba37140e-f4c5-4a6c-a9b4-20a691ce6c8a"/>
    <ds:schemaRef ds:uri="http://purl.org/dc/elements/1.1/"/>
    <ds:schemaRef ds:uri="http://schemas.openxmlformats.org/package/2006/metadata/core-properties"/>
    <ds:schemaRef ds:uri="http://schemas.microsoft.com/office/2006/metadata/properties"/>
    <ds:schemaRef ds:uri="http://www.w3.org/XML/1998/namespace"/>
    <ds:schemaRef ds:uri="cc9c437c-ae0c-4066-8d90-a0f7de786127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F2CC0702-60D4-43B0-BCDB-713C9E9C0EC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c9c437c-ae0c-4066-8d90-a0f7de786127"/>
    <ds:schemaRef ds:uri="ba37140e-f4c5-4a6c-a9b4-20a691ce6c8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4F624C1-4DDE-4760-8225-960B2268667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36850</TotalTime>
  <Words>358</Words>
  <Application>Microsoft Office PowerPoint</Application>
  <PresentationFormat>全屏显示(4:3)</PresentationFormat>
  <Paragraphs>84</Paragraphs>
  <Slides>3</Slides>
  <Notes>3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4" baseType="lpstr">
      <vt:lpstr>Office Theme</vt:lpstr>
      <vt:lpstr>   FS_NG_RTC Status Report</vt:lpstr>
      <vt:lpstr> FS_NG_RTC work plan updates</vt:lpstr>
      <vt:lpstr>FS_NG_RTC status after SA2#154</vt:lpstr>
    </vt:vector>
  </TitlesOfParts>
  <Company>3GPP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Scrase</dc:creator>
  <cp:keywords>CTPClassification=CTP_NT</cp:keywords>
  <dc:description>© 2009  All rights reserved</dc:description>
  <cp:lastModifiedBy>JY</cp:lastModifiedBy>
  <cp:revision>1484</cp:revision>
  <dcterms:created xsi:type="dcterms:W3CDTF">2008-08-30T09:32:10Z</dcterms:created>
  <dcterms:modified xsi:type="dcterms:W3CDTF">2022-11-23T01:11:56Z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1559122847</vt:lpwstr>
  </property>
  <property fmtid="{D5CDD505-2E9C-101B-9397-08002B2CF9AE}" pid="6" name="TitusGUID">
    <vt:lpwstr>2c7635f8-94c0-4125-af53-3ffb066031e5</vt:lpwstr>
  </property>
  <property fmtid="{D5CDD505-2E9C-101B-9397-08002B2CF9AE}" pid="7" name="CTP_TimeStamp">
    <vt:lpwstr>2020-01-29 20:41:49Z</vt:lpwstr>
  </property>
  <property fmtid="{D5CDD505-2E9C-101B-9397-08002B2CF9AE}" pid="8" name="CTP_BU">
    <vt:lpwstr>NA</vt:lpwstr>
  </property>
  <property fmtid="{D5CDD505-2E9C-101B-9397-08002B2CF9AE}" pid="9" name="CTP_IDSID">
    <vt:lpwstr>NA</vt:lpwstr>
  </property>
  <property fmtid="{D5CDD505-2E9C-101B-9397-08002B2CF9AE}" pid="10" name="CTP_WWID">
    <vt:lpwstr>NA</vt:lpwstr>
  </property>
  <property fmtid="{D5CDD505-2E9C-101B-9397-08002B2CF9AE}" pid="11" name="CTPClassification">
    <vt:lpwstr>CTP_NT</vt:lpwstr>
  </property>
  <property fmtid="{D5CDD505-2E9C-101B-9397-08002B2CF9AE}" pid="12" name="ContentTypeId">
    <vt:lpwstr>0x010100EB28163D68FE8E4D9361964FDD814FC4</vt:lpwstr>
  </property>
</Properties>
</file>