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2" r:id="rId6"/>
    <p:sldId id="788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27" autoAdjust="0"/>
  </p:normalViewPr>
  <p:slideViewPr>
    <p:cSldViewPr snapToGrid="0">
      <p:cViewPr varScale="1">
        <p:scale>
          <a:sx n="154" d="100"/>
          <a:sy n="154" d="100"/>
        </p:scale>
        <p:origin x="2704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9150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FR, 14-18 November, 2022 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830736" y="294001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S2-2211382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WG2#154,</a:t>
            </a:r>
            <a:r>
              <a:rPr lang="en-GB" altLang="de-DE" sz="1200" baseline="0" dirty="0">
                <a:solidFill>
                  <a:schemeClr val="bg1"/>
                </a:solidFill>
              </a:rPr>
              <a:t> Toulouse, FR, 14-18 November,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770" y="2123696"/>
            <a:ext cx="7753694" cy="16878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 b="1"/>
              <a:t>FS_ATSSS_Ph3, </a:t>
            </a:r>
            <a:r>
              <a:rPr lang="en-US" altLang="de-DE" sz="3600" b="1"/>
              <a:t>ATSSS_Ph3 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4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US" altLang="en-US" sz="2000" b="1"/>
              <a:t>Apostolis Salkintzis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Lenovo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338252" y="193471"/>
            <a:ext cx="7602740" cy="787400"/>
          </a:xfrm>
        </p:spPr>
        <p:txBody>
          <a:bodyPr/>
          <a:lstStyle/>
          <a:p>
            <a:pPr algn="l"/>
            <a:r>
              <a:rPr lang="en-US" altLang="de-DE" sz="2800" b="1"/>
              <a:t>FS_ATSSS_Ph3, ATSSS_Ph3 </a:t>
            </a:r>
            <a:br>
              <a:rPr lang="en-US" altLang="de-DE" sz="2800" b="1" dirty="0"/>
            </a:br>
            <a:r>
              <a:rPr lang="en-US" altLang="de-DE" sz="2800" b="1" dirty="0"/>
              <a:t>status after SA2#154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19601" y="3293488"/>
            <a:ext cx="8931890" cy="3181781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The study was completed in Oct. 2022 and TR 23.700-53 is provided for Approval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de-DE" sz="1800" b="1"/>
              <a:t>Normative work not started as no TUs allocated during SA2#154</a:t>
            </a:r>
            <a:endParaRPr lang="en-US" altLang="de-DE" sz="1400" b="1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Progress since SA#97-e: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The study was fully completed (6 TUs requested and 6 TUs consumed)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Several solutions were updated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for KI#2 were completed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Conclusions for KI#3 and KI#5 were completed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The WID was revised to contain one additional objective for KI#2 (see S2-2209205)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>
                <a:ea typeface="+mn-ea"/>
                <a:cs typeface="+mn-cs"/>
              </a:rPr>
              <a:t>RAN impacts and dependencies:</a:t>
            </a:r>
            <a:endParaRPr lang="de-DE" sz="1800" b="1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/>
              <a:t>None</a:t>
            </a:r>
            <a:endParaRPr lang="en-US" altLang="zh-CN" sz="140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sz="1800" b="1"/>
              <a:t>Contentious Issues: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/>
              <a:t>None</a:t>
            </a:r>
            <a:endParaRPr lang="de-DE" sz="14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FCA5CF5F-109A-4458-ADAC-EFCC56A242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899421"/>
              </p:ext>
            </p:extLst>
          </p:nvPr>
        </p:nvGraphicFramePr>
        <p:xfrm>
          <a:off x="166966" y="1244570"/>
          <a:ext cx="8810067" cy="1975397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60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01">
                <a:tc>
                  <a:txBody>
                    <a:bodyPr/>
                    <a:lstStyle/>
                    <a:p>
                      <a:r>
                        <a:rPr lang="en-GB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FS_ATSSS_Ph3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</a:t>
                      </a:r>
                      <a:r>
                        <a:rPr lang="en-GB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Switching and Splitting support in the 5G system architecture; Phase 3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80% &gt; 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Oct.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SP-211612 &gt;</a:t>
                      </a:r>
                    </a:p>
                    <a:p>
                      <a:pPr algn="ctr"/>
                      <a:r>
                        <a:rPr lang="en-US" sz="1400" b="1" i="0">
                          <a:solidFill>
                            <a:schemeClr val="bg1"/>
                          </a:solidFill>
                        </a:rPr>
                        <a:t>SP-220792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901">
                <a:tc>
                  <a:txBody>
                    <a:bodyPr/>
                    <a:lstStyle/>
                    <a:p>
                      <a:r>
                        <a:rPr lang="en-GB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ATSSS_Ph3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Switching and Splitting support in the 5G system architecture; Phase 3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Mar. 2023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SP-220813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488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8057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pPr algn="l"/>
            <a:r>
              <a:rPr lang="en-US" altLang="de-DE" sz="2800" b="1"/>
              <a:t>FS_ATSSS_Ph3, ATSSS_Ph3 </a:t>
            </a:r>
            <a:br>
              <a:rPr lang="en-US" altLang="de-DE" sz="2800" b="1"/>
            </a:br>
            <a:r>
              <a:rPr lang="en-US" altLang="de-DE" sz="2800" b="1"/>
              <a:t>status after SA2#154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14199" y="1253680"/>
            <a:ext cx="8669135" cy="380241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de-DE" sz="1800" b="1"/>
              <a:t>Risks</a:t>
            </a:r>
            <a:endParaRPr lang="de-DE" altLang="de-DE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/>
              <a:t>None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/>
              <a:t>Focus for the Next Meeting (SA2#154 adhoc-e)</a:t>
            </a:r>
            <a:r>
              <a:rPr lang="de-DE" sz="1800"/>
              <a:t>:</a:t>
            </a:r>
            <a:endParaRPr lang="en-US" sz="180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/>
              <a:t>Initiate the normative work based on the conclusions in the TR and the agreed WID</a:t>
            </a:r>
            <a:endParaRPr lang="en-US" sz="100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100% progress on </a:t>
            </a:r>
            <a:r>
              <a:rPr lang="en-US" altLang="zh-CN" sz="1600"/>
              <a:t>the study</a:t>
            </a:r>
            <a:endParaRPr lang="en-US" altLang="zh-CN" sz="160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SA2#149E Feb(0.5 TU</a:t>
            </a:r>
            <a:r>
              <a:rPr lang="en-US" altLang="zh-CN" sz="1200"/>
              <a:t>): </a:t>
            </a:r>
            <a:r>
              <a:rPr lang="en-US" altLang="ko-KR" sz="1200"/>
              <a:t>TR skeleton, scope, architectural assumptions, </a:t>
            </a:r>
            <a:r>
              <a:rPr lang="en-US" altLang="zh-CN" sz="1200"/>
              <a:t>4 KIs and 3 solutions agreed</a:t>
            </a:r>
            <a:r>
              <a:rPr lang="en-US" altLang="ko-KR" sz="1200"/>
              <a:t>. 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zh-CN" sz="1200"/>
              <a:t>SA2#150E Apr(1.5 </a:t>
            </a:r>
            <a:r>
              <a:rPr lang="en-US" altLang="zh-CN" sz="1200" dirty="0"/>
              <a:t>TU</a:t>
            </a:r>
            <a:r>
              <a:rPr lang="en-US" altLang="zh-CN" sz="1200"/>
              <a:t>): Solutions agreed for KI#2, KI#3, KI#5 and KI#6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SA2#151E </a:t>
            </a:r>
            <a:r>
              <a:rPr lang="en-US" altLang="zh-CN" sz="1200"/>
              <a:t>May(1 </a:t>
            </a:r>
            <a:r>
              <a:rPr lang="en-US" altLang="zh-CN" sz="1200" dirty="0"/>
              <a:t>TU</a:t>
            </a:r>
            <a:r>
              <a:rPr lang="en-US" altLang="zh-CN" sz="1200"/>
              <a:t>): More solutions agreed for all KIs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/>
              <a:t>SA2#152E Aug(2 </a:t>
            </a:r>
            <a:r>
              <a:rPr lang="en-US" altLang="zh-CN" sz="1200" dirty="0"/>
              <a:t>TU</a:t>
            </a:r>
            <a:r>
              <a:rPr lang="en-US" altLang="zh-CN" sz="1200"/>
              <a:t>): Initial evaluations and conclusions agreed for KI#3, KI#5 and KI#6; WID </a:t>
            </a:r>
            <a:r>
              <a:rPr lang="en-US" altLang="zh-CN" sz="1200" dirty="0"/>
              <a:t>approval; TR </a:t>
            </a:r>
            <a:r>
              <a:rPr lang="en-US" altLang="zh-CN" sz="1200"/>
              <a:t>for info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/>
              <a:t>SA2#153E Oct(1 TU): Final evaluations and conclusions; WID updated and approved; TR for approval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0</a:t>
            </a:r>
            <a:r>
              <a:rPr lang="en-US" altLang="zh-CN" sz="1600" dirty="0"/>
              <a:t>% progress on the </a:t>
            </a:r>
            <a:r>
              <a:rPr lang="en-US" altLang="zh-CN" sz="1600"/>
              <a:t>normative work</a:t>
            </a:r>
            <a:endParaRPr lang="en-US" altLang="zh-CN" sz="14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/>
              <a:t>SA2#154AH-E Jan(1.25 TU</a:t>
            </a:r>
            <a:r>
              <a:rPr lang="en-US" altLang="zh-CN" sz="1200" dirty="0"/>
              <a:t>): </a:t>
            </a:r>
            <a:r>
              <a:rPr lang="en-US" altLang="zh-CN" sz="1200"/>
              <a:t>Start the normative work and agree CRs for all KIs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</a:t>
            </a:r>
            <a:r>
              <a:rPr lang="en-US" altLang="zh-CN" sz="1200"/>
              <a:t>Feb (1.25 </a:t>
            </a:r>
            <a:r>
              <a:rPr lang="en-US" altLang="zh-CN" sz="1200" dirty="0"/>
              <a:t>TU</a:t>
            </a:r>
            <a:r>
              <a:rPr lang="en-US" altLang="zh-CN" sz="1200"/>
              <a:t>): Continue and finalize the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Feasible to complete the normative work according to the plan below</a:t>
            </a:r>
            <a:endParaRPr lang="en-US" altLang="zh-CN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67D2F5-9682-40C6-9E51-ABBDA60B1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50441"/>
            <a:ext cx="9144000" cy="58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5B229-0FAC-41EF-BDC1-1542F634546F}">
  <ds:schemaRefs>
    <ds:schemaRef ds:uri="db33437f-65a5-48c5-b537-19efd290f96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f846979-0e6f-42ff-8b87-e1893efeda9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19075</TotalTime>
  <Words>398</Words>
  <Application>Microsoft Office PowerPoint</Application>
  <PresentationFormat>On-screen Show (4:3)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Times New Roman</vt:lpstr>
      <vt:lpstr>Office Theme</vt:lpstr>
      <vt:lpstr>   FS_ATSSS_Ph3, ATSSS_Ph3  Status Report</vt:lpstr>
      <vt:lpstr>FS_ATSSS_Ph3, ATSSS_Ph3  status after SA2#154</vt:lpstr>
      <vt:lpstr>FS_ATSSS_Ph3, ATSSS_Ph3  status after SA2#154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Apostolis-r01</cp:lastModifiedBy>
  <cp:revision>1424</cp:revision>
  <dcterms:created xsi:type="dcterms:W3CDTF">2008-08-30T09:32:10Z</dcterms:created>
  <dcterms:modified xsi:type="dcterms:W3CDTF">2022-11-24T10:38:04Z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