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<Relationships xmlns="http://schemas.openxmlformats.org/package/2006/relationships">
    <Relationship Id="rId3" Type="http://schemas.openxmlformats.org/package/2006/relationships/metadata/core-properties" Target="docProps/core.xml"/>
    <Relationship Id="rId2" Type="http://schemas.openxmlformats.org/package/2006/relationships/metadata/thumbnail" Target="docProps/thumbnail.jpeg"/>
    <Relationship Id="rId1" Type="http://schemas.openxmlformats.org/officeDocument/2006/relationships/officeDocument" Target="ppt/presentation.xml"/>
    <Relationship Id="rId4" Type="http://schemas.openxmlformats.org/officeDocument/2006/relationships/extended-properties" Target="docProps/app.xml"/>
    <Relationship Id="rId5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浅色样式 1 - 强调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5" d="100"/>
          <a:sy n="95" d="100"/>
        </p:scale>
        <p:origin x="67" y="3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4BAE22E-B2CE-4BF5-B4BE-39B27E950F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F965C953-BEDA-4C5E-85D0-D2A2662427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AC50ACD-B9DC-4F55-BAC8-881BA2B544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6745036-B2C2-4DDE-96B6-705F96AAB7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66CCC4E-7D6B-42BA-A59F-117785B4F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7805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DD6F4C2-5CCC-465E-910F-7532FE573A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301395AD-FCBB-4BD3-92C8-5F1017E0A3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00EF70-40DC-44A8-8A4D-6D7620A1CE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A8E3A9D6-A9DF-400A-BBF8-4B19A3689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776A2F0-0EF4-407C-82DB-7A1863BE0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25739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F70BF77B-8949-4EEC-A59F-4E1E862B33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F2CA3ED-84A0-4804-8DAD-37F47F1D09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2D434C1-AD44-48E1-BA9A-7CEE3E001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9B522DC-9A71-4FD2-894C-85B139B8E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FFCA24C-46D0-4CA9-931F-5557437F1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131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CEE0537-1C0B-48C5-9DA8-77BB16C52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FB1BF83-8604-4C85-95B3-BC3E3060B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FFF17DA-E95B-4DA5-B436-81EE8F8090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8322D54-08E0-4FE0-9DE5-51E23FD14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423B2030-2B6B-4887-8A0E-28010550D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100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8ED7396-44C8-4E0D-8844-FE500540F8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54DF373-E2EB-4D59-8F2D-838C1D3B38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E67D1B-81B2-4A02-826A-7B98BDBEA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0C6AAE-BD24-4CB2-B9CF-8B72DDEA2C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3446E46-3CBD-482C-B4C3-C8FDB4314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560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ADBA600-8F32-47DC-8761-193020714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387A81D3-A843-4138-A16A-7ACE8F0837A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FBBD4A3-F45E-43D2-9D93-ACA6853606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5B550E6-CC28-44A8-98E2-61457490A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9C514B3-BCB3-461A-B2D2-AE5F7246D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6DF48AD-E60A-489F-B8D3-9EA0610C9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8631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A263B56-01EF-4FCE-B467-7A61FF675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F381025-1939-4FD3-B350-8776BEDB63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F00A7D9D-0666-4482-81BD-05E235161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EF4276C9-183F-4261-9A6C-4AF8FD5FDD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0489242-B754-4570-845C-EC46469578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374860-71CA-44F7-A6D3-A0F8DEAFA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C38226D3-7957-4164-AAE3-68E9368E2B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B630D8D-19A5-49A8-B53F-483867327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2353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443A2B-B5B6-479E-B2E5-2F554D3E1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F1587A20-3A12-4C7D-A699-19C196269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960D64DC-1C54-4108-A873-751227F19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46B5C5F-22F1-46DB-8A3C-8D0999BC7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927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1D5B778F-8707-49ED-A595-11FA92195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C58C902-B852-44FE-AEA0-1B3989870B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C40EBCE4-5A0A-4C24-95C6-CDB628A69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41432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57288E5-7705-4556-B274-1FA17C3096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5897424F-B349-459F-8B81-5B89B541F9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404A1C-6753-4904-BE17-4D3CB3CCD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6001B03-AB42-4F4F-BF20-5F4FED9C3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B4751B34-7002-4E05-8F56-4AA6B9D70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967B50F1-6CD9-4319-BFC1-C3A9B8377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939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DFCFCBC-88CD-46ED-88FB-B1DF3E6E06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03CC856-2130-45D6-9095-C7830CDB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5E84E44-FF1B-419C-B9A2-D6AE12608F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BB4DB9FA-A4D4-4F5E-8770-D191E7032A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138BD4D-AC60-4DCA-895E-295DEA5EF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18C381D-20CE-4CCD-BDB0-B072BB39B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6032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D6AA962-9CFE-4E51-A8FB-CEE179F4F5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85ED3AC4-318B-4681-A874-3251E247D8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5CF1EE0-23C5-47C7-9F0F-FE339B76B1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F6BF8-6C15-4B4E-97E5-BDF47B36B1AB}" type="datetimeFigureOut">
              <a:rPr lang="zh-CN" altLang="en-US" smtClean="0"/>
              <a:t>2022/11/10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51B3325-510B-4FA5-8E02-A2C41DE4A5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68151718-7861-46F4-8F09-3B014A6844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D56DB-7C33-42D0-8510-642E7A07164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8151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10327.zip" TargetMode="External"/><Relationship Id="rId2" Type="http://schemas.openxmlformats.org/officeDocument/2006/relationships/hyperlink" Target="file:///C:\Users\l00389314\Downloads\Docs\S2-2210234.zi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file:///C:\Users\l00389314\Downloads\Docs\S2-2210823.zip" TargetMode="External"/><Relationship Id="rId4" Type="http://schemas.openxmlformats.org/officeDocument/2006/relationships/hyperlink" Target="file:///C:\Users\l00389314\Downloads\Docs\S2-2210328.zi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3gpp.org/ftp/tsg_sa/WG2_Arch/TSGS2_154_Toulouse_2022-11/INBOX/Chair_Notes/ChairNotes_Tao_11-09-1525.doc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10175.zip" TargetMode="External"/><Relationship Id="rId7" Type="http://schemas.openxmlformats.org/officeDocument/2006/relationships/hyperlink" Target="file:///C:\Users\l00389314\Downloads\Docs\S2-2210323.zip" TargetMode="External"/><Relationship Id="rId2" Type="http://schemas.openxmlformats.org/officeDocument/2006/relationships/hyperlink" Target="file:///C:\Users\l00389314\Downloads\Docs\S2-2210174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210762.zip" TargetMode="External"/><Relationship Id="rId5" Type="http://schemas.openxmlformats.org/officeDocument/2006/relationships/hyperlink" Target="file:///C:\Users\l00389314\Downloads\Docs\S2-2210821.zip" TargetMode="External"/><Relationship Id="rId4" Type="http://schemas.openxmlformats.org/officeDocument/2006/relationships/hyperlink" Target="file:///C:\Users\l00389314\Downloads\Docs\S2-2210251.zip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file:///C:\Users\l00389314\Downloads\Docs\S2-2210325.zip" TargetMode="External"/><Relationship Id="rId3" Type="http://schemas.openxmlformats.org/officeDocument/2006/relationships/hyperlink" Target="file:///C:\Users\l00389314\Downloads\Docs\S2-2210252.zip" TargetMode="External"/><Relationship Id="rId7" Type="http://schemas.openxmlformats.org/officeDocument/2006/relationships/hyperlink" Target="file:///C:\Users\l00389314\Downloads\Docs\S2-2210822.zip" TargetMode="External"/><Relationship Id="rId2" Type="http://schemas.openxmlformats.org/officeDocument/2006/relationships/hyperlink" Target="file:///C:\Users\l00389314\Downloads\Docs\S2-2210530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210750.zip" TargetMode="External"/><Relationship Id="rId5" Type="http://schemas.openxmlformats.org/officeDocument/2006/relationships/hyperlink" Target="file:///C:\Users\l00389314\Downloads\Docs\S2-2210578.zip" TargetMode="External"/><Relationship Id="rId4" Type="http://schemas.openxmlformats.org/officeDocument/2006/relationships/hyperlink" Target="file:///C:\Users\l00389314\Downloads\Docs\S2-2210326.zip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10230.zip" TargetMode="External"/><Relationship Id="rId7" Type="http://schemas.openxmlformats.org/officeDocument/2006/relationships/hyperlink" Target="file:///C:\Users\l00389314\Downloads\Docs\S2-2210445.zip" TargetMode="External"/><Relationship Id="rId2" Type="http://schemas.openxmlformats.org/officeDocument/2006/relationships/hyperlink" Target="file:///C:\Users\l00389314\Downloads\Docs\S2-2210253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210758.zip" TargetMode="External"/><Relationship Id="rId5" Type="http://schemas.openxmlformats.org/officeDocument/2006/relationships/hyperlink" Target="file:///C:\Users\l00389314\Downloads\Docs\S2-2210442.zip" TargetMode="External"/><Relationship Id="rId4" Type="http://schemas.openxmlformats.org/officeDocument/2006/relationships/hyperlink" Target="file:///C:\Users\l00389314\Downloads\Docs\S2-2210324.zip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10254.zip" TargetMode="External"/><Relationship Id="rId2" Type="http://schemas.openxmlformats.org/officeDocument/2006/relationships/hyperlink" Target="file:///C:\Users\l00389314\Downloads\Docs\S2-2210231.zi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file:///C:\Users\l00389314\Downloads\Docs\S2-2210802.zip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10232.zip" TargetMode="External"/><Relationship Id="rId2" Type="http://schemas.openxmlformats.org/officeDocument/2006/relationships/hyperlink" Target="file:///C:\Users\l00389314\Downloads\Docs\S2-2210854.zi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file:///C:\Users\l00389314\Downloads\Docs\S2-2210443.zip" TargetMode="External"/><Relationship Id="rId5" Type="http://schemas.openxmlformats.org/officeDocument/2006/relationships/hyperlink" Target="file:///C:\Users\l00389314\Downloads\Docs\S2-2210329.zip" TargetMode="External"/><Relationship Id="rId4" Type="http://schemas.openxmlformats.org/officeDocument/2006/relationships/hyperlink" Target="file:///C:\Users\l00389314\Downloads\Docs\S2-2210255.zip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l00389314\Downloads\Docs\S2-2210761.zip" TargetMode="External"/><Relationship Id="rId2" Type="http://schemas.openxmlformats.org/officeDocument/2006/relationships/hyperlink" Target="file:///C:\Users\l00389314\Downloads\Docs\S2-2210441.zi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85F616-0397-46FC-9E53-C818660BDA7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CC for FS_5MBS_Ph2</a:t>
            </a:r>
            <a:endParaRPr lang="zh-CN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A40ACFD3-7D9F-4D43-9D97-469B2A3B5E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LiMeng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3190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F51E60-A660-409C-88E7-A563B14D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Solution updates</a:t>
            </a:r>
            <a:endParaRPr lang="zh-CN" altLang="en-US" sz="3600" b="1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1FF643EB-F931-4CB8-9D6F-5BFC6444D5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1123748"/>
              </p:ext>
            </p:extLst>
          </p:nvPr>
        </p:nvGraphicFramePr>
        <p:xfrm>
          <a:off x="950094" y="1829594"/>
          <a:ext cx="8061959" cy="17830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6910">
                  <a:extLst>
                    <a:ext uri="{9D8B030D-6E8A-4147-A177-3AD203B41FA5}">
                      <a16:colId xmlns:a16="http://schemas.microsoft.com/office/drawing/2014/main" val="3772109819"/>
                    </a:ext>
                  </a:extLst>
                </a:gridCol>
                <a:gridCol w="1147417">
                  <a:extLst>
                    <a:ext uri="{9D8B030D-6E8A-4147-A177-3AD203B41FA5}">
                      <a16:colId xmlns:a16="http://schemas.microsoft.com/office/drawing/2014/main" val="4080534106"/>
                    </a:ext>
                  </a:extLst>
                </a:gridCol>
                <a:gridCol w="982179">
                  <a:extLst>
                    <a:ext uri="{9D8B030D-6E8A-4147-A177-3AD203B41FA5}">
                      <a16:colId xmlns:a16="http://schemas.microsoft.com/office/drawing/2014/main" val="4287028059"/>
                    </a:ext>
                  </a:extLst>
                </a:gridCol>
                <a:gridCol w="1146261">
                  <a:extLst>
                    <a:ext uri="{9D8B030D-6E8A-4147-A177-3AD203B41FA5}">
                      <a16:colId xmlns:a16="http://schemas.microsoft.com/office/drawing/2014/main" val="217191911"/>
                    </a:ext>
                  </a:extLst>
                </a:gridCol>
                <a:gridCol w="2620686">
                  <a:extLst>
                    <a:ext uri="{9D8B030D-6E8A-4147-A177-3AD203B41FA5}">
                      <a16:colId xmlns:a16="http://schemas.microsoft.com/office/drawing/2014/main" val="3806924850"/>
                    </a:ext>
                  </a:extLst>
                </a:gridCol>
                <a:gridCol w="1638506">
                  <a:extLst>
                    <a:ext uri="{9D8B030D-6E8A-4147-A177-3AD203B41FA5}">
                      <a16:colId xmlns:a16="http://schemas.microsoft.com/office/drawing/2014/main" val="219276106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 action="ppaction://hlinkfile"/>
                        </a:rPr>
                        <a:t>S2-2210234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KI#5, Sol#25 Update.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Nokia, Nokia Shanghai-Bell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46483524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 action="ppaction://hlinkfile"/>
                        </a:rPr>
                        <a:t>S2-2210327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KI#1, update the solution#6.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ZTE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5958591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 action="ppaction://hlinkfile"/>
                        </a:rPr>
                        <a:t>S2-2210328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KI#1, update the solution#28.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ZTE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371622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 action="ppaction://hlinkfile"/>
                        </a:rPr>
                        <a:t>S2-2210823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KI#1 and KI#6, Sol#26 Update to address ENs.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Nokia, Nokia Shanghai-Bell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399386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4785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B3AEAE1-99BE-43F7-9660-76D9084CD1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Agenda</a:t>
            </a:r>
            <a:endParaRPr lang="zh-CN" alt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2C83808-99B1-4675-90E7-904F15FBB8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Document reordering;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Resource efficiency for MBS reception in RAN sharing scenario (LSs);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KI#1;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KI#2;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KI#3;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KI#5;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LS out proposals;</a:t>
            </a: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TS proposals;</a:t>
            </a:r>
          </a:p>
          <a:p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2550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58B191-0BCA-4473-AFBB-2226B010E2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Document reordering</a:t>
            </a:r>
            <a:endParaRPr lang="zh-CN" altLang="en-US" b="1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D4426E-5D7D-4335-A20E-24C69F4E27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See the latest chairman’s note at the following link:</a:t>
            </a:r>
          </a:p>
          <a:p>
            <a:pPr marL="0" indent="0">
              <a:buNone/>
            </a:pPr>
            <a:r>
              <a:rPr lang="en-US" altLang="zh-CN" sz="1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https://www.3gpp.org/ftp/tsg_sa/WG2_Arch/TSGS2_154_Toulouse_2022-11/INBOX/Chair_Notes/ChairNotes_Tao_11-09-1525.doc</a:t>
            </a:r>
            <a:endParaRPr lang="en-US" altLang="zh-CN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altLang="zh-CN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Handling of Solution update documents:</a:t>
            </a:r>
          </a:p>
          <a:p>
            <a:pPr lvl="1"/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Proposal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: lower priority, open them once we go through all other papers. 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828156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A12DFA-5B45-44F0-9A6D-51FE6562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2800" b="1" dirty="0">
                <a:latin typeface="Calibri" panose="020F0502020204030204" pitchFamily="34" charset="0"/>
                <a:cs typeface="Calibri" panose="020F0502020204030204" pitchFamily="34" charset="0"/>
              </a:rPr>
              <a:t>Resource efficiency for MBS reception in RAN sharing scenario</a:t>
            </a:r>
            <a:endParaRPr lang="zh-CN" altLang="en-US" sz="2800" b="1" dirty="0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D0ACC6D3-EB19-46B4-AC9D-C57414396C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1616572"/>
              </p:ext>
            </p:extLst>
          </p:nvPr>
        </p:nvGraphicFramePr>
        <p:xfrm>
          <a:off x="1002631" y="1832601"/>
          <a:ext cx="9721517" cy="42933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757321">
                  <a:extLst>
                    <a:ext uri="{9D8B030D-6E8A-4147-A177-3AD203B41FA5}">
                      <a16:colId xmlns:a16="http://schemas.microsoft.com/office/drawing/2014/main" val="1460567176"/>
                    </a:ext>
                  </a:extLst>
                </a:gridCol>
                <a:gridCol w="927101">
                  <a:extLst>
                    <a:ext uri="{9D8B030D-6E8A-4147-A177-3AD203B41FA5}">
                      <a16:colId xmlns:a16="http://schemas.microsoft.com/office/drawing/2014/main" val="1328350538"/>
                    </a:ext>
                  </a:extLst>
                </a:gridCol>
                <a:gridCol w="5682101">
                  <a:extLst>
                    <a:ext uri="{9D8B030D-6E8A-4147-A177-3AD203B41FA5}">
                      <a16:colId xmlns:a16="http://schemas.microsoft.com/office/drawing/2014/main" val="4011092007"/>
                    </a:ext>
                  </a:extLst>
                </a:gridCol>
                <a:gridCol w="2354994">
                  <a:extLst>
                    <a:ext uri="{9D8B030D-6E8A-4147-A177-3AD203B41FA5}">
                      <a16:colId xmlns:a16="http://schemas.microsoft.com/office/drawing/2014/main" val="3687544180"/>
                    </a:ext>
                  </a:extLst>
                </a:gridCol>
              </a:tblGrid>
              <a:tr h="24675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050" b="1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 action="ppaction://hlinkfile"/>
                        </a:rPr>
                        <a:t>S2-2210174</a:t>
                      </a:r>
                      <a:endParaRPr lang="zh-CN" sz="1050" b="1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LS from RAN WG3: LS on the scope of resource efficiency for MBS reception in RAN sharing scenario</a:t>
                      </a:r>
                      <a:endParaRPr lang="zh-CN" sz="1050" b="1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RAN WG3 (R3-225229)</a:t>
                      </a:r>
                      <a:endParaRPr lang="zh-CN" sz="1050" b="1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50147239"/>
                  </a:ext>
                </a:extLst>
              </a:tr>
              <a:tr h="18258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050" b="1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u="sng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 action="ppaction://hlinkfile"/>
                        </a:rPr>
                        <a:t>S2-2210175</a:t>
                      </a:r>
                      <a:endParaRPr lang="zh-CN" sz="1050" b="1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LS from TSG RAN: Reply LS on the scope of resource efficiency for MBS reception in RAN sharing scenario</a:t>
                      </a:r>
                      <a:endParaRPr lang="zh-CN" sz="1050" b="1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TSG RAN (RP-222678)</a:t>
                      </a:r>
                      <a:endParaRPr lang="zh-CN" sz="1050" b="1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017785462"/>
                  </a:ext>
                </a:extLst>
              </a:tr>
            </a:tbl>
          </a:graphicData>
        </a:graphic>
      </p:graphicFrame>
      <p:sp>
        <p:nvSpPr>
          <p:cNvPr id="10" name="文本框 9">
            <a:extLst>
              <a:ext uri="{FF2B5EF4-FFF2-40B4-BE49-F238E27FC236}">
                <a16:creationId xmlns:a16="http://schemas.microsoft.com/office/drawing/2014/main" id="{2DF64817-48BF-4CA4-9869-4E71725997CA}"/>
              </a:ext>
            </a:extLst>
          </p:cNvPr>
          <p:cNvSpPr txBox="1"/>
          <p:nvPr/>
        </p:nvSpPr>
        <p:spPr>
          <a:xfrm>
            <a:off x="1002635" y="2556980"/>
            <a:ext cx="71146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View 1: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Potential alignment in normative phase (Ericsson)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6C7E371C-1F37-43D8-ABB6-9FA76737B7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38852"/>
              </p:ext>
            </p:extLst>
          </p:nvPr>
        </p:nvGraphicFramePr>
        <p:xfrm>
          <a:off x="1002632" y="2949966"/>
          <a:ext cx="9721516" cy="6591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1819">
                  <a:extLst>
                    <a:ext uri="{9D8B030D-6E8A-4147-A177-3AD203B41FA5}">
                      <a16:colId xmlns:a16="http://schemas.microsoft.com/office/drawing/2014/main" val="3427861465"/>
                    </a:ext>
                  </a:extLst>
                </a:gridCol>
                <a:gridCol w="787910">
                  <a:extLst>
                    <a:ext uri="{9D8B030D-6E8A-4147-A177-3AD203B41FA5}">
                      <a16:colId xmlns:a16="http://schemas.microsoft.com/office/drawing/2014/main" val="1738395716"/>
                    </a:ext>
                  </a:extLst>
                </a:gridCol>
                <a:gridCol w="674444">
                  <a:extLst>
                    <a:ext uri="{9D8B030D-6E8A-4147-A177-3AD203B41FA5}">
                      <a16:colId xmlns:a16="http://schemas.microsoft.com/office/drawing/2014/main" val="4222365762"/>
                    </a:ext>
                  </a:extLst>
                </a:gridCol>
                <a:gridCol w="787116">
                  <a:extLst>
                    <a:ext uri="{9D8B030D-6E8A-4147-A177-3AD203B41FA5}">
                      <a16:colId xmlns:a16="http://schemas.microsoft.com/office/drawing/2014/main" val="3896920084"/>
                    </a:ext>
                  </a:extLst>
                </a:gridCol>
                <a:gridCol w="1799576">
                  <a:extLst>
                    <a:ext uri="{9D8B030D-6E8A-4147-A177-3AD203B41FA5}">
                      <a16:colId xmlns:a16="http://schemas.microsoft.com/office/drawing/2014/main" val="535854238"/>
                    </a:ext>
                  </a:extLst>
                </a:gridCol>
                <a:gridCol w="1125132">
                  <a:extLst>
                    <a:ext uri="{9D8B030D-6E8A-4147-A177-3AD203B41FA5}">
                      <a16:colId xmlns:a16="http://schemas.microsoft.com/office/drawing/2014/main" val="3424573214"/>
                    </a:ext>
                  </a:extLst>
                </a:gridCol>
                <a:gridCol w="361819">
                  <a:extLst>
                    <a:ext uri="{9D8B030D-6E8A-4147-A177-3AD203B41FA5}">
                      <a16:colId xmlns:a16="http://schemas.microsoft.com/office/drawing/2014/main" val="1360874930"/>
                    </a:ext>
                  </a:extLst>
                </a:gridCol>
                <a:gridCol w="1237009">
                  <a:extLst>
                    <a:ext uri="{9D8B030D-6E8A-4147-A177-3AD203B41FA5}">
                      <a16:colId xmlns:a16="http://schemas.microsoft.com/office/drawing/2014/main" val="3141734196"/>
                    </a:ext>
                  </a:extLst>
                </a:gridCol>
                <a:gridCol w="2586691">
                  <a:extLst>
                    <a:ext uri="{9D8B030D-6E8A-4147-A177-3AD203B41FA5}">
                      <a16:colId xmlns:a16="http://schemas.microsoft.com/office/drawing/2014/main" val="1879382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 action="ppaction://hlinkfile"/>
                        </a:rPr>
                        <a:t>S2-2210251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LS OUT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[DRAFT] Reply LS on the scope of resource efficiency for MBS reception in RAN sharing scenario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Rel-18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FS_5MBS_Ph2, NR_MBS_enh, NR_MBS_enh-Core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Response to S2-2210174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914907949"/>
                  </a:ext>
                </a:extLst>
              </a:tr>
            </a:tbl>
          </a:graphicData>
        </a:graphic>
      </p:graphicFrame>
      <p:sp>
        <p:nvSpPr>
          <p:cNvPr id="12" name="文本框 11">
            <a:extLst>
              <a:ext uri="{FF2B5EF4-FFF2-40B4-BE49-F238E27FC236}">
                <a16:creationId xmlns:a16="http://schemas.microsoft.com/office/drawing/2014/main" id="{3581A473-CEE7-4B6E-9F91-F3E59639AD6C}"/>
              </a:ext>
            </a:extLst>
          </p:cNvPr>
          <p:cNvSpPr txBox="1"/>
          <p:nvPr/>
        </p:nvSpPr>
        <p:spPr>
          <a:xfrm>
            <a:off x="1002632" y="3694523"/>
            <a:ext cx="91359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>
                <a:latin typeface="Calibri" panose="020F0502020204030204" pitchFamily="34" charset="0"/>
                <a:cs typeface="Calibri" panose="020F0502020204030204" pitchFamily="34" charset="0"/>
              </a:rPr>
              <a:t>View 2: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Not pursue in Rel-18 study phase and normative phase (Nokia, Qualcomm, ZTE)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7EBA8D29-761F-4FFB-8219-85240AB951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5718439"/>
              </p:ext>
            </p:extLst>
          </p:nvPr>
        </p:nvGraphicFramePr>
        <p:xfrm>
          <a:off x="1002632" y="4149282"/>
          <a:ext cx="9721516" cy="19773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61820">
                  <a:extLst>
                    <a:ext uri="{9D8B030D-6E8A-4147-A177-3AD203B41FA5}">
                      <a16:colId xmlns:a16="http://schemas.microsoft.com/office/drawing/2014/main" val="1654322448"/>
                    </a:ext>
                  </a:extLst>
                </a:gridCol>
                <a:gridCol w="787909">
                  <a:extLst>
                    <a:ext uri="{9D8B030D-6E8A-4147-A177-3AD203B41FA5}">
                      <a16:colId xmlns:a16="http://schemas.microsoft.com/office/drawing/2014/main" val="3233233969"/>
                    </a:ext>
                  </a:extLst>
                </a:gridCol>
                <a:gridCol w="674444">
                  <a:extLst>
                    <a:ext uri="{9D8B030D-6E8A-4147-A177-3AD203B41FA5}">
                      <a16:colId xmlns:a16="http://schemas.microsoft.com/office/drawing/2014/main" val="2319656751"/>
                    </a:ext>
                  </a:extLst>
                </a:gridCol>
                <a:gridCol w="787116">
                  <a:extLst>
                    <a:ext uri="{9D8B030D-6E8A-4147-A177-3AD203B41FA5}">
                      <a16:colId xmlns:a16="http://schemas.microsoft.com/office/drawing/2014/main" val="679710969"/>
                    </a:ext>
                  </a:extLst>
                </a:gridCol>
                <a:gridCol w="1799576">
                  <a:extLst>
                    <a:ext uri="{9D8B030D-6E8A-4147-A177-3AD203B41FA5}">
                      <a16:colId xmlns:a16="http://schemas.microsoft.com/office/drawing/2014/main" val="2014013480"/>
                    </a:ext>
                  </a:extLst>
                </a:gridCol>
                <a:gridCol w="1125131">
                  <a:extLst>
                    <a:ext uri="{9D8B030D-6E8A-4147-A177-3AD203B41FA5}">
                      <a16:colId xmlns:a16="http://schemas.microsoft.com/office/drawing/2014/main" val="881608282"/>
                    </a:ext>
                  </a:extLst>
                </a:gridCol>
                <a:gridCol w="361820">
                  <a:extLst>
                    <a:ext uri="{9D8B030D-6E8A-4147-A177-3AD203B41FA5}">
                      <a16:colId xmlns:a16="http://schemas.microsoft.com/office/drawing/2014/main" val="2322051848"/>
                    </a:ext>
                  </a:extLst>
                </a:gridCol>
                <a:gridCol w="1237010">
                  <a:extLst>
                    <a:ext uri="{9D8B030D-6E8A-4147-A177-3AD203B41FA5}">
                      <a16:colId xmlns:a16="http://schemas.microsoft.com/office/drawing/2014/main" val="1579257605"/>
                    </a:ext>
                  </a:extLst>
                </a:gridCol>
                <a:gridCol w="2586690">
                  <a:extLst>
                    <a:ext uri="{9D8B030D-6E8A-4147-A177-3AD203B41FA5}">
                      <a16:colId xmlns:a16="http://schemas.microsoft.com/office/drawing/2014/main" val="46616150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 action="ppaction://hlinkfile"/>
                        </a:rPr>
                        <a:t>S2-2210821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LS OUT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[DRAFT] Reply LS on on the scope of resource efficiency for MBS reception in RAN sharing scenario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Nokia, Nokia Shanghai-Bell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Rel-18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FS_5MBS_Ph2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Revision of (Merged and Withdrawn) S2-2208285. Response to S2-2210175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1851953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 action="ppaction://hlinkfile"/>
                        </a:rPr>
                        <a:t>S2-2210762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LS OUT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[DRAFT] Reply LS on the scope of resource efficiency for MBS reception in RAN sharing scenario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Rel-18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NR_MBS_enh-Core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Revision of (Merged and Withdrawn) S2-2208869. Response to S2-2210175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1539289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 action="ppaction://hlinkfile"/>
                        </a:rPr>
                        <a:t>S2-2210323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LS OUT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[DRAFT] Reply LS on the scope of resource efficiency for MBS reception in RAN sharing scenario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ZTE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Rel-18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FS_5MBS_Ph2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Response to S2-2210175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7788412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08101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A12DFA-5B45-44F0-9A6D-51FE6562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KI#1: Evaluation and Conclusion</a:t>
            </a:r>
            <a:endParaRPr lang="zh-CN" altLang="en-US" sz="36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340C0D4-BA97-43F8-9806-C12BB7B3A863}"/>
              </a:ext>
            </a:extLst>
          </p:cNvPr>
          <p:cNvSpPr txBox="1"/>
          <p:nvPr/>
        </p:nvSpPr>
        <p:spPr>
          <a:xfrm>
            <a:off x="838200" y="1594436"/>
            <a:ext cx="6156158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CN" sz="1400" dirty="0"/>
              <a:t>Issue x: </a:t>
            </a:r>
            <a:r>
              <a:rPr lang="en-US" altLang="zh-CN" sz="1400" b="0" dirty="0"/>
              <a:t>The procedure sending per-UE information from AF to 5GC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View a: </a:t>
            </a:r>
            <a:r>
              <a:rPr lang="en-US" altLang="zh-CN" sz="1400" b="0" dirty="0"/>
              <a:t>Using External parameter provisioning procedure;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View b:</a:t>
            </a:r>
            <a:r>
              <a:rPr lang="en-US" altLang="zh-CN" sz="1400" b="0" dirty="0"/>
              <a:t> Using MBS Session Creation procedure;</a:t>
            </a:r>
          </a:p>
          <a:p>
            <a:pPr>
              <a:spcBef>
                <a:spcPts val="600"/>
              </a:spcBef>
            </a:pPr>
            <a:endParaRPr lang="en-US" altLang="zh-CN" sz="1400" dirty="0"/>
          </a:p>
          <a:p>
            <a:pPr>
              <a:spcBef>
                <a:spcPts val="600"/>
              </a:spcBef>
            </a:pPr>
            <a:r>
              <a:rPr lang="en-US" altLang="zh-CN" sz="1400" dirty="0"/>
              <a:t>Issue y: </a:t>
            </a:r>
            <a:r>
              <a:rPr lang="en-US" altLang="zh-CN" sz="1400" b="0" dirty="0"/>
              <a:t>The parameters used to represent the “preliminary UEs” sending from 5GC (SMF) to NG-RAN nodes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View a: </a:t>
            </a:r>
            <a:r>
              <a:rPr lang="en-US" altLang="zh-CN" sz="1400" b="0" dirty="0"/>
              <a:t>Using a dedicated IE to represent that the certain UE is suggested to be kept in RRC_CONNECTED state;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View b:</a:t>
            </a:r>
            <a:r>
              <a:rPr lang="en-US" altLang="zh-CN" sz="1400" b="0" dirty="0"/>
              <a:t> Using current existing parameters e.g., ARP, 5QI, or Expected Activity Period;</a:t>
            </a:r>
          </a:p>
          <a:p>
            <a:pPr>
              <a:spcBef>
                <a:spcPts val="600"/>
              </a:spcBef>
            </a:pPr>
            <a:endParaRPr lang="en-US" altLang="zh-CN" sz="1400" b="0" dirty="0"/>
          </a:p>
          <a:p>
            <a:pPr>
              <a:spcBef>
                <a:spcPts val="600"/>
              </a:spcBef>
            </a:pPr>
            <a:r>
              <a:rPr lang="en-US" altLang="zh-CN" sz="1400" dirty="0"/>
              <a:t>Issue z: </a:t>
            </a:r>
            <a:r>
              <a:rPr lang="en-US" altLang="zh-CN" sz="1400" b="0" dirty="0"/>
              <a:t>The parameter used to represent “the UE level assistance information” is per MBS session, or per UE.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View a: </a:t>
            </a:r>
            <a:r>
              <a:rPr lang="en-US" altLang="zh-CN" sz="1400" b="0" dirty="0"/>
              <a:t>The parameter is per MBS session. </a:t>
            </a:r>
          </a:p>
          <a:p>
            <a:pPr marL="285750" lvl="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/>
              <a:t>View b:</a:t>
            </a:r>
            <a:r>
              <a:rPr lang="en-US" altLang="zh-CN" sz="1400" b="0" dirty="0"/>
              <a:t> The parameter is per UE. </a:t>
            </a:r>
            <a:endParaRPr lang="zh-CN" altLang="en-US" sz="1400" b="0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99D9A0D2-4B96-4105-88C4-DA39E9BC4B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4820935"/>
              </p:ext>
            </p:extLst>
          </p:nvPr>
        </p:nvGraphicFramePr>
        <p:xfrm>
          <a:off x="7170820" y="1594436"/>
          <a:ext cx="4547503" cy="220599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297213">
                  <a:extLst>
                    <a:ext uri="{9D8B030D-6E8A-4147-A177-3AD203B41FA5}">
                      <a16:colId xmlns:a16="http://schemas.microsoft.com/office/drawing/2014/main" val="1664852043"/>
                    </a:ext>
                  </a:extLst>
                </a:gridCol>
                <a:gridCol w="647222">
                  <a:extLst>
                    <a:ext uri="{9D8B030D-6E8A-4147-A177-3AD203B41FA5}">
                      <a16:colId xmlns:a16="http://schemas.microsoft.com/office/drawing/2014/main" val="623985747"/>
                    </a:ext>
                  </a:extLst>
                </a:gridCol>
                <a:gridCol w="554017">
                  <a:extLst>
                    <a:ext uri="{9D8B030D-6E8A-4147-A177-3AD203B41FA5}">
                      <a16:colId xmlns:a16="http://schemas.microsoft.com/office/drawing/2014/main" val="2829170288"/>
                    </a:ext>
                  </a:extLst>
                </a:gridCol>
                <a:gridCol w="646571">
                  <a:extLst>
                    <a:ext uri="{9D8B030D-6E8A-4147-A177-3AD203B41FA5}">
                      <a16:colId xmlns:a16="http://schemas.microsoft.com/office/drawing/2014/main" val="208910297"/>
                    </a:ext>
                  </a:extLst>
                </a:gridCol>
                <a:gridCol w="1478248">
                  <a:extLst>
                    <a:ext uri="{9D8B030D-6E8A-4147-A177-3AD203B41FA5}">
                      <a16:colId xmlns:a16="http://schemas.microsoft.com/office/drawing/2014/main" val="3263035801"/>
                    </a:ext>
                  </a:extLst>
                </a:gridCol>
                <a:gridCol w="924232">
                  <a:extLst>
                    <a:ext uri="{9D8B030D-6E8A-4147-A177-3AD203B41FA5}">
                      <a16:colId xmlns:a16="http://schemas.microsoft.com/office/drawing/2014/main" val="32627369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 action="ppaction://hlinkfile"/>
                        </a:rPr>
                        <a:t>S2-2210530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KI#1: Further evaluation and conclusion update based on RAN feedback.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Huawei, HiSilicon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3348557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 action="ppaction://hlinkfile"/>
                        </a:rPr>
                        <a:t>S2-2210252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KI#1, Update to Conclusion.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7022988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 action="ppaction://hlinkfile"/>
                        </a:rPr>
                        <a:t>S2-2210326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KI#1, update the conclusion for KI#1.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ZTE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9585273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 action="ppaction://hlinkfile"/>
                        </a:rPr>
                        <a:t>S2-2210578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KI#1 conclusions update.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CATT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93849773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 action="ppaction://hlinkfile"/>
                        </a:rPr>
                        <a:t>S2-2210750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Conclusions for KI#1.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 Incorporated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12197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 action="ppaction://hlinkfile"/>
                        </a:rPr>
                        <a:t>S2-2210822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Updates to Conclusion for key issue 1.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Nokia, Nokia Shanghai Bell,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6695057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8" action="ppaction://hlinkfile"/>
                        </a:rPr>
                        <a:t>S2-2210325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Discussion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KI1#, discussion and proposal on the LS response from RAN WG2 and RAN WG3 for the KI#1.</a:t>
                      </a:r>
                      <a:endParaRPr lang="zh-CN" sz="9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ZTE</a:t>
                      </a:r>
                      <a:endParaRPr lang="zh-CN" sz="9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4177347669"/>
                  </a:ext>
                </a:extLst>
              </a:tr>
            </a:tbl>
          </a:graphicData>
        </a:graphic>
      </p:graphicFrame>
      <p:graphicFrame>
        <p:nvGraphicFramePr>
          <p:cNvPr id="14" name="表格 13">
            <a:extLst>
              <a:ext uri="{FF2B5EF4-FFF2-40B4-BE49-F238E27FC236}">
                <a16:creationId xmlns:a16="http://schemas.microsoft.com/office/drawing/2014/main" id="{CE71B797-A544-4410-A017-D7664AB3DE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624831"/>
              </p:ext>
            </p:extLst>
          </p:nvPr>
        </p:nvGraphicFramePr>
        <p:xfrm>
          <a:off x="7170819" y="4115337"/>
          <a:ext cx="4547504" cy="2133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36876">
                  <a:extLst>
                    <a:ext uri="{9D8B030D-6E8A-4147-A177-3AD203B41FA5}">
                      <a16:colId xmlns:a16="http://schemas.microsoft.com/office/drawing/2014/main" val="3319330355"/>
                    </a:ext>
                  </a:extLst>
                </a:gridCol>
                <a:gridCol w="568438">
                  <a:extLst>
                    <a:ext uri="{9D8B030D-6E8A-4147-A177-3AD203B41FA5}">
                      <a16:colId xmlns:a16="http://schemas.microsoft.com/office/drawing/2014/main" val="3877146874"/>
                    </a:ext>
                  </a:extLst>
                </a:gridCol>
                <a:gridCol w="568438">
                  <a:extLst>
                    <a:ext uri="{9D8B030D-6E8A-4147-A177-3AD203B41FA5}">
                      <a16:colId xmlns:a16="http://schemas.microsoft.com/office/drawing/2014/main" val="2893410621"/>
                    </a:ext>
                  </a:extLst>
                </a:gridCol>
                <a:gridCol w="568438">
                  <a:extLst>
                    <a:ext uri="{9D8B030D-6E8A-4147-A177-3AD203B41FA5}">
                      <a16:colId xmlns:a16="http://schemas.microsoft.com/office/drawing/2014/main" val="1235383701"/>
                    </a:ext>
                  </a:extLst>
                </a:gridCol>
                <a:gridCol w="568438">
                  <a:extLst>
                    <a:ext uri="{9D8B030D-6E8A-4147-A177-3AD203B41FA5}">
                      <a16:colId xmlns:a16="http://schemas.microsoft.com/office/drawing/2014/main" val="2875999302"/>
                    </a:ext>
                  </a:extLst>
                </a:gridCol>
                <a:gridCol w="568438">
                  <a:extLst>
                    <a:ext uri="{9D8B030D-6E8A-4147-A177-3AD203B41FA5}">
                      <a16:colId xmlns:a16="http://schemas.microsoft.com/office/drawing/2014/main" val="3326089802"/>
                    </a:ext>
                  </a:extLst>
                </a:gridCol>
                <a:gridCol w="568438">
                  <a:extLst>
                    <a:ext uri="{9D8B030D-6E8A-4147-A177-3AD203B41FA5}">
                      <a16:colId xmlns:a16="http://schemas.microsoft.com/office/drawing/2014/main" val="403898661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Issue x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Issue y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Issue z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603506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View a</a:t>
                      </a:r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05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View b</a:t>
                      </a:r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View a</a:t>
                      </a:r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View b</a:t>
                      </a:r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View a</a:t>
                      </a:r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05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View b</a:t>
                      </a:r>
                      <a:endParaRPr lang="zh-CN" altLang="en-US" sz="105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88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17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等线" panose="020F0502020204030204"/>
                          <a:ea typeface="等线" panose="02010600030101010101" pitchFamily="2" charset="-122"/>
                          <a:cs typeface="+mn-cs"/>
                        </a:rPr>
                        <a:t>?</a:t>
                      </a: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等线" panose="020F0502020204030204"/>
                          <a:ea typeface="等线" panose="02010600030101010101" pitchFamily="2" charset="-122"/>
                          <a:cs typeface="+mn-cs"/>
                        </a:rPr>
                        <a:t>?</a:t>
                      </a:r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414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ZTE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200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836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Huawei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57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99515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A12DFA-5B45-44F0-9A6D-51FE6562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KI#2: Evaluation and Conclusion</a:t>
            </a:r>
            <a:endParaRPr lang="zh-CN" altLang="en-US" sz="36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340C0D4-BA97-43F8-9806-C12BB7B3A863}"/>
              </a:ext>
            </a:extLst>
          </p:cNvPr>
          <p:cNvSpPr txBox="1"/>
          <p:nvPr/>
        </p:nvSpPr>
        <p:spPr>
          <a:xfrm>
            <a:off x="838199" y="1594436"/>
            <a:ext cx="1051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dirty="0"/>
              <a:t>Option a: </a:t>
            </a:r>
            <a:r>
              <a:rPr lang="en-US" altLang="zh-CN" b="0" dirty="0"/>
              <a:t>Use common TMGI among PLMNs to represent the same broadcast service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dirty="0"/>
              <a:t>Option b: </a:t>
            </a:r>
            <a:r>
              <a:rPr lang="en-US" altLang="zh-CN" b="0" dirty="0"/>
              <a:t>Use Pre-configured TMGI relationship at NG-RAN node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dirty="0"/>
              <a:t>Option c: </a:t>
            </a:r>
            <a:r>
              <a:rPr lang="en-US" altLang="zh-CN" b="0" dirty="0"/>
              <a:t>Use SSM to represent the same broadcast service</a:t>
            </a:r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05390FAF-1B05-478D-B1C1-8726388405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3154930"/>
              </p:ext>
            </p:extLst>
          </p:nvPr>
        </p:nvGraphicFramePr>
        <p:xfrm>
          <a:off x="913647" y="2981973"/>
          <a:ext cx="10676774" cy="10690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97811">
                  <a:extLst>
                    <a:ext uri="{9D8B030D-6E8A-4147-A177-3AD203B41FA5}">
                      <a16:colId xmlns:a16="http://schemas.microsoft.com/office/drawing/2014/main" val="943663582"/>
                    </a:ext>
                  </a:extLst>
                </a:gridCol>
                <a:gridCol w="1519570">
                  <a:extLst>
                    <a:ext uri="{9D8B030D-6E8A-4147-A177-3AD203B41FA5}">
                      <a16:colId xmlns:a16="http://schemas.microsoft.com/office/drawing/2014/main" val="3873370438"/>
                    </a:ext>
                  </a:extLst>
                </a:gridCol>
                <a:gridCol w="1300740">
                  <a:extLst>
                    <a:ext uri="{9D8B030D-6E8A-4147-A177-3AD203B41FA5}">
                      <a16:colId xmlns:a16="http://schemas.microsoft.com/office/drawing/2014/main" val="168341685"/>
                    </a:ext>
                  </a:extLst>
                </a:gridCol>
                <a:gridCol w="910253">
                  <a:extLst>
                    <a:ext uri="{9D8B030D-6E8A-4147-A177-3AD203B41FA5}">
                      <a16:colId xmlns:a16="http://schemas.microsoft.com/office/drawing/2014/main" val="2470520565"/>
                    </a:ext>
                  </a:extLst>
                </a:gridCol>
                <a:gridCol w="4078462">
                  <a:extLst>
                    <a:ext uri="{9D8B030D-6E8A-4147-A177-3AD203B41FA5}">
                      <a16:colId xmlns:a16="http://schemas.microsoft.com/office/drawing/2014/main" val="206842930"/>
                    </a:ext>
                  </a:extLst>
                </a:gridCol>
                <a:gridCol w="2169938">
                  <a:extLst>
                    <a:ext uri="{9D8B030D-6E8A-4147-A177-3AD203B41FA5}">
                      <a16:colId xmlns:a16="http://schemas.microsoft.com/office/drawing/2014/main" val="271548398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 action="ppaction://hlinkfile"/>
                        </a:rPr>
                        <a:t>S2-2210253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KI#2, Update on Conclusion on 5MBS MOCN Network Sharing.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extLst>
                  <a:ext uri="{0D108BD9-81ED-4DB2-BD59-A6C34878D82A}">
                    <a16:rowId xmlns:a16="http://schemas.microsoft.com/office/drawing/2014/main" val="24184121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 action="ppaction://hlinkfile"/>
                        </a:rPr>
                        <a:t>S2-2210230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Updates to Evaluation and Conclusion for key issue 2.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Nokia, Nokia Shanghai Bell,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extLst>
                  <a:ext uri="{0D108BD9-81ED-4DB2-BD59-A6C34878D82A}">
                    <a16:rowId xmlns:a16="http://schemas.microsoft.com/office/drawing/2014/main" val="5040157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 action="ppaction://hlinkfile"/>
                        </a:rPr>
                        <a:t>S2-2210324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KI#2, update the conclusion for the Key issue#2.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ZTE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extLst>
                  <a:ext uri="{0D108BD9-81ED-4DB2-BD59-A6C34878D82A}">
                    <a16:rowId xmlns:a16="http://schemas.microsoft.com/office/drawing/2014/main" val="22711284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 action="ppaction://hlinkfile"/>
                        </a:rPr>
                        <a:t>S2-2210442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KI#2: Conclusion update.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Huawei, HiSilicon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extLst>
                  <a:ext uri="{0D108BD9-81ED-4DB2-BD59-A6C34878D82A}">
                    <a16:rowId xmlns:a16="http://schemas.microsoft.com/office/drawing/2014/main" val="39690702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 action="ppaction://hlinkfile"/>
                        </a:rPr>
                        <a:t>S2-2210758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Conclusions for KI#2.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 Incorporated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extLst>
                  <a:ext uri="{0D108BD9-81ED-4DB2-BD59-A6C34878D82A}">
                    <a16:rowId xmlns:a16="http://schemas.microsoft.com/office/drawing/2014/main" val="16833406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7" action="ppaction://hlinkfile"/>
                        </a:rPr>
                        <a:t>S2-2210445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DISCUSSION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Discussion</a:t>
                      </a:r>
                      <a:endParaRPr lang="zh-CN" sz="11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KI#2: Discussion and way forward proposal.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05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Huawei, </a:t>
                      </a:r>
                      <a:r>
                        <a:rPr lang="en-GB" sz="105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HiSilicon</a:t>
                      </a:r>
                      <a:endParaRPr lang="zh-CN" sz="11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080" marR="9080" marT="9080" marB="9080"/>
                </a:tc>
                <a:extLst>
                  <a:ext uri="{0D108BD9-81ED-4DB2-BD59-A6C34878D82A}">
                    <a16:rowId xmlns:a16="http://schemas.microsoft.com/office/drawing/2014/main" val="2728298031"/>
                  </a:ext>
                </a:extLst>
              </a:tr>
            </a:tbl>
          </a:graphicData>
        </a:graphic>
      </p:graphicFrame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AB8B0D52-C2B8-47B9-9E6D-F27B8DD0E2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035424"/>
              </p:ext>
            </p:extLst>
          </p:nvPr>
        </p:nvGraphicFramePr>
        <p:xfrm>
          <a:off x="913647" y="4272992"/>
          <a:ext cx="8128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193303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7714687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353837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60898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Option a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Option b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Option c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88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17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414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ZTE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200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836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Huawei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57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596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A12DFA-5B45-44F0-9A6D-51FE65626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KI#3: Evaluation and Conclusion</a:t>
            </a:r>
            <a:endParaRPr lang="zh-CN" altLang="en-US" sz="3600" b="1" dirty="0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340C0D4-BA97-43F8-9806-C12BB7B3A863}"/>
              </a:ext>
            </a:extLst>
          </p:cNvPr>
          <p:cNvSpPr txBox="1"/>
          <p:nvPr/>
        </p:nvSpPr>
        <p:spPr>
          <a:xfrm>
            <a:off x="838199" y="1594436"/>
            <a:ext cx="1051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dirty="0"/>
              <a:t>View a: </a:t>
            </a:r>
            <a:r>
              <a:rPr lang="en-US" altLang="zh-CN" b="0" dirty="0"/>
              <a:t>Nothing to be normalized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dirty="0"/>
              <a:t>View b: </a:t>
            </a:r>
            <a:r>
              <a:rPr lang="en-US" altLang="zh-CN" b="0" dirty="0"/>
              <a:t>Adopt Solution #11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dirty="0"/>
              <a:t>View c: </a:t>
            </a:r>
            <a:r>
              <a:rPr lang="en-US" altLang="zh-CN" b="0" dirty="0"/>
              <a:t>Adopt option a of Solution #30</a:t>
            </a:r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496F2422-2BFB-4CB5-A533-5F5E7EAD3A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9634080"/>
              </p:ext>
            </p:extLst>
          </p:nvPr>
        </p:nvGraphicFramePr>
        <p:xfrm>
          <a:off x="982178" y="3095625"/>
          <a:ext cx="9725926" cy="97155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5663">
                  <a:extLst>
                    <a:ext uri="{9D8B030D-6E8A-4147-A177-3AD203B41FA5}">
                      <a16:colId xmlns:a16="http://schemas.microsoft.com/office/drawing/2014/main" val="2705280128"/>
                    </a:ext>
                  </a:extLst>
                </a:gridCol>
                <a:gridCol w="1384240">
                  <a:extLst>
                    <a:ext uri="{9D8B030D-6E8A-4147-A177-3AD203B41FA5}">
                      <a16:colId xmlns:a16="http://schemas.microsoft.com/office/drawing/2014/main" val="3696951349"/>
                    </a:ext>
                  </a:extLst>
                </a:gridCol>
                <a:gridCol w="1184899">
                  <a:extLst>
                    <a:ext uri="{9D8B030D-6E8A-4147-A177-3AD203B41FA5}">
                      <a16:colId xmlns:a16="http://schemas.microsoft.com/office/drawing/2014/main" val="3298695308"/>
                    </a:ext>
                  </a:extLst>
                </a:gridCol>
                <a:gridCol w="1382847">
                  <a:extLst>
                    <a:ext uri="{9D8B030D-6E8A-4147-A177-3AD203B41FA5}">
                      <a16:colId xmlns:a16="http://schemas.microsoft.com/office/drawing/2014/main" val="2206147325"/>
                    </a:ext>
                  </a:extLst>
                </a:gridCol>
                <a:gridCol w="3161587">
                  <a:extLst>
                    <a:ext uri="{9D8B030D-6E8A-4147-A177-3AD203B41FA5}">
                      <a16:colId xmlns:a16="http://schemas.microsoft.com/office/drawing/2014/main" val="3912120831"/>
                    </a:ext>
                  </a:extLst>
                </a:gridCol>
                <a:gridCol w="1976690">
                  <a:extLst>
                    <a:ext uri="{9D8B030D-6E8A-4147-A177-3AD203B41FA5}">
                      <a16:colId xmlns:a16="http://schemas.microsoft.com/office/drawing/2014/main" val="218884039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 action="ppaction://hlinkfile"/>
                        </a:rPr>
                        <a:t>S2-2210231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Conclusion for key issue 3.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Nokia, Nokia Shanghai Bell,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90653115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 action="ppaction://hlinkfile"/>
                        </a:rPr>
                        <a:t>S2-2210254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KI#3, Evaluation update and Conclusion.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Ericsson, Qualcomm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71911717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 action="ppaction://hlinkfile"/>
                        </a:rPr>
                        <a:t>S2-2210802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KI#3 update to evaluation and conclusion.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China Mobile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93997002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BDEBA3DD-1589-4618-8500-0368EEC550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415060"/>
              </p:ext>
            </p:extLst>
          </p:nvPr>
        </p:nvGraphicFramePr>
        <p:xfrm>
          <a:off x="913647" y="4272992"/>
          <a:ext cx="8128000" cy="1524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193303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7714687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353837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60898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View a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View b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View c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88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17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414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CMCC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200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8366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25605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868BD7F-1ED9-4137-B4AB-4690CEB2EB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KI#5: Evaluation and Conclusion</a:t>
            </a:r>
            <a:endParaRPr lang="zh-CN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AE8F233E-3877-401F-B4D5-C6DA4814D4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332514"/>
              </p:ext>
            </p:extLst>
          </p:nvPr>
        </p:nvGraphicFramePr>
        <p:xfrm>
          <a:off x="974155" y="3076575"/>
          <a:ext cx="9902391" cy="119253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7197">
                  <a:extLst>
                    <a:ext uri="{9D8B030D-6E8A-4147-A177-3AD203B41FA5}">
                      <a16:colId xmlns:a16="http://schemas.microsoft.com/office/drawing/2014/main" val="2267930614"/>
                    </a:ext>
                  </a:extLst>
                </a:gridCol>
                <a:gridCol w="1409356">
                  <a:extLst>
                    <a:ext uri="{9D8B030D-6E8A-4147-A177-3AD203B41FA5}">
                      <a16:colId xmlns:a16="http://schemas.microsoft.com/office/drawing/2014/main" val="837893844"/>
                    </a:ext>
                  </a:extLst>
                </a:gridCol>
                <a:gridCol w="1206397">
                  <a:extLst>
                    <a:ext uri="{9D8B030D-6E8A-4147-A177-3AD203B41FA5}">
                      <a16:colId xmlns:a16="http://schemas.microsoft.com/office/drawing/2014/main" val="1140999082"/>
                    </a:ext>
                  </a:extLst>
                </a:gridCol>
                <a:gridCol w="1407937">
                  <a:extLst>
                    <a:ext uri="{9D8B030D-6E8A-4147-A177-3AD203B41FA5}">
                      <a16:colId xmlns:a16="http://schemas.microsoft.com/office/drawing/2014/main" val="149781549"/>
                    </a:ext>
                  </a:extLst>
                </a:gridCol>
                <a:gridCol w="3218950">
                  <a:extLst>
                    <a:ext uri="{9D8B030D-6E8A-4147-A177-3AD203B41FA5}">
                      <a16:colId xmlns:a16="http://schemas.microsoft.com/office/drawing/2014/main" val="2265091154"/>
                    </a:ext>
                  </a:extLst>
                </a:gridCol>
                <a:gridCol w="2012554">
                  <a:extLst>
                    <a:ext uri="{9D8B030D-6E8A-4147-A177-3AD203B41FA5}">
                      <a16:colId xmlns:a16="http://schemas.microsoft.com/office/drawing/2014/main" val="49248357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 action="ppaction://hlinkfile"/>
                        </a:rPr>
                        <a:t>S2-2210854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Conclusions for KI#5.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 Incorporated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404236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 action="ppaction://hlinkfile"/>
                        </a:rPr>
                        <a:t>S2-2210232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Conclusion for key issue 5.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Nokia, Nokia Shanghai Bell,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5679835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4" action="ppaction://hlinkfile"/>
                        </a:rPr>
                        <a:t>S2-2210255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KI#5, Conclusion .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8316395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5" action="ppaction://hlinkfile"/>
                        </a:rPr>
                        <a:t>S2-2210329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KI#5, updating the evaluation and adding the conclusion.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ZTE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3516914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6" action="ppaction://hlinkfile"/>
                        </a:rPr>
                        <a:t>S2-2210443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P-CR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4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23.700-47: KI#5: Conclusion update.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Huawei, </a:t>
                      </a:r>
                      <a:r>
                        <a:rPr lang="en-GB" sz="1200" dirty="0" err="1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HiSilicon</a:t>
                      </a:r>
                      <a:endParaRPr lang="zh-CN" sz="14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1200420302"/>
                  </a:ext>
                </a:extLst>
              </a:tr>
            </a:tbl>
          </a:graphicData>
        </a:graphic>
      </p:graphicFrame>
      <p:sp>
        <p:nvSpPr>
          <p:cNvPr id="5" name="文本框 4">
            <a:extLst>
              <a:ext uri="{FF2B5EF4-FFF2-40B4-BE49-F238E27FC236}">
                <a16:creationId xmlns:a16="http://schemas.microsoft.com/office/drawing/2014/main" id="{12BA5EB5-72BE-4746-A40C-7A24AAF06590}"/>
              </a:ext>
            </a:extLst>
          </p:cNvPr>
          <p:cNvSpPr txBox="1"/>
          <p:nvPr/>
        </p:nvSpPr>
        <p:spPr>
          <a:xfrm>
            <a:off x="838199" y="1594436"/>
            <a:ext cx="10515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>
              <a:defRPr b="1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dirty="0"/>
              <a:t>Option a: </a:t>
            </a:r>
            <a:r>
              <a:rPr lang="en-US" altLang="zh-CN" b="0" dirty="0"/>
              <a:t>Adopt Solution #14 as the basis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dirty="0"/>
              <a:t>Option b: </a:t>
            </a:r>
            <a:r>
              <a:rPr lang="en-US" altLang="zh-CN" b="0" dirty="0"/>
              <a:t>Adopt Solution #29,</a:t>
            </a:r>
            <a:r>
              <a:rPr lang="zh-CN" altLang="en-US" b="0" dirty="0"/>
              <a:t> </a:t>
            </a:r>
            <a:r>
              <a:rPr lang="en-US" altLang="zh-CN" b="0" dirty="0"/>
              <a:t>periodical</a:t>
            </a:r>
            <a:r>
              <a:rPr lang="zh-CN" altLang="en-US" b="0" dirty="0"/>
              <a:t> </a:t>
            </a:r>
            <a:r>
              <a:rPr lang="en-US" altLang="zh-CN" b="0" dirty="0"/>
              <a:t>option (using current mechanism?)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zh-CN" dirty="0"/>
              <a:t>Option c: </a:t>
            </a:r>
            <a:r>
              <a:rPr lang="en-US" altLang="zh-CN" b="0" dirty="0"/>
              <a:t>Adopt Solution #29,</a:t>
            </a:r>
            <a:r>
              <a:rPr lang="zh-CN" altLang="en-US" b="0" dirty="0"/>
              <a:t> </a:t>
            </a:r>
            <a:r>
              <a:rPr lang="en-US" altLang="zh-CN" b="0" dirty="0"/>
              <a:t>deferred activation</a:t>
            </a:r>
            <a:r>
              <a:rPr lang="zh-CN" altLang="en-US" b="0" dirty="0"/>
              <a:t> </a:t>
            </a:r>
            <a:r>
              <a:rPr lang="en-US" altLang="zh-CN" b="0" dirty="0"/>
              <a:t>option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EA07C53D-EB6D-4602-82FA-C214DB928FC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9826378"/>
              </p:ext>
            </p:extLst>
          </p:nvPr>
        </p:nvGraphicFramePr>
        <p:xfrm>
          <a:off x="974155" y="4520138"/>
          <a:ext cx="8128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331933035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87714687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2353837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60898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/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Option a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Option b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Option c</a:t>
                      </a:r>
                      <a:endParaRPr lang="zh-CN" altLang="en-US" sz="1400" b="1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03883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Nokia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5178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54144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ZTE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420019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Ericsson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8366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Huawei</a:t>
                      </a:r>
                      <a:endParaRPr lang="zh-CN" altLang="en-US" sz="14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/>
                        <a:t>√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6574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3445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F51E60-A660-409C-88E7-A563B14D8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600" b="1" dirty="0">
                <a:latin typeface="Calibri" panose="020F0502020204030204" pitchFamily="34" charset="0"/>
                <a:cs typeface="Calibri" panose="020F0502020204030204" pitchFamily="34" charset="0"/>
              </a:rPr>
              <a:t>LS out proposals</a:t>
            </a:r>
            <a:endParaRPr lang="zh-CN" altLang="en-US" sz="3600" b="1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8F92EE2-8174-416C-ADAE-3330529B23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566157"/>
              </p:ext>
            </p:extLst>
          </p:nvPr>
        </p:nvGraphicFramePr>
        <p:xfrm>
          <a:off x="1030305" y="1954522"/>
          <a:ext cx="9886348" cy="67818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46148">
                  <a:extLst>
                    <a:ext uri="{9D8B030D-6E8A-4147-A177-3AD203B41FA5}">
                      <a16:colId xmlns:a16="http://schemas.microsoft.com/office/drawing/2014/main" val="1094082402"/>
                    </a:ext>
                  </a:extLst>
                </a:gridCol>
                <a:gridCol w="1407073">
                  <a:extLst>
                    <a:ext uri="{9D8B030D-6E8A-4147-A177-3AD203B41FA5}">
                      <a16:colId xmlns:a16="http://schemas.microsoft.com/office/drawing/2014/main" val="2263003556"/>
                    </a:ext>
                  </a:extLst>
                </a:gridCol>
                <a:gridCol w="1204442">
                  <a:extLst>
                    <a:ext uri="{9D8B030D-6E8A-4147-A177-3AD203B41FA5}">
                      <a16:colId xmlns:a16="http://schemas.microsoft.com/office/drawing/2014/main" val="2821837633"/>
                    </a:ext>
                  </a:extLst>
                </a:gridCol>
                <a:gridCol w="1405655">
                  <a:extLst>
                    <a:ext uri="{9D8B030D-6E8A-4147-A177-3AD203B41FA5}">
                      <a16:colId xmlns:a16="http://schemas.microsoft.com/office/drawing/2014/main" val="2823992781"/>
                    </a:ext>
                  </a:extLst>
                </a:gridCol>
                <a:gridCol w="3213737">
                  <a:extLst>
                    <a:ext uri="{9D8B030D-6E8A-4147-A177-3AD203B41FA5}">
                      <a16:colId xmlns:a16="http://schemas.microsoft.com/office/drawing/2014/main" val="215945722"/>
                    </a:ext>
                  </a:extLst>
                </a:gridCol>
                <a:gridCol w="2009293">
                  <a:extLst>
                    <a:ext uri="{9D8B030D-6E8A-4147-A177-3AD203B41FA5}">
                      <a16:colId xmlns:a16="http://schemas.microsoft.com/office/drawing/2014/main" val="354904879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2" action="ppaction://hlinkfile"/>
                        </a:rPr>
                        <a:t>S2-2210441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LS OUT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[DRAFT] Reply LS to RAN WGs regarding FS_5MBS_Ph2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Huawei, HiSilicon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845102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9.18.1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u="sng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  <a:hlinkClick r:id="rId3" action="ppaction://hlinkfile"/>
                        </a:rPr>
                        <a:t>S2-2210761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LS OUT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Approval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[DRAFT] Reply LS on UE capabilities for MBS</a:t>
                      </a:r>
                      <a:endParaRPr lang="zh-CN" sz="160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Qualcomm</a:t>
                      </a:r>
                      <a:endParaRPr lang="zh-CN" sz="1600" dirty="0">
                        <a:effectLst/>
                        <a:latin typeface="Calibri" panose="020F0502020204030204" pitchFamily="34" charset="0"/>
                        <a:ea typeface="等线" panose="02010600030101010101" pitchFamily="2" charset="-122"/>
                        <a:cs typeface="Calibri" panose="020F0502020204030204" pitchFamily="34" charset="0"/>
                      </a:endParaRPr>
                    </a:p>
                  </a:txBody>
                  <a:tcPr marL="9525" marR="9525" marT="9525" marB="9525"/>
                </a:tc>
                <a:extLst>
                  <a:ext uri="{0D108BD9-81ED-4DB2-BD59-A6C34878D82A}">
                    <a16:rowId xmlns:a16="http://schemas.microsoft.com/office/drawing/2014/main" val="2444817949"/>
                  </a:ext>
                </a:extLst>
              </a:tr>
            </a:tbl>
          </a:graphicData>
        </a:graphic>
      </p:graphicFrame>
      <p:sp>
        <p:nvSpPr>
          <p:cNvPr id="3" name="矩形 2">
            <a:extLst>
              <a:ext uri="{FF2B5EF4-FFF2-40B4-BE49-F238E27FC236}">
                <a16:creationId xmlns:a16="http://schemas.microsoft.com/office/drawing/2014/main" id="{C24E4719-DDFB-4445-9AA0-0373B6C43088}"/>
              </a:ext>
            </a:extLst>
          </p:cNvPr>
          <p:cNvSpPr/>
          <p:nvPr/>
        </p:nvSpPr>
        <p:spPr>
          <a:xfrm>
            <a:off x="955192" y="2955576"/>
            <a:ext cx="55529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S2-2210441 is to inform RAN WGs the </a:t>
            </a:r>
            <a:r>
              <a:rPr lang="en-US" altLang="zh-CN">
                <a:latin typeface="Calibri" panose="020F0502020204030204" pitchFamily="34" charset="0"/>
                <a:cs typeface="Calibri" panose="020F0502020204030204" pitchFamily="34" charset="0"/>
              </a:rPr>
              <a:t>conclusion of </a:t>
            </a:r>
            <a:r>
              <a:rPr lang="en-US" altLang="zh-CN" dirty="0">
                <a:latin typeface="Calibri" panose="020F0502020204030204" pitchFamily="34" charset="0"/>
                <a:cs typeface="Calibri" panose="020F0502020204030204" pitchFamily="34" charset="0"/>
              </a:rPr>
              <a:t>SA2. </a:t>
            </a:r>
            <a:endParaRPr lang="zh-CN" alt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663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1235</Words>
  <Application>Microsoft Office PowerPoint</Application>
  <PresentationFormat>宽屏</PresentationFormat>
  <Paragraphs>326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5" baseType="lpstr">
      <vt:lpstr>等线</vt:lpstr>
      <vt:lpstr>等线 Light</vt:lpstr>
      <vt:lpstr>Arial</vt:lpstr>
      <vt:lpstr>Calibri</vt:lpstr>
      <vt:lpstr>Office 主题​​</vt:lpstr>
      <vt:lpstr>CC for FS_5MBS_Ph2</vt:lpstr>
      <vt:lpstr>Agenda</vt:lpstr>
      <vt:lpstr>Document reordering</vt:lpstr>
      <vt:lpstr>Resource efficiency for MBS reception in RAN sharing scenario</vt:lpstr>
      <vt:lpstr>KI#1: Evaluation and Conclusion</vt:lpstr>
      <vt:lpstr>KI#2: Evaluation and Conclusion</vt:lpstr>
      <vt:lpstr>KI#3: Evaluation and Conclusion</vt:lpstr>
      <vt:lpstr>KI#5: Evaluation and Conclusion</vt:lpstr>
      <vt:lpstr>LS out proposals</vt:lpstr>
      <vt:lpstr>Solution updates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2nd Offline CC for FS_5MBS_Ph2</dc:title>
  <dc:creator>Huawei user</dc:creator>
  <cp:lastModifiedBy>Huawei user</cp:lastModifiedBy>
  <cp:revision>33</cp:revision>
  <dcterms:created xsi:type="dcterms:W3CDTF">2022-11-10T07:27:41Z</dcterms:created>
  <dcterms:modified xsi:type="dcterms:W3CDTF">2022-11-10T09:17:07Z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(2)ZZieoUkaG1IJqCS+UlDilgviKPMVYmOHZEp/9UJEM3/mlvLssAPXMUElSYWghKUK0Ji6Yw7X
ilPrzzY7lAKV/4B2PDJQcJ7ql6RUArWeghiLErM0vY+2uEOfqPxzh34/f7AARz5q7QUaE78W
y5+94qeby9ShTtWyk9//qqtOj+u+kBiSZ2+3svBJdNF9MbG5e8HZkUaRWvAtcuXwreAEV+p3
cdvbBL7QoMu70GA7n1</vt:lpwstr>
  </property>
  <property fmtid="{D5CDD505-2E9C-101B-9397-08002B2CF9AE}" pid="3" name="_2015_ms_pID_7253431">
    <vt:lpwstr>Jvvz7GSNJlMv3zQ8VzULa/oMFEGIyzUgaSWGKmZWKLCE0x5KY89YFq
eieOdtlSt/HbRpBtAzUOqjmLtIVYi7qcreM6AVjLTYP2oEeAwcPEDqrml8MOfqOuxl1t69p3
qI8J0aj9yjVSFRWtJ98PCqvB7BAwv1xAMX1eiT79r/jz1O7w1iBwIIXn5ZBoX71VuRbM6Vmp
lpJxO4D1Vl69G8R3</vt:lpwstr>
  </property>
</Properties>
</file>