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 id="271"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1" autoAdjust="0"/>
    <p:restoredTop sz="95156" autoAdjust="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88800-753E-4957-B3EB-2E6AD0C2499A}" type="datetimeFigureOut">
              <a:rPr lang="zh-CN" altLang="en-US" smtClean="0"/>
              <a:t>2022/10/31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95EE2-9835-44D2-9253-6FA6E3A6ACB0}" type="slidenum">
              <a:rPr lang="zh-CN" altLang="en-US" smtClean="0"/>
              <a:t>‹#›</a:t>
            </a:fld>
            <a:endParaRPr lang="zh-CN" altLang="en-US"/>
          </a:p>
        </p:txBody>
      </p:sp>
    </p:spTree>
    <p:extLst>
      <p:ext uri="{BB962C8B-B14F-4D97-AF65-F5344CB8AC3E}">
        <p14:creationId xmlns:p14="http://schemas.microsoft.com/office/powerpoint/2010/main" val="110946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2395EE2-9835-44D2-9253-6FA6E3A6ACB0}" type="slidenum">
              <a:rPr lang="zh-CN" altLang="en-US" smtClean="0"/>
              <a:t>2</a:t>
            </a:fld>
            <a:endParaRPr lang="zh-CN" altLang="en-US"/>
          </a:p>
        </p:txBody>
      </p:sp>
    </p:spTree>
    <p:extLst>
      <p:ext uri="{BB962C8B-B14F-4D97-AF65-F5344CB8AC3E}">
        <p14:creationId xmlns:p14="http://schemas.microsoft.com/office/powerpoint/2010/main" val="360821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Arial" panose="020B0604020202020204" pitchFamily="34" charset="0"/>
              <a:buChar char="•"/>
            </a:pPr>
            <a:endParaRPr lang="zh-CN" altLang="en-US" dirty="0" smtClean="0"/>
          </a:p>
        </p:txBody>
      </p:sp>
      <p:sp>
        <p:nvSpPr>
          <p:cNvPr id="4" name="灯片编号占位符 3"/>
          <p:cNvSpPr>
            <a:spLocks noGrp="1"/>
          </p:cNvSpPr>
          <p:nvPr>
            <p:ph type="sldNum" sz="quarter" idx="10"/>
          </p:nvPr>
        </p:nvSpPr>
        <p:spPr/>
        <p:txBody>
          <a:bodyPr/>
          <a:lstStyle/>
          <a:p>
            <a:fld id="{72395EE2-9835-44D2-9253-6FA6E3A6ACB0}" type="slidenum">
              <a:rPr lang="zh-CN" altLang="en-US" smtClean="0"/>
              <a:t>11</a:t>
            </a:fld>
            <a:endParaRPr lang="zh-CN" altLang="en-US"/>
          </a:p>
        </p:txBody>
      </p:sp>
    </p:spTree>
    <p:extLst>
      <p:ext uri="{BB962C8B-B14F-4D97-AF65-F5344CB8AC3E}">
        <p14:creationId xmlns:p14="http://schemas.microsoft.com/office/powerpoint/2010/main" val="186660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2395EE2-9835-44D2-9253-6FA6E3A6ACB0}" type="slidenum">
              <a:rPr lang="zh-CN" altLang="en-US" smtClean="0"/>
              <a:t>12</a:t>
            </a:fld>
            <a:endParaRPr lang="zh-CN" altLang="en-US"/>
          </a:p>
        </p:txBody>
      </p:sp>
    </p:spTree>
    <p:extLst>
      <p:ext uri="{BB962C8B-B14F-4D97-AF65-F5344CB8AC3E}">
        <p14:creationId xmlns:p14="http://schemas.microsoft.com/office/powerpoint/2010/main" val="294015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46323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7939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7539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60257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51373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27349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86451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9600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635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367414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8EB4A01-AB90-46E7-BB4B-730DCE0FF9F9}" type="datetimeFigureOut">
              <a:rPr lang="zh-CN" altLang="en-US" smtClean="0"/>
              <a:t>2022/10/31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409825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B4A01-AB90-46E7-BB4B-730DCE0FF9F9}" type="datetimeFigureOut">
              <a:rPr lang="zh-CN" altLang="en-US" smtClean="0"/>
              <a:t>2022/10/31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33283-033A-49AA-8A18-6AE37FF1A66C}" type="slidenum">
              <a:rPr lang="zh-CN" altLang="en-US" smtClean="0"/>
              <a:t>‹#›</a:t>
            </a:fld>
            <a:endParaRPr lang="zh-CN" altLang="en-US"/>
          </a:p>
        </p:txBody>
      </p:sp>
    </p:spTree>
    <p:extLst>
      <p:ext uri="{BB962C8B-B14F-4D97-AF65-F5344CB8AC3E}">
        <p14:creationId xmlns:p14="http://schemas.microsoft.com/office/powerpoint/2010/main" val="240625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ams.microsoft.com/l/meetup-join/19:meeting_ZWU2ZjA3YjAtNjc2ZC00MGM0LWEzOTctODcwYzliZDJjYzcw@thread.v2/0?context=%7b%22Tid%22:%225d471751-9675-428d-917b-70f44f9630b0%22,%22Oid%22:%2238e53bf5-7a59-41ec-8bf1-bf611b810166%22%7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smtClean="0"/>
              <a:t>Status and way forward proposal for FS_5MBS_Ph2</a:t>
            </a:r>
            <a:endParaRPr lang="zh-CN" altLang="en-US" b="1" dirty="0"/>
          </a:p>
        </p:txBody>
      </p:sp>
      <p:sp>
        <p:nvSpPr>
          <p:cNvPr id="3" name="副标题 2"/>
          <p:cNvSpPr>
            <a:spLocks noGrp="1"/>
          </p:cNvSpPr>
          <p:nvPr>
            <p:ph type="subTitle" idx="1"/>
          </p:nvPr>
        </p:nvSpPr>
        <p:spPr/>
        <p:txBody>
          <a:bodyPr>
            <a:normAutofit/>
          </a:bodyPr>
          <a:lstStyle/>
          <a:p>
            <a:r>
              <a:rPr lang="en-US" altLang="zh-CN" sz="3200" dirty="0" smtClean="0"/>
              <a:t>Huawei</a:t>
            </a:r>
            <a:endParaRPr lang="zh-CN" altLang="en-US" sz="3200" dirty="0"/>
          </a:p>
        </p:txBody>
      </p:sp>
    </p:spTree>
    <p:extLst>
      <p:ext uri="{BB962C8B-B14F-4D97-AF65-F5344CB8AC3E}">
        <p14:creationId xmlns:p14="http://schemas.microsoft.com/office/powerpoint/2010/main" val="232628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4207423083"/>
              </p:ext>
            </p:extLst>
          </p:nvPr>
        </p:nvGraphicFramePr>
        <p:xfrm>
          <a:off x="990599" y="2926780"/>
          <a:ext cx="10485438" cy="213360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sz="1600" b="1" dirty="0" smtClean="0"/>
                        <a:t>RAN2</a:t>
                      </a:r>
                      <a:endParaRPr lang="zh-CN" altLang="en-US" sz="1600" b="1" dirty="0"/>
                    </a:p>
                  </a:txBody>
                  <a:tcPr anchor="ctr"/>
                </a:tc>
                <a:tc>
                  <a:txBody>
                    <a:bodyPr/>
                    <a:lstStyle/>
                    <a:p>
                      <a:pPr lvl="0"/>
                      <a:r>
                        <a:rPr lang="en-GB" altLang="zh-CN" sz="1400" kern="1200" dirty="0" smtClean="0">
                          <a:solidFill>
                            <a:schemeClr val="tx1"/>
                          </a:solidFill>
                          <a:effectLst/>
                          <a:latin typeface="+mn-lt"/>
                          <a:ea typeface="+mn-ea"/>
                          <a:cs typeface="+mn-cs"/>
                        </a:rPr>
                        <a:t>It is possible that the RRC_INACTIVE UE receives MBS data </a:t>
                      </a:r>
                      <a:r>
                        <a:rPr lang="en-GB" altLang="zh-CN" sz="1400" b="1" kern="1200" dirty="0" smtClean="0">
                          <a:solidFill>
                            <a:srgbClr val="00B050"/>
                          </a:solidFill>
                          <a:effectLst/>
                          <a:latin typeface="+mn-lt"/>
                          <a:ea typeface="+mn-ea"/>
                          <a:cs typeface="+mn-cs"/>
                        </a:rPr>
                        <a:t>without going back to RRC_CONNECTED </a:t>
                      </a:r>
                      <a:r>
                        <a:rPr lang="en-GB" altLang="zh-CN" sz="1400" kern="1200" dirty="0" smtClean="0">
                          <a:solidFill>
                            <a:schemeClr val="tx1"/>
                          </a:solidFill>
                          <a:effectLst/>
                          <a:latin typeface="+mn-lt"/>
                          <a:ea typeface="+mn-ea"/>
                          <a:cs typeface="+mn-cs"/>
                        </a:rPr>
                        <a:t>state when the MBS session is being activated provided the UE has already joined the multicast session and the UE has valid MRB configuration. </a:t>
                      </a:r>
                      <a:r>
                        <a:rPr lang="en-GB" altLang="zh-CN" sz="1400" b="1" kern="1200" dirty="0" smtClean="0">
                          <a:solidFill>
                            <a:srgbClr val="00B050"/>
                          </a:solidFill>
                          <a:effectLst/>
                          <a:latin typeface="+mn-lt"/>
                          <a:ea typeface="+mn-ea"/>
                          <a:cs typeface="+mn-cs"/>
                        </a:rPr>
                        <a:t>As a baseline, group paging can be used to inform the RRC_INACTIVE UE(s) about the session activation</a:t>
                      </a:r>
                      <a:r>
                        <a:rPr lang="en-GB" altLang="zh-CN" sz="1400" kern="1200" dirty="0" smtClean="0">
                          <a:solidFill>
                            <a:schemeClr val="tx1"/>
                          </a:solidFill>
                          <a:effectLst/>
                          <a:latin typeface="+mn-lt"/>
                          <a:ea typeface="+mn-ea"/>
                          <a:cs typeface="+mn-cs"/>
                        </a:rPr>
                        <a:t>. The details are still under discussion in RAN2. </a:t>
                      </a:r>
                      <a:endParaRPr lang="zh-CN" altLang="zh-CN" sz="1400" kern="1200" dirty="0" smtClean="0">
                        <a:solidFill>
                          <a:schemeClr val="tx1"/>
                        </a:solidFill>
                        <a:effectLst/>
                        <a:latin typeface="+mn-lt"/>
                        <a:ea typeface="+mn-ea"/>
                        <a:cs typeface="+mn-cs"/>
                      </a:endParaRPr>
                    </a:p>
                    <a:p>
                      <a:r>
                        <a:rPr lang="en-GB" altLang="zh-CN" sz="1400" kern="1200" dirty="0" smtClean="0">
                          <a:solidFill>
                            <a:schemeClr val="tx1"/>
                          </a:solidFill>
                          <a:effectLst/>
                          <a:latin typeface="+mn-lt"/>
                          <a:ea typeface="+mn-ea"/>
                          <a:cs typeface="+mn-cs"/>
                        </a:rPr>
                        <a:t>For group paging initiated for UEs in RRC_IDLE state, per Rel-17 specification, the RRC_INACTIVE UEs will also respond if they receive the corresponding paging message. However, for Rel-18, if the MBS session can be received in RRC_INACTIVE state, the </a:t>
                      </a:r>
                      <a:r>
                        <a:rPr lang="en-GB" altLang="zh-CN" sz="1400" b="1" kern="1200" dirty="0" smtClean="0">
                          <a:solidFill>
                            <a:srgbClr val="00B050"/>
                          </a:solidFill>
                          <a:effectLst/>
                          <a:latin typeface="+mn-lt"/>
                          <a:ea typeface="+mn-ea"/>
                          <a:cs typeface="+mn-cs"/>
                        </a:rPr>
                        <a:t>RRC_INACTIVE UE need not go back to RRC_CONNECTED state </a:t>
                      </a:r>
                      <a:r>
                        <a:rPr lang="en-GB" altLang="zh-CN" sz="1400" kern="1200" dirty="0" smtClean="0">
                          <a:solidFill>
                            <a:schemeClr val="tx1"/>
                          </a:solidFill>
                          <a:effectLst/>
                          <a:latin typeface="+mn-lt"/>
                          <a:ea typeface="+mn-ea"/>
                          <a:cs typeface="+mn-cs"/>
                        </a:rPr>
                        <a:t>if the UE has already joined the multicast session and the UE has valid configuration. It is FFS how to avoid these UEs going back to RRC_CONNECTED state when the CN group paging is received.</a:t>
                      </a:r>
                      <a:endParaRPr lang="zh-CN" altLang="en-US" sz="1400" b="1" dirty="0"/>
                    </a:p>
                  </a:txBody>
                  <a:tcPr anchor="ctr"/>
                </a:tc>
              </a:tr>
              <a:tr h="234844">
                <a:tc>
                  <a:txBody>
                    <a:bodyPr/>
                    <a:lstStyle/>
                    <a:p>
                      <a:pPr algn="ctr"/>
                      <a:r>
                        <a:rPr lang="en-US" altLang="zh-CN" sz="1600" b="1" dirty="0" smtClean="0"/>
                        <a:t>RAN3</a:t>
                      </a:r>
                      <a:endParaRPr lang="zh-CN" altLang="en-US" sz="1600" b="1" dirty="0"/>
                    </a:p>
                  </a:txBody>
                  <a:tcPr anchor="ctr"/>
                </a:tc>
                <a:tc>
                  <a:txBody>
                    <a:bodyPr/>
                    <a:lstStyle/>
                    <a:p>
                      <a:pPr algn="l"/>
                      <a:r>
                        <a:rPr lang="en-US" altLang="zh-CN" sz="1600" b="0" dirty="0" smtClean="0"/>
                        <a:t>N/A</a:t>
                      </a:r>
                      <a:endParaRPr lang="zh-CN" altLang="en-US" sz="1600" b="0" dirty="0"/>
                    </a:p>
                  </a:txBody>
                  <a:tcPr anchor="ctr"/>
                </a:tc>
              </a:tr>
            </a:tbl>
          </a:graphicData>
        </a:graphic>
      </p:graphicFrame>
      <p:sp>
        <p:nvSpPr>
          <p:cNvPr id="7" name="矩形 6"/>
          <p:cNvSpPr/>
          <p:nvPr/>
        </p:nvSpPr>
        <p:spPr>
          <a:xfrm>
            <a:off x="990599" y="1601217"/>
            <a:ext cx="10691019" cy="1200329"/>
          </a:xfrm>
          <a:prstGeom prst="rect">
            <a:avLst/>
          </a:prstGeom>
        </p:spPr>
        <p:txBody>
          <a:bodyPr wrap="square">
            <a:spAutoFit/>
          </a:bodyPr>
          <a:lstStyle/>
          <a:p>
            <a:r>
              <a:rPr lang="en-US" altLang="zh-CN" dirty="0" smtClean="0"/>
              <a:t>Q#5: When MBS Session is activated and MBS data allowed to be received in RRC_INACTIVE state, is it possible that the RRC_INACTIVE UE receives MBS data without going back to RRC connected state? If possible, when the MBS session is being activated, how is the RRC_INACTIVE UE notified. For group paging initiated for IDLE UEs, does RRC_INACTIVE UE respond to such paging</a:t>
            </a:r>
            <a:endParaRPr lang="zh-CN" altLang="en-US" dirty="0"/>
          </a:p>
        </p:txBody>
      </p:sp>
      <p:sp>
        <p:nvSpPr>
          <p:cNvPr id="6" name="文本框 5"/>
          <p:cNvSpPr txBox="1"/>
          <p:nvPr/>
        </p:nvSpPr>
        <p:spPr>
          <a:xfrm>
            <a:off x="990599" y="5185614"/>
            <a:ext cx="10485438" cy="923330"/>
          </a:xfrm>
          <a:prstGeom prst="rect">
            <a:avLst/>
          </a:prstGeom>
          <a:noFill/>
        </p:spPr>
        <p:txBody>
          <a:bodyPr wrap="square" rtlCol="0">
            <a:spAutoFit/>
          </a:bodyPr>
          <a:lstStyle/>
          <a:p>
            <a:r>
              <a:rPr lang="en-US" altLang="zh-CN" b="1" dirty="0" smtClean="0">
                <a:solidFill>
                  <a:srgbClr val="0070C0"/>
                </a:solidFill>
              </a:rPr>
              <a:t>Observation: </a:t>
            </a:r>
            <a:r>
              <a:rPr lang="en-US" altLang="zh-CN" dirty="0" smtClean="0">
                <a:solidFill>
                  <a:srgbClr val="0070C0"/>
                </a:solidFill>
              </a:rPr>
              <a:t>RAN2 responds that:</a:t>
            </a:r>
          </a:p>
          <a:p>
            <a:pPr marL="342900" indent="-342900">
              <a:buFont typeface="Arial" panose="020B0604020202020204" pitchFamily="34" charset="0"/>
              <a:buChar char="•"/>
            </a:pPr>
            <a:r>
              <a:rPr lang="en-US" altLang="zh-CN" dirty="0" smtClean="0">
                <a:solidFill>
                  <a:srgbClr val="0070C0"/>
                </a:solidFill>
              </a:rPr>
              <a:t>During session activation</a:t>
            </a:r>
            <a:r>
              <a:rPr lang="en-US" altLang="zh-CN" dirty="0">
                <a:solidFill>
                  <a:srgbClr val="0070C0"/>
                </a:solidFill>
              </a:rPr>
              <a:t>, RRC_INACTIVE UE receives MBS data without going back to </a:t>
            </a:r>
            <a:r>
              <a:rPr lang="en-US" altLang="zh-CN" dirty="0" smtClean="0">
                <a:solidFill>
                  <a:srgbClr val="0070C0"/>
                </a:solidFill>
              </a:rPr>
              <a:t>CONNECTED</a:t>
            </a:r>
          </a:p>
          <a:p>
            <a:pPr marL="342900" indent="-342900">
              <a:buFont typeface="Arial" panose="020B0604020202020204" pitchFamily="34" charset="0"/>
              <a:buChar char="•"/>
            </a:pPr>
            <a:r>
              <a:rPr lang="en-US" altLang="zh-CN" dirty="0" smtClean="0">
                <a:solidFill>
                  <a:srgbClr val="0070C0"/>
                </a:solidFill>
              </a:rPr>
              <a:t>Group </a:t>
            </a:r>
            <a:r>
              <a:rPr lang="en-US" altLang="zh-CN" dirty="0">
                <a:solidFill>
                  <a:srgbClr val="0070C0"/>
                </a:solidFill>
              </a:rPr>
              <a:t>paging can be used to inform the RRC_INACTIVE UE(s) about the session activation. </a:t>
            </a:r>
            <a:endParaRPr lang="en-US" altLang="zh-CN" dirty="0" smtClean="0">
              <a:solidFill>
                <a:srgbClr val="0070C0"/>
              </a:solidFill>
            </a:endParaRPr>
          </a:p>
        </p:txBody>
      </p:sp>
      <p:sp>
        <p:nvSpPr>
          <p:cNvPr id="8" name="矩形 7"/>
          <p:cNvSpPr/>
          <p:nvPr/>
        </p:nvSpPr>
        <p:spPr>
          <a:xfrm>
            <a:off x="990599" y="6108944"/>
            <a:ext cx="10759868" cy="707886"/>
          </a:xfrm>
          <a:prstGeom prst="rect">
            <a:avLst/>
          </a:prstGeom>
        </p:spPr>
        <p:txBody>
          <a:bodyPr wrap="square">
            <a:spAutoFit/>
          </a:bodyPr>
          <a:lstStyle/>
          <a:p>
            <a:r>
              <a:rPr lang="en-US" altLang="zh-CN" sz="2000" b="1" dirty="0">
                <a:solidFill>
                  <a:srgbClr val="FF0000"/>
                </a:solidFill>
              </a:rPr>
              <a:t>Proposal</a:t>
            </a:r>
            <a:r>
              <a:rPr lang="en-US" altLang="zh-CN" sz="2000" b="1" dirty="0" smtClean="0">
                <a:solidFill>
                  <a:srgbClr val="FF0000"/>
                </a:solidFill>
              </a:rPr>
              <a:t>: </a:t>
            </a:r>
          </a:p>
          <a:p>
            <a:pPr marL="342900" indent="-342900">
              <a:buFont typeface="Arial" panose="020B0604020202020204" pitchFamily="34" charset="0"/>
              <a:buChar char="•"/>
            </a:pPr>
            <a:r>
              <a:rPr lang="en-US" altLang="zh-CN" sz="2000" dirty="0" smtClean="0">
                <a:solidFill>
                  <a:srgbClr val="FF0000"/>
                </a:solidFill>
              </a:rPr>
              <a:t>Use group paging for both notifying </a:t>
            </a:r>
            <a:r>
              <a:rPr lang="en-US" altLang="zh-CN" sz="2000" dirty="0" err="1" smtClean="0">
                <a:solidFill>
                  <a:srgbClr val="FF0000"/>
                </a:solidFill>
              </a:rPr>
              <a:t>RRC_Inactive</a:t>
            </a:r>
            <a:r>
              <a:rPr lang="en-US" altLang="zh-CN" sz="2000" dirty="0" smtClean="0">
                <a:solidFill>
                  <a:srgbClr val="FF0000"/>
                </a:solidFill>
              </a:rPr>
              <a:t> and RRC_IDLE UEs, details depends on RAN.</a:t>
            </a:r>
          </a:p>
        </p:txBody>
      </p:sp>
    </p:spTree>
    <p:extLst>
      <p:ext uri="{BB962C8B-B14F-4D97-AF65-F5344CB8AC3E}">
        <p14:creationId xmlns:p14="http://schemas.microsoft.com/office/powerpoint/2010/main" val="3138751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232985131"/>
              </p:ext>
            </p:extLst>
          </p:nvPr>
        </p:nvGraphicFramePr>
        <p:xfrm>
          <a:off x="990599" y="2926780"/>
          <a:ext cx="10485438" cy="249936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US" altLang="zh-CN" sz="1600" kern="1200" dirty="0" smtClean="0">
                          <a:solidFill>
                            <a:schemeClr val="tx1"/>
                          </a:solidFill>
                          <a:effectLst/>
                          <a:latin typeface="+mn-lt"/>
                          <a:ea typeface="+mn-ea"/>
                          <a:cs typeface="+mn-cs"/>
                        </a:rPr>
                        <a:t>RAN2 has made the following agreements: Multicast service continuity after cell reselection in RRC_INACTIVE state (i.e. without resuming RRC connection) </a:t>
                      </a:r>
                      <a:r>
                        <a:rPr lang="en-US" altLang="zh-CN" sz="1600" b="1" kern="1200" dirty="0" smtClean="0">
                          <a:solidFill>
                            <a:srgbClr val="00B050"/>
                          </a:solidFill>
                          <a:effectLst/>
                          <a:latin typeface="+mn-lt"/>
                          <a:ea typeface="+mn-ea"/>
                          <a:cs typeface="+mn-cs"/>
                        </a:rPr>
                        <a:t>will be supported </a:t>
                      </a:r>
                      <a:r>
                        <a:rPr lang="en-US" altLang="zh-CN" sz="1600" kern="1200" dirty="0" smtClean="0">
                          <a:solidFill>
                            <a:schemeClr val="tx1"/>
                          </a:solidFill>
                          <a:effectLst/>
                          <a:latin typeface="+mn-lt"/>
                          <a:ea typeface="+mn-ea"/>
                          <a:cs typeface="+mn-cs"/>
                        </a:rPr>
                        <a:t>(</a:t>
                      </a:r>
                      <a:r>
                        <a:rPr lang="en-US" altLang="zh-CN" sz="1600" b="1" kern="1200" dirty="0" smtClean="0">
                          <a:solidFill>
                            <a:srgbClr val="00B050"/>
                          </a:solidFill>
                          <a:effectLst/>
                          <a:latin typeface="+mn-lt"/>
                          <a:ea typeface="+mn-ea"/>
                          <a:cs typeface="+mn-cs"/>
                        </a:rPr>
                        <a:t>if the configuration </a:t>
                      </a:r>
                      <a:r>
                        <a:rPr lang="en-US" altLang="zh-CN" sz="1600" kern="1200" dirty="0" smtClean="0">
                          <a:solidFill>
                            <a:schemeClr val="tx1"/>
                          </a:solidFill>
                          <a:effectLst/>
                          <a:latin typeface="+mn-lt"/>
                          <a:ea typeface="+mn-ea"/>
                          <a:cs typeface="+mn-cs"/>
                        </a:rPr>
                        <a:t>for the multicast session in the new cell is available for the UE). Upon cell reselection to neighbor cells during active multicast session, </a:t>
                      </a:r>
                      <a:r>
                        <a:rPr lang="en-US" altLang="zh-CN" sz="1600" b="1" kern="1200" dirty="0" smtClean="0">
                          <a:solidFill>
                            <a:srgbClr val="00B050"/>
                          </a:solidFill>
                          <a:effectLst/>
                          <a:latin typeface="+mn-lt"/>
                          <a:ea typeface="+mn-ea"/>
                          <a:cs typeface="+mn-cs"/>
                        </a:rPr>
                        <a:t>if the configuration </a:t>
                      </a:r>
                      <a:r>
                        <a:rPr lang="en-US" altLang="zh-CN" sz="1600" kern="1200" dirty="0" smtClean="0">
                          <a:solidFill>
                            <a:schemeClr val="tx1"/>
                          </a:solidFill>
                          <a:effectLst/>
                          <a:latin typeface="+mn-lt"/>
                          <a:ea typeface="+mn-ea"/>
                          <a:cs typeface="+mn-cs"/>
                        </a:rPr>
                        <a:t>of the session is not available for the new cell for UEs in RRC_INACTIVE, then the </a:t>
                      </a:r>
                      <a:r>
                        <a:rPr lang="en-US" altLang="zh-CN" sz="1600" b="1" kern="1200" dirty="0" smtClean="0">
                          <a:solidFill>
                            <a:srgbClr val="00B050"/>
                          </a:solidFill>
                          <a:effectLst/>
                          <a:latin typeface="+mn-lt"/>
                          <a:ea typeface="+mn-ea"/>
                          <a:cs typeface="+mn-cs"/>
                        </a:rPr>
                        <a:t>UE is required to resume</a:t>
                      </a:r>
                      <a:r>
                        <a:rPr lang="en-US" altLang="zh-CN" sz="1600" kern="1200" dirty="0" smtClean="0">
                          <a:solidFill>
                            <a:schemeClr val="tx1"/>
                          </a:solidFill>
                          <a:effectLst/>
                          <a:latin typeface="+mn-lt"/>
                          <a:ea typeface="+mn-ea"/>
                          <a:cs typeface="+mn-cs"/>
                        </a:rPr>
                        <a:t> RRC connection to get the Multicast MRB configuration</a:t>
                      </a:r>
                      <a:r>
                        <a:rPr lang="en-GB" altLang="zh-CN" sz="1600" kern="1200" dirty="0" smtClean="0">
                          <a:solidFill>
                            <a:schemeClr val="tx1"/>
                          </a:solidFill>
                          <a:effectLst/>
                          <a:latin typeface="+mn-lt"/>
                          <a:ea typeface="+mn-ea"/>
                          <a:cs typeface="+mn-cs"/>
                        </a:rPr>
                        <a:t>.</a:t>
                      </a:r>
                      <a:endParaRPr lang="zh-CN" altLang="en-US" sz="1600"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NG-RAN signalling supports service continuity for UEs receiving multicast session data in RRC_INACTIVE, i.e., a UE </a:t>
                      </a:r>
                      <a:r>
                        <a:rPr lang="en-GB" altLang="zh-CN" sz="1800" b="1" kern="1200" dirty="0" smtClean="0">
                          <a:solidFill>
                            <a:srgbClr val="00B050"/>
                          </a:solidFill>
                          <a:effectLst/>
                          <a:latin typeface="+mn-lt"/>
                          <a:ea typeface="+mn-ea"/>
                          <a:cs typeface="+mn-cs"/>
                        </a:rPr>
                        <a:t>is able to continue multicast reception without RRC state transitioning </a:t>
                      </a:r>
                      <a:r>
                        <a:rPr lang="en-GB" altLang="zh-CN" sz="1800" kern="1200" dirty="0" smtClean="0">
                          <a:solidFill>
                            <a:schemeClr val="tx1"/>
                          </a:solidFill>
                          <a:effectLst/>
                          <a:latin typeface="+mn-lt"/>
                          <a:ea typeface="+mn-ea"/>
                          <a:cs typeface="+mn-cs"/>
                        </a:rPr>
                        <a:t>after cell reselection in RRC_INACTIVE state </a:t>
                      </a:r>
                      <a:r>
                        <a:rPr lang="en-GB" altLang="zh-CN" sz="1800" b="1" kern="1200" dirty="0" smtClean="0">
                          <a:solidFill>
                            <a:srgbClr val="00B050"/>
                          </a:solidFill>
                          <a:effectLst/>
                          <a:latin typeface="+mn-lt"/>
                          <a:ea typeface="+mn-ea"/>
                          <a:cs typeface="+mn-cs"/>
                        </a:rPr>
                        <a:t>if the configuration </a:t>
                      </a:r>
                      <a:r>
                        <a:rPr lang="en-GB" altLang="zh-CN" sz="1800" kern="1200" dirty="0" smtClean="0">
                          <a:solidFill>
                            <a:schemeClr val="tx1"/>
                          </a:solidFill>
                          <a:effectLst/>
                          <a:latin typeface="+mn-lt"/>
                          <a:ea typeface="+mn-ea"/>
                          <a:cs typeface="+mn-cs"/>
                        </a:rPr>
                        <a:t>of the new cell is available for the UE. Impact on network interfaces is FFS. Details are under discussion in RAN2 and RAN3.</a:t>
                      </a:r>
                      <a:endParaRPr lang="zh-CN" altLang="en-US" b="0" dirty="0"/>
                    </a:p>
                  </a:txBody>
                  <a:tcPr anchor="ctr"/>
                </a:tc>
              </a:tr>
            </a:tbl>
          </a:graphicData>
        </a:graphic>
      </p:graphicFrame>
      <p:sp>
        <p:nvSpPr>
          <p:cNvPr id="7" name="矩形 6"/>
          <p:cNvSpPr/>
          <p:nvPr/>
        </p:nvSpPr>
        <p:spPr>
          <a:xfrm>
            <a:off x="990599" y="1601217"/>
            <a:ext cx="10691019" cy="1200329"/>
          </a:xfrm>
          <a:prstGeom prst="rect">
            <a:avLst/>
          </a:prstGeom>
        </p:spPr>
        <p:txBody>
          <a:bodyPr wrap="square">
            <a:spAutoFit/>
          </a:bodyPr>
          <a:lstStyle/>
          <a:p>
            <a:r>
              <a:rPr lang="en-US" altLang="zh-CN" dirty="0" smtClean="0"/>
              <a:t>Q#6: SA2 would like to confirm with RAN WGs the above assumption: Regarding the mobility </a:t>
            </a:r>
            <a:r>
              <a:rPr lang="en-US" altLang="zh-CN" u="sng" dirty="0" smtClean="0"/>
              <a:t>within the RAN Notification Area (RNA)</a:t>
            </a:r>
            <a:r>
              <a:rPr lang="en-US" altLang="zh-CN" dirty="0" smtClean="0"/>
              <a:t>, SA2 assumes the UE in RRC Inactive state should be able to continue receiving DL multicast MBS data within its RNA and the solution will be determined by RAN WGs as RRC_INACTIVE mobility is under the remit of RAN WGs</a:t>
            </a:r>
            <a:endParaRPr lang="zh-CN" altLang="en-US" dirty="0"/>
          </a:p>
        </p:txBody>
      </p:sp>
      <p:sp>
        <p:nvSpPr>
          <p:cNvPr id="6" name="文本框 5"/>
          <p:cNvSpPr txBox="1"/>
          <p:nvPr/>
        </p:nvSpPr>
        <p:spPr>
          <a:xfrm>
            <a:off x="990599" y="5551374"/>
            <a:ext cx="10485438" cy="646331"/>
          </a:xfrm>
          <a:prstGeom prst="rect">
            <a:avLst/>
          </a:prstGeom>
          <a:noFill/>
        </p:spPr>
        <p:txBody>
          <a:bodyPr wrap="square" rtlCol="0">
            <a:spAutoFit/>
          </a:bodyPr>
          <a:lstStyle/>
          <a:p>
            <a:r>
              <a:rPr lang="en-US" altLang="zh-CN" b="1" dirty="0" smtClean="0">
                <a:solidFill>
                  <a:srgbClr val="0070C0"/>
                </a:solidFill>
              </a:rPr>
              <a:t>Observation: </a:t>
            </a:r>
            <a:r>
              <a:rPr lang="en-US" altLang="zh-CN" dirty="0" smtClean="0">
                <a:solidFill>
                  <a:srgbClr val="0070C0"/>
                </a:solidFill>
              </a:rPr>
              <a:t>Mainly issue of RAN WGs. UE may or may not switch back to RRC Connected mode after cell reselection, depends on the availability of configuration at UE and the MBS session is activated.</a:t>
            </a:r>
          </a:p>
        </p:txBody>
      </p:sp>
      <p:sp>
        <p:nvSpPr>
          <p:cNvPr id="8" name="矩形 7"/>
          <p:cNvSpPr/>
          <p:nvPr/>
        </p:nvSpPr>
        <p:spPr>
          <a:xfrm>
            <a:off x="990599" y="6197768"/>
            <a:ext cx="10485438" cy="646331"/>
          </a:xfrm>
          <a:prstGeom prst="rect">
            <a:avLst/>
          </a:prstGeom>
        </p:spPr>
        <p:txBody>
          <a:bodyPr wrap="square">
            <a:spAutoFit/>
          </a:bodyPr>
          <a:lstStyle/>
          <a:p>
            <a:r>
              <a:rPr lang="en-US" altLang="zh-CN" b="1" dirty="0">
                <a:solidFill>
                  <a:srgbClr val="FF0000"/>
                </a:solidFill>
              </a:rPr>
              <a:t>Proposal</a:t>
            </a:r>
            <a:r>
              <a:rPr lang="en-US" altLang="zh-CN" b="1" dirty="0" smtClean="0">
                <a:solidFill>
                  <a:srgbClr val="FF0000"/>
                </a:solidFill>
              </a:rPr>
              <a:t>: </a:t>
            </a:r>
            <a:r>
              <a:rPr lang="en-US" altLang="zh-CN" dirty="0" smtClean="0">
                <a:solidFill>
                  <a:srgbClr val="FF0000"/>
                </a:solidFill>
              </a:rPr>
              <a:t>Take this aspect into account for conclusion. If </a:t>
            </a:r>
            <a:r>
              <a:rPr lang="en-US" altLang="zh-CN" dirty="0">
                <a:solidFill>
                  <a:srgbClr val="FF0000"/>
                </a:solidFill>
              </a:rPr>
              <a:t>there is any future input from RAN WGs, it can be handled as alignment.</a:t>
            </a:r>
          </a:p>
        </p:txBody>
      </p:sp>
    </p:spTree>
    <p:extLst>
      <p:ext uri="{BB962C8B-B14F-4D97-AF65-F5344CB8AC3E}">
        <p14:creationId xmlns:p14="http://schemas.microsoft.com/office/powerpoint/2010/main" val="2348132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KI#2</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319504332"/>
              </p:ext>
            </p:extLst>
          </p:nvPr>
        </p:nvGraphicFramePr>
        <p:xfrm>
          <a:off x="962023" y="2234660"/>
          <a:ext cx="10691019" cy="3087900"/>
        </p:xfrm>
        <a:graphic>
          <a:graphicData uri="http://schemas.openxmlformats.org/drawingml/2006/table">
            <a:tbl>
              <a:tblPr firstRow="1" bandRow="1">
                <a:tableStyleId>{5940675A-B579-460E-94D1-54222C63F5DA}</a:tableStyleId>
              </a:tblPr>
              <a:tblGrid>
                <a:gridCol w="872439"/>
                <a:gridCol w="9818580"/>
              </a:tblGrid>
              <a:tr h="436140">
                <a:tc>
                  <a:txBody>
                    <a:bodyPr/>
                    <a:lstStyle/>
                    <a:p>
                      <a:pPr algn="ctr"/>
                      <a:r>
                        <a:rPr lang="en-US" altLang="zh-CN" sz="1400" b="1" dirty="0" smtClean="0"/>
                        <a:t>RAN2</a:t>
                      </a:r>
                      <a:endParaRPr lang="zh-CN" altLang="en-US" sz="1400" b="1" dirty="0"/>
                    </a:p>
                  </a:txBody>
                  <a:tcPr anchor="ctr"/>
                </a:tc>
                <a:tc>
                  <a:txBody>
                    <a:bodyPr/>
                    <a:lstStyle/>
                    <a:p>
                      <a:pPr lvl="0"/>
                      <a:r>
                        <a:rPr lang="en-GB" altLang="zh-CN" sz="1400" kern="1200" dirty="0" smtClean="0">
                          <a:solidFill>
                            <a:schemeClr val="tx1"/>
                          </a:solidFill>
                          <a:effectLst/>
                          <a:latin typeface="+mn-lt"/>
                          <a:ea typeface="+mn-ea"/>
                          <a:cs typeface="+mn-cs"/>
                        </a:rPr>
                        <a:t>RAN2 would like to leave this question for RAN3 to respond.</a:t>
                      </a:r>
                      <a:endParaRPr lang="zh-CN" altLang="en-US" sz="1200" b="1" dirty="0"/>
                    </a:p>
                  </a:txBody>
                  <a:tcPr anchor="ctr"/>
                </a:tc>
              </a:tr>
              <a:tr h="234844">
                <a:tc>
                  <a:txBody>
                    <a:bodyPr/>
                    <a:lstStyle/>
                    <a:p>
                      <a:pPr algn="ctr"/>
                      <a:r>
                        <a:rPr lang="en-US" altLang="zh-CN" sz="1400" b="1" dirty="0" smtClean="0"/>
                        <a:t>RAN3</a:t>
                      </a:r>
                      <a:endParaRPr lang="zh-CN" altLang="en-US" sz="1400" b="1" dirty="0"/>
                    </a:p>
                  </a:txBody>
                  <a:tcPr anchor="ctr"/>
                </a:tc>
                <a:tc>
                  <a:txBody>
                    <a:bodyPr/>
                    <a:lstStyle/>
                    <a:p>
                      <a:pPr lvl="0" hangingPunct="0"/>
                      <a:r>
                        <a:rPr lang="en-GB" altLang="zh-CN" sz="1400" kern="1200" dirty="0" smtClean="0">
                          <a:solidFill>
                            <a:schemeClr val="tx1"/>
                          </a:solidFill>
                          <a:effectLst/>
                          <a:latin typeface="+mn-lt"/>
                          <a:ea typeface="+mn-ea"/>
                          <a:cs typeface="+mn-cs"/>
                        </a:rPr>
                        <a:t>A solution based on information received from 5GC is desired</a:t>
                      </a:r>
                      <a:r>
                        <a:rPr lang="en-US" altLang="zh-CN" sz="1400" kern="1200" dirty="0" smtClean="0">
                          <a:solidFill>
                            <a:schemeClr val="tx1"/>
                          </a:solidFill>
                          <a:effectLst/>
                          <a:latin typeface="+mn-lt"/>
                          <a:ea typeface="+mn-ea"/>
                          <a:cs typeface="+mn-cs"/>
                        </a:rPr>
                        <a:t> to enable gNB to be aware of the same MBS service in case of MOCN</a:t>
                      </a:r>
                      <a:r>
                        <a:rPr lang="en-GB" altLang="zh-CN" sz="1400" kern="1200" dirty="0" smtClean="0">
                          <a:solidFill>
                            <a:schemeClr val="tx1"/>
                          </a:solidFill>
                          <a:effectLst/>
                          <a:latin typeface="+mn-lt"/>
                          <a:ea typeface="+mn-ea"/>
                          <a:cs typeface="+mn-cs"/>
                        </a:rPr>
                        <a:t>.</a:t>
                      </a:r>
                      <a:endParaRPr lang="zh-CN" altLang="zh-CN" sz="1400" kern="1200" dirty="0" smtClean="0">
                        <a:solidFill>
                          <a:schemeClr val="tx1"/>
                        </a:solidFill>
                        <a:effectLst/>
                        <a:latin typeface="+mn-lt"/>
                        <a:ea typeface="+mn-ea"/>
                        <a:cs typeface="+mn-cs"/>
                      </a:endParaRPr>
                    </a:p>
                    <a:p>
                      <a:pPr lvl="0" hangingPunct="0"/>
                      <a:r>
                        <a:rPr lang="en-GB" altLang="zh-CN" sz="1400" b="1" kern="1200" dirty="0" smtClean="0">
                          <a:solidFill>
                            <a:srgbClr val="00B050"/>
                          </a:solidFill>
                          <a:effectLst/>
                          <a:latin typeface="+mn-lt"/>
                          <a:ea typeface="+mn-ea"/>
                          <a:cs typeface="+mn-cs"/>
                        </a:rPr>
                        <a:t>Solutions #2, #7, #24 and #29 can work, while solutions #2, #7 with majority support </a:t>
                      </a:r>
                      <a:r>
                        <a:rPr lang="en-GB" altLang="zh-CN" sz="1400" kern="1200" dirty="0" smtClean="0">
                          <a:solidFill>
                            <a:schemeClr val="tx1"/>
                          </a:solidFill>
                          <a:effectLst/>
                          <a:latin typeface="+mn-lt"/>
                          <a:ea typeface="+mn-ea"/>
                          <a:cs typeface="+mn-cs"/>
                        </a:rPr>
                        <a:t>in RAN3.</a:t>
                      </a:r>
                      <a:endParaRPr lang="zh-CN" altLang="zh-CN" sz="1400" kern="1200" dirty="0" smtClean="0">
                        <a:solidFill>
                          <a:schemeClr val="tx1"/>
                        </a:solidFill>
                        <a:effectLst/>
                        <a:latin typeface="+mn-lt"/>
                        <a:ea typeface="+mn-ea"/>
                        <a:cs typeface="+mn-cs"/>
                      </a:endParaRPr>
                    </a:p>
                    <a:p>
                      <a:pPr lvl="0" hangingPunct="0"/>
                      <a:r>
                        <a:rPr lang="en-GB" altLang="zh-CN" sz="1400" kern="1200" dirty="0" smtClean="0">
                          <a:solidFill>
                            <a:schemeClr val="tx1"/>
                          </a:solidFill>
                          <a:effectLst/>
                          <a:latin typeface="+mn-lt"/>
                          <a:ea typeface="+mn-ea"/>
                          <a:cs typeface="+mn-cs"/>
                        </a:rPr>
                        <a:t>Besides, RAN3 also achieved the following agreements:</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The solution should </a:t>
                      </a:r>
                      <a:r>
                        <a:rPr lang="en-GB" altLang="zh-CN" sz="1400" b="1" kern="1200" dirty="0" smtClean="0">
                          <a:solidFill>
                            <a:srgbClr val="00B050"/>
                          </a:solidFill>
                          <a:effectLst/>
                          <a:latin typeface="+mn-lt"/>
                          <a:ea typeface="+mn-ea"/>
                          <a:cs typeface="+mn-cs"/>
                        </a:rPr>
                        <a:t>not have impact on Rel-17 UE and Rel-17 gNB</a:t>
                      </a:r>
                      <a:endParaRPr lang="zh-CN" altLang="zh-CN" sz="1400" b="1" kern="1200" dirty="0" smtClean="0">
                        <a:solidFill>
                          <a:srgbClr val="00B050"/>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The identity providing a reference to the same MBS service should not depend on the momentarily participating operators considering of the possibility for sharing operators leaving or entering the common ongoing session from time to time, that’s to say the solution should be robust to cover the cases that the shared PLMNs start and stop the MBS session at the same time and start and stop the MBS session at the different time</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kern="1200" dirty="0" smtClean="0">
                          <a:solidFill>
                            <a:schemeClr val="tx1"/>
                          </a:solidFill>
                          <a:effectLst/>
                          <a:latin typeface="+mn-lt"/>
                          <a:ea typeface="+mn-ea"/>
                          <a:cs typeface="+mn-cs"/>
                        </a:rPr>
                        <a:t>It could not be assumed that MB-SMF/AF/MBSF is </a:t>
                      </a:r>
                      <a:r>
                        <a:rPr lang="en-GB" altLang="zh-CN" sz="1400" b="1" kern="1200" dirty="0" smtClean="0">
                          <a:solidFill>
                            <a:srgbClr val="00B050"/>
                          </a:solidFill>
                          <a:effectLst/>
                          <a:latin typeface="+mn-lt"/>
                          <a:ea typeface="+mn-ea"/>
                          <a:cs typeface="+mn-cs"/>
                        </a:rPr>
                        <a:t>aware which NG-RAN node or which cell within a NG-RAN node is shared</a:t>
                      </a:r>
                      <a:r>
                        <a:rPr lang="en-GB" altLang="zh-CN" sz="1400" kern="1200" dirty="0" smtClean="0">
                          <a:solidFill>
                            <a:schemeClr val="tx1"/>
                          </a:solidFill>
                          <a:effectLst/>
                          <a:latin typeface="+mn-lt"/>
                          <a:ea typeface="+mn-ea"/>
                          <a:cs typeface="+mn-cs"/>
                        </a:rPr>
                        <a:t> since currently NG-RAN node only inform AMF of the supported PLMN and no coordination with MB-SMF/AF/MBSF</a:t>
                      </a:r>
                      <a:endParaRPr lang="zh-CN" altLang="zh-CN" sz="1400" kern="1200" dirty="0" smtClean="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altLang="zh-CN" sz="1400" b="1" kern="1200" dirty="0" smtClean="0">
                          <a:solidFill>
                            <a:srgbClr val="00B050"/>
                          </a:solidFill>
                          <a:effectLst/>
                          <a:latin typeface="+mn-lt"/>
                          <a:ea typeface="+mn-ea"/>
                          <a:cs typeface="+mn-cs"/>
                        </a:rPr>
                        <a:t>Solution 24 brings configuration efforts which may have flexibility and scalability issue </a:t>
                      </a:r>
                      <a:r>
                        <a:rPr lang="en-GB" altLang="zh-CN" sz="1400" kern="1200" dirty="0" smtClean="0">
                          <a:solidFill>
                            <a:schemeClr val="tx1"/>
                          </a:solidFill>
                          <a:effectLst/>
                          <a:latin typeface="+mn-lt"/>
                          <a:ea typeface="+mn-ea"/>
                          <a:cs typeface="+mn-cs"/>
                        </a:rPr>
                        <a:t>in case MBS services are dynamically added or removed</a:t>
                      </a:r>
                      <a:endParaRPr lang="zh-CN" altLang="zh-CN" sz="1400" kern="1200" dirty="0" smtClean="0">
                        <a:solidFill>
                          <a:schemeClr val="tx1"/>
                        </a:solidFill>
                        <a:effectLst/>
                        <a:latin typeface="+mn-lt"/>
                        <a:ea typeface="+mn-ea"/>
                        <a:cs typeface="+mn-cs"/>
                      </a:endParaRPr>
                    </a:p>
                  </a:txBody>
                  <a:tcPr anchor="ctr"/>
                </a:tc>
              </a:tr>
            </a:tbl>
          </a:graphicData>
        </a:graphic>
      </p:graphicFrame>
      <p:sp>
        <p:nvSpPr>
          <p:cNvPr id="7" name="矩形 6"/>
          <p:cNvSpPr/>
          <p:nvPr/>
        </p:nvSpPr>
        <p:spPr>
          <a:xfrm>
            <a:off x="962024" y="1496442"/>
            <a:ext cx="10691019" cy="646331"/>
          </a:xfrm>
          <a:prstGeom prst="rect">
            <a:avLst/>
          </a:prstGeom>
        </p:spPr>
        <p:txBody>
          <a:bodyPr wrap="square">
            <a:spAutoFit/>
          </a:bodyPr>
          <a:lstStyle/>
          <a:p>
            <a:r>
              <a:rPr lang="en-US" altLang="zh-CN" dirty="0" smtClean="0"/>
              <a:t>Q#7: SA2 would like to know if RAN considers any aspects of the proposed solutions for KI#2 as not feasible or desirable from RAN perspective</a:t>
            </a:r>
            <a:endParaRPr lang="zh-CN" altLang="en-US" dirty="0"/>
          </a:p>
        </p:txBody>
      </p:sp>
      <p:sp>
        <p:nvSpPr>
          <p:cNvPr id="6" name="文本框 5"/>
          <p:cNvSpPr txBox="1"/>
          <p:nvPr/>
        </p:nvSpPr>
        <p:spPr>
          <a:xfrm>
            <a:off x="962023" y="5414447"/>
            <a:ext cx="7802693"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RAN3 provides several principles:</a:t>
            </a:r>
          </a:p>
          <a:p>
            <a:pPr marL="342900" indent="-342900">
              <a:buFont typeface="Arial" panose="020B0604020202020204" pitchFamily="34" charset="0"/>
              <a:buChar char="•"/>
            </a:pPr>
            <a:r>
              <a:rPr lang="en-US" altLang="zh-CN" sz="2000" dirty="0" smtClean="0">
                <a:solidFill>
                  <a:srgbClr val="0070C0"/>
                </a:solidFill>
              </a:rPr>
              <a:t>And Reduces the candidate solutions to 3 (or 2?)</a:t>
            </a:r>
          </a:p>
        </p:txBody>
      </p:sp>
      <p:sp>
        <p:nvSpPr>
          <p:cNvPr id="8" name="矩形 7"/>
          <p:cNvSpPr/>
          <p:nvPr/>
        </p:nvSpPr>
        <p:spPr>
          <a:xfrm>
            <a:off x="962024" y="6092993"/>
            <a:ext cx="10485438" cy="646331"/>
          </a:xfrm>
          <a:prstGeom prst="rect">
            <a:avLst/>
          </a:prstGeom>
        </p:spPr>
        <p:txBody>
          <a:bodyPr wrap="square">
            <a:spAutoFit/>
          </a:bodyPr>
          <a:lstStyle/>
          <a:p>
            <a:r>
              <a:rPr lang="en-US" altLang="zh-CN" b="1" dirty="0">
                <a:solidFill>
                  <a:srgbClr val="FF0000"/>
                </a:solidFill>
              </a:rPr>
              <a:t>Proposal</a:t>
            </a:r>
            <a:r>
              <a:rPr lang="en-US" altLang="zh-CN" b="1" dirty="0" smtClean="0">
                <a:solidFill>
                  <a:srgbClr val="FF0000"/>
                </a:solidFill>
              </a:rPr>
              <a:t>: </a:t>
            </a:r>
            <a:r>
              <a:rPr lang="en-US" altLang="zh-CN" dirty="0" smtClean="0">
                <a:solidFill>
                  <a:srgbClr val="FF0000"/>
                </a:solidFill>
              </a:rPr>
              <a:t>Down</a:t>
            </a:r>
            <a:r>
              <a:rPr lang="en-US" altLang="zh-CN" b="1" dirty="0" smtClean="0">
                <a:solidFill>
                  <a:srgbClr val="FF0000"/>
                </a:solidFill>
              </a:rPr>
              <a:t>-</a:t>
            </a:r>
            <a:r>
              <a:rPr lang="en-US" altLang="zh-CN" dirty="0" smtClean="0">
                <a:solidFill>
                  <a:srgbClr val="FF0000"/>
                </a:solidFill>
              </a:rPr>
              <a:t>selection the solutions among the feasible solutions (which are already confirmed by RAN3) in SA2 considering </a:t>
            </a:r>
            <a:r>
              <a:rPr lang="en-US" altLang="zh-CN" dirty="0">
                <a:solidFill>
                  <a:srgbClr val="FF0000"/>
                </a:solidFill>
              </a:rPr>
              <a:t>the majority </a:t>
            </a:r>
            <a:r>
              <a:rPr lang="en-US" altLang="zh-CN" dirty="0" smtClean="0">
                <a:solidFill>
                  <a:srgbClr val="FF0000"/>
                </a:solidFill>
              </a:rPr>
              <a:t>support of Solution #2 and #7 </a:t>
            </a:r>
            <a:r>
              <a:rPr lang="en-US" altLang="zh-CN" dirty="0">
                <a:solidFill>
                  <a:srgbClr val="FF0000"/>
                </a:solidFill>
              </a:rPr>
              <a:t>from </a:t>
            </a:r>
            <a:r>
              <a:rPr lang="en-US" altLang="zh-CN" dirty="0" smtClean="0">
                <a:solidFill>
                  <a:srgbClr val="FF0000"/>
                </a:solidFill>
              </a:rPr>
              <a:t>RAN3.</a:t>
            </a:r>
            <a:endParaRPr lang="en-US" altLang="zh-CN" dirty="0">
              <a:solidFill>
                <a:srgbClr val="FF0000"/>
              </a:solidFill>
            </a:endParaRPr>
          </a:p>
        </p:txBody>
      </p:sp>
    </p:spTree>
    <p:extLst>
      <p:ext uri="{BB962C8B-B14F-4D97-AF65-F5344CB8AC3E}">
        <p14:creationId xmlns:p14="http://schemas.microsoft.com/office/powerpoint/2010/main" val="278658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Plan for the next Meeting</a:t>
            </a:r>
            <a:endParaRPr lang="zh-CN" altLang="en-US" b="1" dirty="0"/>
          </a:p>
        </p:txBody>
      </p:sp>
      <p:sp>
        <p:nvSpPr>
          <p:cNvPr id="3" name="内容占位符 2"/>
          <p:cNvSpPr>
            <a:spLocks noGrp="1"/>
          </p:cNvSpPr>
          <p:nvPr>
            <p:ph idx="1"/>
          </p:nvPr>
        </p:nvSpPr>
        <p:spPr/>
        <p:txBody>
          <a:bodyPr>
            <a:normAutofit fontScale="92500" lnSpcReduction="20000"/>
          </a:bodyPr>
          <a:lstStyle/>
          <a:p>
            <a:r>
              <a:rPr lang="en-US" altLang="zh-CN" dirty="0"/>
              <a:t>WID update as per the output of SA2#154</a:t>
            </a:r>
            <a:r>
              <a:rPr lang="en-US" altLang="zh-CN" dirty="0" smtClean="0"/>
              <a:t>.</a:t>
            </a:r>
          </a:p>
          <a:p>
            <a:r>
              <a:rPr lang="en-US" altLang="zh-CN" dirty="0" smtClean="0"/>
              <a:t>TR 23.700-47:</a:t>
            </a:r>
          </a:p>
          <a:p>
            <a:pPr lvl="1"/>
            <a:r>
              <a:rPr lang="en-US" altLang="zh-CN" dirty="0" smtClean="0"/>
              <a:t>Finalize the conclusion;</a:t>
            </a:r>
          </a:p>
          <a:p>
            <a:r>
              <a:rPr lang="en-US" altLang="zh-CN" dirty="0" smtClean="0"/>
              <a:t>TS 23.247:</a:t>
            </a:r>
          </a:p>
          <a:p>
            <a:pPr lvl="1"/>
            <a:r>
              <a:rPr lang="en-US" altLang="zh-CN" dirty="0" smtClean="0"/>
              <a:t>Scope update;</a:t>
            </a:r>
          </a:p>
          <a:p>
            <a:pPr lvl="1"/>
            <a:r>
              <a:rPr lang="en-US" altLang="zh-CN" dirty="0" smtClean="0"/>
              <a:t>Update regarding KI#4;</a:t>
            </a:r>
            <a:endParaRPr lang="en-US" altLang="zh-CN" dirty="0"/>
          </a:p>
          <a:p>
            <a:r>
              <a:rPr lang="en-US" altLang="zh-CN" dirty="0"/>
              <a:t>TS </a:t>
            </a:r>
            <a:r>
              <a:rPr lang="en-US" altLang="zh-CN" dirty="0" smtClean="0"/>
              <a:t>23.501:</a:t>
            </a:r>
          </a:p>
          <a:p>
            <a:pPr lvl="1"/>
            <a:r>
              <a:rPr lang="en-US" altLang="zh-CN" dirty="0" smtClean="0"/>
              <a:t>(TBD) Potential update for RRC Inactive data reception.</a:t>
            </a:r>
            <a:endParaRPr lang="en-US" altLang="zh-CN" dirty="0"/>
          </a:p>
          <a:p>
            <a:r>
              <a:rPr lang="en-US" altLang="zh-CN" dirty="0"/>
              <a:t>TS </a:t>
            </a:r>
            <a:r>
              <a:rPr lang="en-US" altLang="zh-CN" dirty="0" smtClean="0"/>
              <a:t>23.502</a:t>
            </a:r>
          </a:p>
          <a:p>
            <a:pPr lvl="1"/>
            <a:r>
              <a:rPr lang="en-US" altLang="zh-CN" dirty="0" smtClean="0"/>
              <a:t>(TBD) Update on the service.</a:t>
            </a:r>
            <a:endParaRPr lang="en-US" altLang="zh-CN" dirty="0"/>
          </a:p>
          <a:p>
            <a:r>
              <a:rPr lang="en-US" altLang="zh-CN" dirty="0"/>
              <a:t>TS </a:t>
            </a:r>
            <a:r>
              <a:rPr lang="en-US" altLang="zh-CN" dirty="0" smtClean="0"/>
              <a:t>23.503</a:t>
            </a:r>
          </a:p>
          <a:p>
            <a:pPr lvl="1"/>
            <a:r>
              <a:rPr lang="en-US" altLang="zh-CN" dirty="0" smtClean="0"/>
              <a:t>(TBD): Rel-17 we don’t have reference for MBS in 23.503. </a:t>
            </a:r>
          </a:p>
          <a:p>
            <a:endParaRPr lang="zh-CN" altLang="en-US" dirty="0"/>
          </a:p>
        </p:txBody>
      </p:sp>
    </p:spTree>
    <p:extLst>
      <p:ext uri="{BB962C8B-B14F-4D97-AF65-F5344CB8AC3E}">
        <p14:creationId xmlns:p14="http://schemas.microsoft.com/office/powerpoint/2010/main" val="3096041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AOB</a:t>
            </a:r>
            <a:endParaRPr lang="zh-CN" altLang="en-US" b="1" dirty="0"/>
          </a:p>
        </p:txBody>
      </p:sp>
      <p:sp>
        <p:nvSpPr>
          <p:cNvPr id="3" name="内容占位符 2"/>
          <p:cNvSpPr>
            <a:spLocks noGrp="1"/>
          </p:cNvSpPr>
          <p:nvPr>
            <p:ph idx="1"/>
          </p:nvPr>
        </p:nvSpPr>
        <p:spPr/>
        <p:txBody>
          <a:bodyPr/>
          <a:lstStyle/>
          <a:p>
            <a:r>
              <a:rPr lang="en-US" altLang="zh-CN" dirty="0" smtClean="0"/>
              <a:t>Another offline CC before 154?</a:t>
            </a:r>
          </a:p>
          <a:p>
            <a:pPr lvl="1"/>
            <a:r>
              <a:rPr lang="en-US" altLang="zh-CN" dirty="0"/>
              <a:t>e.g., </a:t>
            </a:r>
            <a:r>
              <a:rPr lang="en-US" altLang="zh-CN" dirty="0" smtClean="0"/>
              <a:t>9</a:t>
            </a:r>
            <a:r>
              <a:rPr lang="en-US" altLang="zh-CN" baseline="30000" dirty="0" smtClean="0"/>
              <a:t>th</a:t>
            </a:r>
            <a:r>
              <a:rPr lang="en-US" altLang="zh-CN" dirty="0" smtClean="0"/>
              <a:t> or 10</a:t>
            </a:r>
            <a:r>
              <a:rPr lang="en-US" altLang="zh-CN" baseline="30000" dirty="0" smtClean="0"/>
              <a:t>th</a:t>
            </a:r>
            <a:r>
              <a:rPr lang="en-US" altLang="zh-CN" dirty="0" smtClean="0"/>
              <a:t> Nov.</a:t>
            </a:r>
          </a:p>
          <a:p>
            <a:pPr lvl="1"/>
            <a:r>
              <a:rPr lang="en-US" altLang="zh-CN" dirty="0" smtClean="0"/>
              <a:t>Purpose: collect the view and have the way forward.</a:t>
            </a:r>
          </a:p>
          <a:p>
            <a:pPr lvl="1"/>
            <a:r>
              <a:rPr lang="en-US" altLang="zh-CN" dirty="0" smtClean="0"/>
              <a:t>Drafting session on Monday Q5? </a:t>
            </a:r>
          </a:p>
          <a:p>
            <a:r>
              <a:rPr lang="en-US" altLang="zh-CN" dirty="0" smtClean="0"/>
              <a:t>Others?</a:t>
            </a:r>
            <a:endParaRPr lang="zh-CN" altLang="en-US" dirty="0"/>
          </a:p>
        </p:txBody>
      </p:sp>
    </p:spTree>
    <p:extLst>
      <p:ext uri="{BB962C8B-B14F-4D97-AF65-F5344CB8AC3E}">
        <p14:creationId xmlns:p14="http://schemas.microsoft.com/office/powerpoint/2010/main" val="1680058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3837" y="2869043"/>
            <a:ext cx="10515600" cy="1325563"/>
          </a:xfrm>
        </p:spPr>
        <p:txBody>
          <a:bodyPr/>
          <a:lstStyle/>
          <a:p>
            <a:r>
              <a:rPr lang="en-US" altLang="zh-CN" b="1" dirty="0" smtClean="0"/>
              <a:t>Thank you!</a:t>
            </a:r>
            <a:endParaRPr lang="zh-CN" altLang="en-US" b="1" dirty="0"/>
          </a:p>
        </p:txBody>
      </p:sp>
    </p:spTree>
    <p:extLst>
      <p:ext uri="{BB962C8B-B14F-4D97-AF65-F5344CB8AC3E}">
        <p14:creationId xmlns:p14="http://schemas.microsoft.com/office/powerpoint/2010/main" val="36528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Agenda</a:t>
            </a:r>
            <a:endParaRPr lang="zh-CN" altLang="en-US" b="1" dirty="0"/>
          </a:p>
        </p:txBody>
      </p:sp>
      <p:sp>
        <p:nvSpPr>
          <p:cNvPr id="3" name="内容占位符 2"/>
          <p:cNvSpPr>
            <a:spLocks noGrp="1"/>
          </p:cNvSpPr>
          <p:nvPr>
            <p:ph idx="1"/>
          </p:nvPr>
        </p:nvSpPr>
        <p:spPr>
          <a:xfrm>
            <a:off x="838200" y="1825624"/>
            <a:ext cx="10515600" cy="4669179"/>
          </a:xfrm>
        </p:spPr>
        <p:txBody>
          <a:bodyPr>
            <a:normAutofit fontScale="92500" lnSpcReduction="20000"/>
          </a:bodyPr>
          <a:lstStyle/>
          <a:p>
            <a:r>
              <a:rPr lang="en-US" altLang="zh-CN" b="1" dirty="0" smtClean="0"/>
              <a:t>Review the work plan</a:t>
            </a:r>
          </a:p>
          <a:p>
            <a:r>
              <a:rPr lang="en-US" altLang="zh-CN" b="1" dirty="0" smtClean="0"/>
              <a:t>For KI#1 and KI#2</a:t>
            </a:r>
          </a:p>
          <a:p>
            <a:pPr lvl="1"/>
            <a:r>
              <a:rPr lang="en-US" altLang="zh-CN" dirty="0" smtClean="0"/>
              <a:t>Review the LS responses from RAN2 and RAN3 (if any);</a:t>
            </a:r>
          </a:p>
          <a:p>
            <a:pPr lvl="1"/>
            <a:r>
              <a:rPr lang="en-US" altLang="zh-CN" dirty="0" smtClean="0"/>
              <a:t>Current status of the conclusion;</a:t>
            </a:r>
          </a:p>
          <a:p>
            <a:pPr lvl="1"/>
            <a:r>
              <a:rPr lang="en-US" altLang="zh-CN" dirty="0" smtClean="0"/>
              <a:t>Way forward proposal;</a:t>
            </a:r>
          </a:p>
          <a:p>
            <a:r>
              <a:rPr lang="en-US" altLang="zh-CN" b="1" dirty="0" smtClean="0"/>
              <a:t>Plan for the next meeting</a:t>
            </a:r>
          </a:p>
          <a:p>
            <a:pPr lvl="1"/>
            <a:r>
              <a:rPr lang="en-US" altLang="zh-CN" dirty="0"/>
              <a:t>WID update as per the output of SA2#154</a:t>
            </a:r>
            <a:r>
              <a:rPr lang="en-US" altLang="zh-CN" dirty="0" smtClean="0"/>
              <a:t>.</a:t>
            </a:r>
          </a:p>
          <a:p>
            <a:pPr lvl="1"/>
            <a:r>
              <a:rPr lang="en-US" altLang="zh-CN" dirty="0" smtClean="0"/>
              <a:t>TR 23.700-47;</a:t>
            </a:r>
          </a:p>
          <a:p>
            <a:pPr lvl="1"/>
            <a:r>
              <a:rPr lang="en-US" altLang="zh-CN" dirty="0" smtClean="0"/>
              <a:t>TS 23.247;</a:t>
            </a:r>
          </a:p>
          <a:p>
            <a:pPr lvl="1"/>
            <a:r>
              <a:rPr lang="en-US" altLang="zh-CN" dirty="0" smtClean="0"/>
              <a:t>TS 23.501;</a:t>
            </a:r>
          </a:p>
          <a:p>
            <a:pPr lvl="1"/>
            <a:r>
              <a:rPr lang="en-US" altLang="zh-CN" dirty="0" smtClean="0"/>
              <a:t>TS 23.502;</a:t>
            </a:r>
          </a:p>
          <a:p>
            <a:pPr lvl="1"/>
            <a:r>
              <a:rPr lang="en-US" altLang="zh-CN" dirty="0" smtClean="0"/>
              <a:t>TS 23.503.</a:t>
            </a:r>
          </a:p>
          <a:p>
            <a:r>
              <a:rPr lang="en-US" altLang="zh-CN" b="1" dirty="0" smtClean="0"/>
              <a:t>AOB.</a:t>
            </a:r>
            <a:endParaRPr lang="en-US" altLang="zh-CN" b="1" dirty="0"/>
          </a:p>
        </p:txBody>
      </p:sp>
      <p:sp>
        <p:nvSpPr>
          <p:cNvPr id="4" name="矩形 3"/>
          <p:cNvSpPr/>
          <p:nvPr/>
        </p:nvSpPr>
        <p:spPr>
          <a:xfrm>
            <a:off x="8596506" y="5942568"/>
            <a:ext cx="2946576" cy="369332"/>
          </a:xfrm>
          <a:prstGeom prst="rect">
            <a:avLst/>
          </a:prstGeom>
        </p:spPr>
        <p:txBody>
          <a:bodyPr wrap="none">
            <a:spAutoFit/>
          </a:bodyPr>
          <a:lstStyle/>
          <a:p>
            <a:r>
              <a:rPr lang="en-US" altLang="zh-CN" u="sng" dirty="0">
                <a:solidFill>
                  <a:srgbClr val="0563C1"/>
                </a:solidFill>
                <a:latin typeface="Calibri" panose="020F0502020204030204" pitchFamily="34" charset="0"/>
                <a:hlinkClick r:id="rId3"/>
              </a:rPr>
              <a:t>Click here to join the meeting</a:t>
            </a:r>
            <a:endParaRPr lang="zh-CN" altLang="en-US" dirty="0"/>
          </a:p>
        </p:txBody>
      </p:sp>
    </p:spTree>
    <p:extLst>
      <p:ext uri="{BB962C8B-B14F-4D97-AF65-F5344CB8AC3E}">
        <p14:creationId xmlns:p14="http://schemas.microsoft.com/office/powerpoint/2010/main" val="866054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Work plan review</a:t>
            </a:r>
            <a:endParaRPr lang="zh-CN" altLang="en-US" dirty="0"/>
          </a:p>
        </p:txBody>
      </p:sp>
      <p:graphicFrame>
        <p:nvGraphicFramePr>
          <p:cNvPr id="4" name="表格 3">
            <a:extLst>
              <a:ext uri="{FF2B5EF4-FFF2-40B4-BE49-F238E27FC236}">
                <a16:creationId xmlns="" xmlns:a16="http://schemas.microsoft.com/office/drawing/2014/main" id="{A6B7F693-93CF-4E6E-9B89-D6AA2A5F65A5}"/>
              </a:ext>
            </a:extLst>
          </p:cNvPr>
          <p:cNvGraphicFramePr>
            <a:graphicFrameLocks noGrp="1"/>
          </p:cNvGraphicFramePr>
          <p:nvPr>
            <p:extLst>
              <p:ext uri="{D42A27DB-BD31-4B8C-83A1-F6EECF244321}">
                <p14:modId xmlns:p14="http://schemas.microsoft.com/office/powerpoint/2010/main" val="1893208997"/>
              </p:ext>
            </p:extLst>
          </p:nvPr>
        </p:nvGraphicFramePr>
        <p:xfrm>
          <a:off x="1365672" y="1576428"/>
          <a:ext cx="8386020" cy="939305"/>
        </p:xfrm>
        <a:graphic>
          <a:graphicData uri="http://schemas.openxmlformats.org/drawingml/2006/table">
            <a:tbl>
              <a:tblPr/>
              <a:tblGrid>
                <a:gridCol w="1047931">
                  <a:extLst>
                    <a:ext uri="{9D8B030D-6E8A-4147-A177-3AD203B41FA5}">
                      <a16:colId xmlns="" xmlns:a16="http://schemas.microsoft.com/office/drawing/2014/main" val="20000"/>
                    </a:ext>
                  </a:extLst>
                </a:gridCol>
                <a:gridCol w="786594">
                  <a:extLst>
                    <a:ext uri="{9D8B030D-6E8A-4147-A177-3AD203B41FA5}">
                      <a16:colId xmlns="" xmlns:a16="http://schemas.microsoft.com/office/drawing/2014/main" val="20001"/>
                    </a:ext>
                  </a:extLst>
                </a:gridCol>
                <a:gridCol w="796945">
                  <a:extLst>
                    <a:ext uri="{9D8B030D-6E8A-4147-A177-3AD203B41FA5}">
                      <a16:colId xmlns="" xmlns:a16="http://schemas.microsoft.com/office/drawing/2014/main" val="20002"/>
                    </a:ext>
                  </a:extLst>
                </a:gridCol>
                <a:gridCol w="631345">
                  <a:extLst>
                    <a:ext uri="{9D8B030D-6E8A-4147-A177-3AD203B41FA5}">
                      <a16:colId xmlns="" xmlns:a16="http://schemas.microsoft.com/office/drawing/2014/main" val="20003"/>
                    </a:ext>
                  </a:extLst>
                </a:gridCol>
                <a:gridCol w="569245">
                  <a:extLst>
                    <a:ext uri="{9D8B030D-6E8A-4147-A177-3AD203B41FA5}">
                      <a16:colId xmlns="" xmlns:a16="http://schemas.microsoft.com/office/drawing/2014/main" val="20004"/>
                    </a:ext>
                  </a:extLst>
                </a:gridCol>
                <a:gridCol w="569245">
                  <a:extLst>
                    <a:ext uri="{9D8B030D-6E8A-4147-A177-3AD203B41FA5}">
                      <a16:colId xmlns="" xmlns:a16="http://schemas.microsoft.com/office/drawing/2014/main" val="20005"/>
                    </a:ext>
                  </a:extLst>
                </a:gridCol>
                <a:gridCol w="569245">
                  <a:extLst>
                    <a:ext uri="{9D8B030D-6E8A-4147-A177-3AD203B41FA5}">
                      <a16:colId xmlns="" xmlns:a16="http://schemas.microsoft.com/office/drawing/2014/main" val="20006"/>
                    </a:ext>
                  </a:extLst>
                </a:gridCol>
                <a:gridCol w="569245">
                  <a:extLst>
                    <a:ext uri="{9D8B030D-6E8A-4147-A177-3AD203B41FA5}">
                      <a16:colId xmlns="" xmlns:a16="http://schemas.microsoft.com/office/drawing/2014/main" val="20007"/>
                    </a:ext>
                  </a:extLst>
                </a:gridCol>
                <a:gridCol w="569245">
                  <a:extLst>
                    <a:ext uri="{9D8B030D-6E8A-4147-A177-3AD203B41FA5}">
                      <a16:colId xmlns="" xmlns:a16="http://schemas.microsoft.com/office/drawing/2014/main" val="20008"/>
                    </a:ext>
                  </a:extLst>
                </a:gridCol>
                <a:gridCol w="569245">
                  <a:extLst>
                    <a:ext uri="{9D8B030D-6E8A-4147-A177-3AD203B41FA5}">
                      <a16:colId xmlns="" xmlns:a16="http://schemas.microsoft.com/office/drawing/2014/main" val="20009"/>
                    </a:ext>
                  </a:extLst>
                </a:gridCol>
                <a:gridCol w="569245">
                  <a:extLst>
                    <a:ext uri="{9D8B030D-6E8A-4147-A177-3AD203B41FA5}">
                      <a16:colId xmlns="" xmlns:a16="http://schemas.microsoft.com/office/drawing/2014/main" val="20010"/>
                    </a:ext>
                  </a:extLst>
                </a:gridCol>
                <a:gridCol w="569245">
                  <a:extLst>
                    <a:ext uri="{9D8B030D-6E8A-4147-A177-3AD203B41FA5}">
                      <a16:colId xmlns="" xmlns:a16="http://schemas.microsoft.com/office/drawing/2014/main" val="20011"/>
                    </a:ext>
                  </a:extLst>
                </a:gridCol>
                <a:gridCol w="569245">
                  <a:extLst>
                    <a:ext uri="{9D8B030D-6E8A-4147-A177-3AD203B41FA5}">
                      <a16:colId xmlns="" xmlns:a16="http://schemas.microsoft.com/office/drawing/2014/main" val="20012"/>
                    </a:ext>
                  </a:extLst>
                </a:gridCol>
              </a:tblGrid>
              <a:tr h="254954">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a:noFill/>
                    </a:lnR>
                    <a:lnT>
                      <a:noFill/>
                    </a:lnT>
                    <a:lnB>
                      <a:noFill/>
                    </a:lnB>
                  </a:tcPr>
                </a:tc>
                <a:tc>
                  <a:txBody>
                    <a:bodyPr/>
                    <a:lstStyle/>
                    <a:p>
                      <a:pPr algn="ctr"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Feb,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Apr,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May,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Aug,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Oct,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Nov,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Jan,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Feb,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zh-CN" altLang="en-US" sz="1600" b="0" i="0" u="none" strike="noStrike">
                        <a:solidFill>
                          <a:srgbClr val="000000"/>
                        </a:solidFill>
                        <a:effectLst/>
                        <a:latin typeface="等线" panose="02010600030101010101" pitchFamily="2" charset="-122"/>
                        <a:ea typeface="等线" panose="02010600030101010101" pitchFamily="2" charset="-122"/>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0000"/>
                  </a:ext>
                </a:extLst>
              </a:tr>
              <a:tr h="429397">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SID/WID</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Study  TU</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Normative TU</a:t>
                      </a:r>
                    </a:p>
                  </a:txBody>
                  <a:tcPr marL="0" marR="0" marT="0" marB="0" anchor="b">
                    <a:lnL>
                      <a:noFill/>
                    </a:lnL>
                    <a:lnR>
                      <a:noFill/>
                    </a:lnR>
                    <a:lnT>
                      <a:noFill/>
                    </a:lnT>
                    <a:lnB>
                      <a:noFill/>
                    </a:lnB>
                    <a:solidFill>
                      <a:srgbClr val="D9E1F2"/>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Total TU</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#149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a:solidFill>
                            <a:srgbClr val="000000"/>
                          </a:solidFill>
                          <a:effectLst/>
                          <a:latin typeface="等线" panose="02010600030101010101" pitchFamily="2" charset="-122"/>
                          <a:ea typeface="等线" panose="02010600030101010101" pitchFamily="2" charset="-122"/>
                        </a:rPr>
                        <a:t>#153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dirty="0">
                          <a:solidFill>
                            <a:srgbClr val="000000"/>
                          </a:solidFill>
                          <a:effectLst/>
                          <a:latin typeface="等线" panose="02010600030101010101" pitchFamily="2" charset="-122"/>
                          <a:ea typeface="等线" panose="02010600030101010101" pitchFamily="2" charset="-122"/>
                        </a:rPr>
                        <a:t>#154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#154AH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altLang="zh-CN" sz="1200" b="1" i="0" u="none" strike="noStrike">
                          <a:solidFill>
                            <a:srgbClr val="000000"/>
                          </a:solidFill>
                          <a:effectLst/>
                          <a:latin typeface="等线" panose="02010600030101010101" pitchFamily="2" charset="-122"/>
                          <a:ea typeface="等线" panose="02010600030101010101" pitchFamily="2" charset="-122"/>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Total TU</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9E1F2"/>
                    </a:solidFill>
                  </a:tcPr>
                </a:tc>
                <a:extLst>
                  <a:ext uri="{0D108BD9-81ED-4DB2-BD59-A6C34878D82A}">
                    <a16:rowId xmlns="" xmlns:a16="http://schemas.microsoft.com/office/drawing/2014/main" val="10001"/>
                  </a:ext>
                </a:extLst>
              </a:tr>
              <a:tr h="254954">
                <a:tc>
                  <a:txBody>
                    <a:bodyPr/>
                    <a:lstStyle/>
                    <a:p>
                      <a:pPr algn="r" fontAlgn="b"/>
                      <a:r>
                        <a:rPr lang="en-US" sz="1200" b="0" i="0" u="none" strike="noStrike" dirty="0">
                          <a:solidFill>
                            <a:srgbClr val="000000"/>
                          </a:solidFill>
                          <a:effectLst/>
                          <a:latin typeface="等线" panose="02010600030101010101" pitchFamily="2" charset="-122"/>
                          <a:ea typeface="等线" panose="02010600030101010101" pitchFamily="2" charset="-122"/>
                        </a:rPr>
                        <a:t>FS_5MBS_Ph2</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7.5</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FF0000"/>
                          </a:solidFill>
                          <a:effectLst/>
                          <a:latin typeface="等线" panose="02010600030101010101" pitchFamily="2" charset="-122"/>
                          <a:ea typeface="等线" panose="02010600030101010101" pitchFamily="2" charset="-122"/>
                        </a:rPr>
                        <a:t>4.5</a:t>
                      </a:r>
                    </a:p>
                  </a:txBody>
                  <a:tcPr marL="0" marR="0" marT="0" marB="0" anchor="b">
                    <a:lnL>
                      <a:noFill/>
                    </a:lnL>
                    <a:lnR>
                      <a:noFill/>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dirty="0">
                          <a:solidFill>
                            <a:srgbClr val="FF0000"/>
                          </a:solidFill>
                          <a:effectLst/>
                          <a:latin typeface="等线" panose="02010600030101010101" pitchFamily="2" charset="-122"/>
                          <a:ea typeface="等线" panose="02010600030101010101" pitchFamily="2" charset="-122"/>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a:solidFill>
                            <a:srgbClr val="FF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200" b="0" i="0" u="none" strike="noStrike">
                          <a:solidFill>
                            <a:srgbClr val="FF0000"/>
                          </a:solidFill>
                          <a:effectLst/>
                          <a:latin typeface="等线" panose="02010600030101010101" pitchFamily="2" charset="-122"/>
                          <a:ea typeface="等线" panose="02010600030101010101" pitchFamily="2" charset="-122"/>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zh-CN" sz="1600" b="0" i="0" u="none" strike="noStrike" dirty="0">
                          <a:solidFill>
                            <a:srgbClr val="000000"/>
                          </a:solidFill>
                          <a:effectLst/>
                          <a:latin typeface="等线" panose="02010600030101010101" pitchFamily="2" charset="-122"/>
                          <a:ea typeface="等线" panose="02010600030101010101" pitchFamily="2" charset="-122"/>
                        </a:rPr>
                        <a:t>12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0002"/>
                  </a:ext>
                </a:extLst>
              </a:tr>
            </a:tbl>
          </a:graphicData>
        </a:graphic>
      </p:graphicFrame>
      <p:sp>
        <p:nvSpPr>
          <p:cNvPr id="6" name="矩形 5"/>
          <p:cNvSpPr/>
          <p:nvPr/>
        </p:nvSpPr>
        <p:spPr>
          <a:xfrm>
            <a:off x="1252855" y="2743240"/>
            <a:ext cx="8041640" cy="2923877"/>
          </a:xfrm>
          <a:prstGeom prst="rect">
            <a:avLst/>
          </a:prstGeom>
        </p:spPr>
        <p:txBody>
          <a:bodyPr wrap="square">
            <a:spAutoFit/>
          </a:bodyPr>
          <a:lstStyle/>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SA2#149e, Feb (1TU): Focus on KIs, solutions are allowed. Agree the skeleton/scope/architectural assumption.</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SA2#150e, Apr (1TU): Focus on Solutions and complete all KIs. Potential updates/new KIs. Last meeting for KI proposal/modification.</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SA2#151e, May (2TUs): Solutions</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SA2#152, Aug (2TUs): Solutions, evaluations, conclusions</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SA2#153, Oct (1TU): Solution updates (No new Solutions), evaluations, conclusions: Approval of MBS_Ph2 WID. </a:t>
            </a:r>
          </a:p>
          <a:p>
            <a:pPr marL="742950" marR="0" lvl="1" indent="-285750" defTabSz="914400" eaLnBrk="0" fontAlgn="base" latinLnBrk="0" hangingPunct="0">
              <a:lnSpc>
                <a:spcPct val="100000"/>
              </a:lnSpc>
              <a:spcBef>
                <a:spcPts val="0"/>
              </a:spcBef>
              <a:spcAft>
                <a:spcPts val="0"/>
              </a:spcAft>
              <a:buClr>
                <a:srgbClr val="C00000"/>
              </a:buClr>
              <a:buSzTx/>
              <a:buFont typeface="Arial" panose="020B0604020202020204" pitchFamily="34" charset="0"/>
              <a:buChar char="•"/>
              <a:tabLst/>
              <a:defRPr/>
            </a:pPr>
            <a:r>
              <a:rPr kumimoji="0" lang="de-DE" altLang="de-DE" sz="1600" b="0" i="0" u="none" strike="noStrike" kern="0" cap="none" spc="0" normalizeH="0" baseline="0" noProof="0" dirty="0" smtClean="0">
                <a:ln>
                  <a:noFill/>
                </a:ln>
                <a:solidFill>
                  <a:srgbClr val="000000"/>
                </a:solidFill>
                <a:effectLst/>
                <a:uLnTx/>
                <a:uFillTx/>
              </a:rPr>
              <a:t>SA2#154, Nov (0.5 TU): final conclusions: Adjustment/issues depends on RAN progress, update of the WID. </a:t>
            </a:r>
          </a:p>
          <a:p>
            <a:pPr marL="1143000" marR="0" lvl="2" indent="-228600" defTabSz="914400" eaLnBrk="0" fontAlgn="base" latinLnBrk="0" hangingPunct="0">
              <a:lnSpc>
                <a:spcPct val="100000"/>
              </a:lnSpc>
              <a:spcBef>
                <a:spcPts val="0"/>
              </a:spcBef>
              <a:spcAft>
                <a:spcPts val="0"/>
              </a:spcAft>
              <a:buClrTx/>
              <a:buSzTx/>
              <a:buFont typeface="Arial" panose="020B0604020202020204" pitchFamily="34" charset="0"/>
              <a:buChar char="•"/>
              <a:tabLst/>
              <a:defRPr/>
            </a:pPr>
            <a:r>
              <a:rPr kumimoji="0" lang="de-DE" altLang="de-DE" sz="1200" b="0" i="0" u="sng" strike="noStrike" kern="0" cap="none" spc="0" normalizeH="0" baseline="0" noProof="0" dirty="0" smtClean="0">
                <a:ln>
                  <a:noFill/>
                </a:ln>
                <a:solidFill>
                  <a:srgbClr val="000000"/>
                </a:solidFill>
                <a:effectLst/>
                <a:uLnTx/>
                <a:uFillTx/>
              </a:rPr>
              <a:t>NOTE: In SA2#154 meeting, we have to re-arrange the TU allocated for study/normative phase, so 0.5 TU is not the exact number. </a:t>
            </a:r>
            <a:endParaRPr kumimoji="0" lang="de-DE" altLang="de-DE" sz="1200" b="0" i="0" u="sng" strike="noStrike" kern="0" cap="none" spc="0" normalizeH="0" baseline="0" noProof="0" dirty="0">
              <a:ln>
                <a:noFill/>
              </a:ln>
              <a:solidFill>
                <a:srgbClr val="000000"/>
              </a:solidFill>
              <a:effectLst/>
              <a:uLnTx/>
              <a:uFillTx/>
            </a:endParaRPr>
          </a:p>
        </p:txBody>
      </p:sp>
      <p:sp>
        <p:nvSpPr>
          <p:cNvPr id="7" name="矩形 6"/>
          <p:cNvSpPr/>
          <p:nvPr/>
        </p:nvSpPr>
        <p:spPr>
          <a:xfrm>
            <a:off x="1365672" y="4709160"/>
            <a:ext cx="8386020" cy="957957"/>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66750" y="5789593"/>
            <a:ext cx="11201400" cy="523220"/>
          </a:xfrm>
          <a:prstGeom prst="rect">
            <a:avLst/>
          </a:prstGeom>
          <a:noFill/>
        </p:spPr>
        <p:txBody>
          <a:bodyPr wrap="square" rtlCol="0">
            <a:spAutoFit/>
          </a:bodyPr>
          <a:lstStyle/>
          <a:p>
            <a:r>
              <a:rPr lang="en-US" altLang="zh-CN" sz="2800" b="1" dirty="0" smtClean="0">
                <a:solidFill>
                  <a:srgbClr val="0070C0"/>
                </a:solidFill>
              </a:rPr>
              <a:t>Observation: Conclusion for each KI shall be made in next meeting.</a:t>
            </a:r>
          </a:p>
        </p:txBody>
      </p:sp>
    </p:spTree>
    <p:extLst>
      <p:ext uri="{BB962C8B-B14F-4D97-AF65-F5344CB8AC3E}">
        <p14:creationId xmlns:p14="http://schemas.microsoft.com/office/powerpoint/2010/main" val="161572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3551849640"/>
              </p:ext>
            </p:extLst>
          </p:nvPr>
        </p:nvGraphicFramePr>
        <p:xfrm>
          <a:off x="1135062" y="2434166"/>
          <a:ext cx="10485438" cy="155448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The quality and reliability of the reception of MBS data between UEs in RRC_CONNECTED state and UEs in RRC_INACTIVE state </a:t>
                      </a:r>
                      <a:r>
                        <a:rPr lang="en-GB" altLang="zh-CN" sz="1800" b="1" kern="1200" dirty="0" smtClean="0">
                          <a:solidFill>
                            <a:srgbClr val="00B050"/>
                          </a:solidFill>
                          <a:effectLst/>
                          <a:latin typeface="+mn-lt"/>
                          <a:ea typeface="+mn-ea"/>
                          <a:cs typeface="+mn-cs"/>
                        </a:rPr>
                        <a:t>may or may not be different</a:t>
                      </a:r>
                      <a:r>
                        <a:rPr lang="en-GB" altLang="zh-CN" sz="1800" kern="1200" dirty="0" smtClean="0">
                          <a:solidFill>
                            <a:schemeClr val="tx1"/>
                          </a:solidFill>
                          <a:effectLst/>
                          <a:latin typeface="+mn-lt"/>
                          <a:ea typeface="+mn-ea"/>
                          <a:cs typeface="+mn-cs"/>
                        </a:rPr>
                        <a:t>, as HARQ feedback and PTP transmission are not supported and seamless/lossless mobility is not required for multicast reception in RRC_INACTIVE.</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b="0" kern="1200" dirty="0" smtClean="0">
                          <a:solidFill>
                            <a:schemeClr val="tx1"/>
                          </a:solidFill>
                          <a:effectLst/>
                          <a:latin typeface="+mn-lt"/>
                          <a:ea typeface="+mn-ea"/>
                          <a:cs typeface="+mn-cs"/>
                        </a:rPr>
                        <a:t>The QoS requirements apply to the provision of the multicast session, </a:t>
                      </a:r>
                      <a:r>
                        <a:rPr lang="en-GB" altLang="zh-CN" sz="1800" b="1" kern="1200" dirty="0" smtClean="0">
                          <a:solidFill>
                            <a:srgbClr val="00B050"/>
                          </a:solidFill>
                          <a:effectLst/>
                          <a:latin typeface="+mn-lt"/>
                          <a:ea typeface="+mn-ea"/>
                          <a:cs typeface="+mn-cs"/>
                        </a:rPr>
                        <a:t>independently from the strategy a gNB applies to achieve their fulfilment</a:t>
                      </a:r>
                      <a:r>
                        <a:rPr lang="en-GB" altLang="zh-CN" sz="1800" b="0" kern="1200" dirty="0" smtClean="0">
                          <a:solidFill>
                            <a:schemeClr val="tx1"/>
                          </a:solidFill>
                          <a:effectLst/>
                          <a:latin typeface="+mn-lt"/>
                          <a:ea typeface="+mn-ea"/>
                          <a:cs typeface="+mn-cs"/>
                        </a:rPr>
                        <a:t>.</a:t>
                      </a:r>
                      <a:endParaRPr lang="zh-CN" altLang="en-US" b="0" dirty="0"/>
                    </a:p>
                  </a:txBody>
                  <a:tcPr anchor="ctr"/>
                </a:tc>
              </a:tr>
            </a:tbl>
          </a:graphicData>
        </a:graphic>
      </p:graphicFrame>
      <p:sp>
        <p:nvSpPr>
          <p:cNvPr id="7" name="矩形 6"/>
          <p:cNvSpPr/>
          <p:nvPr/>
        </p:nvSpPr>
        <p:spPr>
          <a:xfrm>
            <a:off x="990600" y="1601217"/>
            <a:ext cx="9391650" cy="646331"/>
          </a:xfrm>
          <a:prstGeom prst="rect">
            <a:avLst/>
          </a:prstGeom>
        </p:spPr>
        <p:txBody>
          <a:bodyPr wrap="square">
            <a:spAutoFit/>
          </a:bodyPr>
          <a:lstStyle/>
          <a:p>
            <a:r>
              <a:rPr lang="en-US" altLang="zh-CN" b="1" dirty="0" smtClean="0"/>
              <a:t>Q#1a</a:t>
            </a:r>
            <a:r>
              <a:rPr lang="en-US" altLang="zh-CN" dirty="0" smtClean="0"/>
              <a:t>: If there are significant differences in the quality and reliability of the reception of MBS data between UEs in RRC Connected state and UEs in RRC Inactive state.</a:t>
            </a:r>
            <a:endParaRPr lang="zh-CN" altLang="en-US" dirty="0"/>
          </a:p>
        </p:txBody>
      </p:sp>
      <p:sp>
        <p:nvSpPr>
          <p:cNvPr id="8" name="文本框 7"/>
          <p:cNvSpPr txBox="1"/>
          <p:nvPr/>
        </p:nvSpPr>
        <p:spPr>
          <a:xfrm>
            <a:off x="616009" y="4175264"/>
            <a:ext cx="11353800" cy="1384995"/>
          </a:xfrm>
          <a:prstGeom prst="rect">
            <a:avLst/>
          </a:prstGeom>
          <a:noFill/>
        </p:spPr>
        <p:txBody>
          <a:bodyPr wrap="square" rtlCol="0">
            <a:spAutoFit/>
          </a:bodyPr>
          <a:lstStyle/>
          <a:p>
            <a:r>
              <a:rPr lang="en-US" altLang="zh-CN" sz="2400" b="1" dirty="0" smtClean="0">
                <a:solidFill>
                  <a:srgbClr val="0070C0"/>
                </a:solidFill>
              </a:rPr>
              <a:t>Observation:</a:t>
            </a:r>
          </a:p>
          <a:p>
            <a:pPr marL="457200" indent="-457200">
              <a:buFont typeface="Arial" panose="020B0604020202020204" pitchFamily="34" charset="0"/>
              <a:buChar char="•"/>
            </a:pPr>
            <a:r>
              <a:rPr lang="en-US" altLang="zh-CN" sz="2000" dirty="0" smtClean="0">
                <a:solidFill>
                  <a:srgbClr val="0070C0"/>
                </a:solidFill>
                <a:sym typeface="Wingdings" panose="05000000000000000000" pitchFamily="2" charset="2"/>
              </a:rPr>
              <a:t>RAN3: Either RRC Inactive or RRC Connected shall both fulfil the quality and reliability of the QoS requirement of MBS session. </a:t>
            </a:r>
            <a:endParaRPr lang="en-US" altLang="zh-CN" sz="2000" dirty="0" smtClean="0">
              <a:solidFill>
                <a:srgbClr val="0070C0"/>
              </a:solidFill>
            </a:endParaRPr>
          </a:p>
          <a:p>
            <a:pPr marL="457200" indent="-457200">
              <a:buFont typeface="Arial" panose="020B0604020202020204" pitchFamily="34" charset="0"/>
              <a:buChar char="•"/>
            </a:pPr>
            <a:r>
              <a:rPr lang="en-US" altLang="zh-CN" sz="2000" dirty="0" smtClean="0">
                <a:solidFill>
                  <a:srgbClr val="0070C0"/>
                </a:solidFill>
              </a:rPr>
              <a:t>RAN2: With RRC Connected status, the quality and reliability may or may not be further improved. </a:t>
            </a:r>
          </a:p>
        </p:txBody>
      </p:sp>
      <p:sp>
        <p:nvSpPr>
          <p:cNvPr id="10" name="文本框 9"/>
          <p:cNvSpPr txBox="1"/>
          <p:nvPr/>
        </p:nvSpPr>
        <p:spPr>
          <a:xfrm>
            <a:off x="616009" y="5626869"/>
            <a:ext cx="11201400" cy="1077218"/>
          </a:xfrm>
          <a:prstGeom prst="rect">
            <a:avLst/>
          </a:prstGeom>
          <a:noFill/>
        </p:spPr>
        <p:txBody>
          <a:bodyPr wrap="square" rtlCol="0">
            <a:spAutoFit/>
          </a:bodyPr>
          <a:lstStyle/>
          <a:p>
            <a:r>
              <a:rPr lang="en-US" altLang="zh-CN" sz="2400" b="1" dirty="0" smtClean="0">
                <a:solidFill>
                  <a:srgbClr val="FF0000"/>
                </a:solidFill>
              </a:rPr>
              <a:t>Proposal: </a:t>
            </a:r>
          </a:p>
          <a:p>
            <a:pPr marL="457200" indent="-457200">
              <a:buFont typeface="Arial" panose="020B0604020202020204" pitchFamily="34" charset="0"/>
              <a:buChar char="•"/>
            </a:pPr>
            <a:r>
              <a:rPr lang="en-US" altLang="zh-CN" sz="2000" dirty="0" smtClean="0">
                <a:solidFill>
                  <a:srgbClr val="FF0000"/>
                </a:solidFill>
              </a:rPr>
              <a:t>QoS </a:t>
            </a:r>
            <a:r>
              <a:rPr lang="en-US" altLang="zh-CN" sz="2000" dirty="0">
                <a:solidFill>
                  <a:srgbClr val="FF0000"/>
                </a:solidFill>
              </a:rPr>
              <a:t>requirements </a:t>
            </a:r>
            <a:r>
              <a:rPr lang="en-US" altLang="zh-CN" sz="2000" dirty="0" smtClean="0">
                <a:solidFill>
                  <a:srgbClr val="FF0000"/>
                </a:solidFill>
              </a:rPr>
              <a:t>is independent from RRC status of the UEs.</a:t>
            </a:r>
          </a:p>
          <a:p>
            <a:pPr marL="457200" indent="-457200">
              <a:buFont typeface="Arial" panose="020B0604020202020204" pitchFamily="34" charset="0"/>
              <a:buChar char="•"/>
            </a:pPr>
            <a:r>
              <a:rPr lang="en-US" altLang="zh-CN" sz="2000" dirty="0">
                <a:solidFill>
                  <a:srgbClr val="FF0000"/>
                </a:solidFill>
              </a:rPr>
              <a:t>Take the answers into account when making conclusion</a:t>
            </a:r>
            <a:r>
              <a:rPr lang="en-US" altLang="zh-CN" sz="2000" dirty="0" smtClean="0">
                <a:solidFill>
                  <a:srgbClr val="FF0000"/>
                </a:solidFill>
              </a:rPr>
              <a:t>.</a:t>
            </a:r>
            <a:endParaRPr lang="en-US" altLang="zh-CN" sz="2000" dirty="0">
              <a:solidFill>
                <a:srgbClr val="FF0000"/>
              </a:solidFill>
            </a:endParaRPr>
          </a:p>
        </p:txBody>
      </p:sp>
    </p:spTree>
    <p:extLst>
      <p:ext uri="{BB962C8B-B14F-4D97-AF65-F5344CB8AC3E}">
        <p14:creationId xmlns:p14="http://schemas.microsoft.com/office/powerpoint/2010/main" val="2082808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1930973067"/>
              </p:ext>
            </p:extLst>
          </p:nvPr>
        </p:nvGraphicFramePr>
        <p:xfrm>
          <a:off x="1135062" y="2434166"/>
          <a:ext cx="10485438" cy="155448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it is </a:t>
                      </a:r>
                      <a:r>
                        <a:rPr lang="en-GB" altLang="zh-CN" sz="1800" b="1" kern="1200" dirty="0" smtClean="0">
                          <a:solidFill>
                            <a:srgbClr val="00B050"/>
                          </a:solidFill>
                          <a:effectLst/>
                          <a:latin typeface="+mn-lt"/>
                          <a:ea typeface="+mn-ea"/>
                          <a:cs typeface="+mn-cs"/>
                        </a:rPr>
                        <a:t>supported</a:t>
                      </a:r>
                      <a:r>
                        <a:rPr lang="en-GB" altLang="zh-CN" sz="1800" kern="1200" dirty="0" smtClean="0">
                          <a:solidFill>
                            <a:schemeClr val="tx1"/>
                          </a:solidFill>
                          <a:effectLst/>
                          <a:latin typeface="+mn-lt"/>
                          <a:ea typeface="+mn-ea"/>
                          <a:cs typeface="+mn-cs"/>
                        </a:rPr>
                        <a:t> that gNB transmits service of one multicast session to both UEs in RRC_CONNECTED and UEs in RRC_INACTIVE in the same cell. It is assumed the </a:t>
                      </a:r>
                      <a:r>
                        <a:rPr lang="en-GB" altLang="zh-CN" sz="1800" b="1" kern="1200" dirty="0" smtClean="0">
                          <a:solidFill>
                            <a:srgbClr val="00B050"/>
                          </a:solidFill>
                          <a:effectLst/>
                          <a:latin typeface="+mn-lt"/>
                          <a:ea typeface="+mn-ea"/>
                          <a:cs typeface="+mn-cs"/>
                        </a:rPr>
                        <a:t>gNB can choose which UEs</a:t>
                      </a:r>
                      <a:r>
                        <a:rPr lang="en-GB" altLang="zh-CN" sz="1800" kern="1200" dirty="0" smtClean="0">
                          <a:solidFill>
                            <a:schemeClr val="tx1"/>
                          </a:solidFill>
                          <a:effectLst/>
                          <a:latin typeface="+mn-lt"/>
                          <a:ea typeface="+mn-ea"/>
                          <a:cs typeface="+mn-cs"/>
                        </a:rPr>
                        <a:t> receive in RRC_CONNECTED and which in RRC_INACTIVE</a:t>
                      </a:r>
                      <a:r>
                        <a:rPr lang="en-GB" altLang="zh-CN" sz="1800" b="1" kern="1200" dirty="0" smtClean="0">
                          <a:solidFill>
                            <a:schemeClr val="tx1"/>
                          </a:solidFill>
                          <a:effectLst/>
                          <a:latin typeface="+mn-lt"/>
                          <a:ea typeface="+mn-ea"/>
                          <a:cs typeface="+mn-cs"/>
                        </a:rPr>
                        <a:t>.</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this is RAN3 assumption and aligned with RAN2 agreement that </a:t>
                      </a:r>
                      <a:r>
                        <a:rPr lang="en-US" altLang="zh-CN" sz="1800" kern="1200" dirty="0" smtClean="0">
                          <a:solidFill>
                            <a:schemeClr val="tx1"/>
                          </a:solidFill>
                          <a:effectLst/>
                          <a:latin typeface="+mn-lt"/>
                          <a:ea typeface="+mn-ea"/>
                          <a:cs typeface="+mn-cs"/>
                        </a:rPr>
                        <a:t>“</a:t>
                      </a:r>
                      <a:r>
                        <a:rPr lang="en-GB" altLang="zh-CN" sz="1800" kern="1200" dirty="0" smtClean="0">
                          <a:solidFill>
                            <a:schemeClr val="tx1"/>
                          </a:solidFill>
                          <a:effectLst/>
                          <a:latin typeface="+mn-lt"/>
                          <a:ea typeface="+mn-ea"/>
                          <a:cs typeface="+mn-cs"/>
                        </a:rPr>
                        <a:t>It is </a:t>
                      </a:r>
                      <a:r>
                        <a:rPr lang="en-GB" altLang="zh-CN" sz="1800" b="1" kern="1200" dirty="0" smtClean="0">
                          <a:solidFill>
                            <a:srgbClr val="00B050"/>
                          </a:solidFill>
                          <a:effectLst/>
                          <a:latin typeface="+mn-lt"/>
                          <a:ea typeface="+mn-ea"/>
                          <a:cs typeface="+mn-cs"/>
                        </a:rPr>
                        <a:t>supported</a:t>
                      </a:r>
                      <a:r>
                        <a:rPr lang="en-GB" altLang="zh-CN" sz="1800" kern="1200" dirty="0" smtClean="0">
                          <a:solidFill>
                            <a:schemeClr val="tx1"/>
                          </a:solidFill>
                          <a:effectLst/>
                          <a:latin typeface="+mn-lt"/>
                          <a:ea typeface="+mn-ea"/>
                          <a:cs typeface="+mn-cs"/>
                        </a:rPr>
                        <a:t> that gNB transmit one multicast session to both UEs in RRC_CONNECTED and RRC_INACTIVE in the same cell.”</a:t>
                      </a:r>
                      <a:endParaRPr lang="zh-CN" altLang="en-US" b="0" dirty="0"/>
                    </a:p>
                  </a:txBody>
                  <a:tcPr anchor="ctr"/>
                </a:tc>
              </a:tr>
            </a:tbl>
          </a:graphicData>
        </a:graphic>
      </p:graphicFrame>
      <p:sp>
        <p:nvSpPr>
          <p:cNvPr id="7" name="矩形 6"/>
          <p:cNvSpPr/>
          <p:nvPr/>
        </p:nvSpPr>
        <p:spPr>
          <a:xfrm>
            <a:off x="990600" y="1601217"/>
            <a:ext cx="9391650" cy="646331"/>
          </a:xfrm>
          <a:prstGeom prst="rect">
            <a:avLst/>
          </a:prstGeom>
        </p:spPr>
        <p:txBody>
          <a:bodyPr wrap="square">
            <a:spAutoFit/>
          </a:bodyPr>
          <a:lstStyle/>
          <a:p>
            <a:r>
              <a:rPr lang="en-US" altLang="zh-CN" dirty="0" smtClean="0"/>
              <a:t>Q#1b: If it is possible, as part of the same MBS session, to have some UEs receiving in RRC Connected state, while other UEs receiving in RRC Inactive state.</a:t>
            </a:r>
            <a:endParaRPr lang="zh-CN" altLang="en-US" dirty="0"/>
          </a:p>
        </p:txBody>
      </p:sp>
      <p:sp>
        <p:nvSpPr>
          <p:cNvPr id="6" name="文本框 5"/>
          <p:cNvSpPr txBox="1"/>
          <p:nvPr/>
        </p:nvSpPr>
        <p:spPr>
          <a:xfrm>
            <a:off x="838200" y="4470514"/>
            <a:ext cx="11201400" cy="1323439"/>
          </a:xfrm>
          <a:prstGeom prst="rect">
            <a:avLst/>
          </a:prstGeom>
          <a:noFill/>
        </p:spPr>
        <p:txBody>
          <a:bodyPr wrap="square" rtlCol="0">
            <a:spAutoFit/>
          </a:bodyPr>
          <a:lstStyle/>
          <a:p>
            <a:r>
              <a:rPr lang="en-US" altLang="zh-CN" sz="2000" b="1" dirty="0" smtClean="0">
                <a:solidFill>
                  <a:srgbClr val="0070C0"/>
                </a:solidFill>
              </a:rPr>
              <a:t>Observation:</a:t>
            </a:r>
          </a:p>
          <a:p>
            <a:pPr marL="457200" indent="-457200">
              <a:buFont typeface="Arial" panose="020B0604020202020204" pitchFamily="34" charset="0"/>
              <a:buChar char="•"/>
            </a:pPr>
            <a:r>
              <a:rPr lang="en-US" altLang="zh-CN" sz="2000" dirty="0" smtClean="0">
                <a:solidFill>
                  <a:srgbClr val="0070C0"/>
                </a:solidFill>
              </a:rPr>
              <a:t>Both RAN2 and RAN3 confirms the possibility asked by SA2.</a:t>
            </a:r>
          </a:p>
          <a:p>
            <a:pPr marL="457200" indent="-457200">
              <a:buFont typeface="Arial" panose="020B0604020202020204" pitchFamily="34" charset="0"/>
              <a:buChar char="•"/>
            </a:pPr>
            <a:r>
              <a:rPr lang="en-US" altLang="zh-CN" sz="2000" dirty="0" smtClean="0">
                <a:solidFill>
                  <a:srgbClr val="0070C0"/>
                </a:solidFill>
              </a:rPr>
              <a:t>RAN nodes determine to switch the individual </a:t>
            </a:r>
            <a:r>
              <a:rPr lang="en-US" altLang="zh-CN" sz="2000" dirty="0">
                <a:solidFill>
                  <a:srgbClr val="0070C0"/>
                </a:solidFill>
              </a:rPr>
              <a:t>UEs </a:t>
            </a:r>
            <a:r>
              <a:rPr lang="en-US" altLang="zh-CN" sz="2000" dirty="0" smtClean="0">
                <a:solidFill>
                  <a:srgbClr val="0070C0"/>
                </a:solidFill>
              </a:rPr>
              <a:t>to RRC Inactive/connected state.</a:t>
            </a:r>
          </a:p>
          <a:p>
            <a:pPr marL="457200" indent="-457200">
              <a:buFont typeface="Arial" panose="020B0604020202020204" pitchFamily="34" charset="0"/>
              <a:buChar char="•"/>
            </a:pPr>
            <a:endParaRPr lang="en-US" altLang="zh-CN" sz="2000" dirty="0" smtClean="0">
              <a:solidFill>
                <a:srgbClr val="0070C0"/>
              </a:solidFill>
            </a:endParaRPr>
          </a:p>
        </p:txBody>
      </p:sp>
      <p:sp>
        <p:nvSpPr>
          <p:cNvPr id="8" name="文本框 7"/>
          <p:cNvSpPr txBox="1"/>
          <p:nvPr/>
        </p:nvSpPr>
        <p:spPr>
          <a:xfrm>
            <a:off x="838200" y="5673003"/>
            <a:ext cx="11201400" cy="1077218"/>
          </a:xfrm>
          <a:prstGeom prst="rect">
            <a:avLst/>
          </a:prstGeom>
          <a:noFill/>
        </p:spPr>
        <p:txBody>
          <a:bodyPr wrap="square" rtlCol="0">
            <a:spAutoFit/>
          </a:bodyPr>
          <a:lstStyle/>
          <a:p>
            <a:r>
              <a:rPr lang="en-US" altLang="zh-CN" sz="2400" b="1" dirty="0" smtClean="0">
                <a:solidFill>
                  <a:srgbClr val="FF0000"/>
                </a:solidFill>
              </a:rPr>
              <a:t>Proposal: </a:t>
            </a:r>
          </a:p>
          <a:p>
            <a:pPr marL="457200" indent="-457200">
              <a:buFont typeface="Arial" panose="020B0604020202020204" pitchFamily="34" charset="0"/>
              <a:buChar char="•"/>
            </a:pPr>
            <a:r>
              <a:rPr lang="en-US" altLang="zh-CN" sz="2000" dirty="0" smtClean="0">
                <a:solidFill>
                  <a:srgbClr val="FF0000"/>
                </a:solidFill>
              </a:rPr>
              <a:t>RAN nodes can make decision on switching the UE connected status in a per UE level.</a:t>
            </a:r>
          </a:p>
          <a:p>
            <a:pPr marL="457200" indent="-457200">
              <a:buFont typeface="Arial" panose="020B0604020202020204" pitchFamily="34" charset="0"/>
              <a:buChar char="•"/>
            </a:pPr>
            <a:r>
              <a:rPr lang="en-US" altLang="zh-CN" sz="2000" dirty="0" smtClean="0">
                <a:solidFill>
                  <a:srgbClr val="FF0000"/>
                </a:solidFill>
              </a:rPr>
              <a:t>Clarify that UE-level assistant info is needed. </a:t>
            </a:r>
            <a:endParaRPr lang="en-US" altLang="zh-CN" sz="2000" dirty="0">
              <a:solidFill>
                <a:srgbClr val="FF0000"/>
              </a:solidFill>
            </a:endParaRPr>
          </a:p>
        </p:txBody>
      </p:sp>
    </p:spTree>
    <p:extLst>
      <p:ext uri="{BB962C8B-B14F-4D97-AF65-F5344CB8AC3E}">
        <p14:creationId xmlns:p14="http://schemas.microsoft.com/office/powerpoint/2010/main" val="3540556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953346896"/>
              </p:ext>
            </p:extLst>
          </p:nvPr>
        </p:nvGraphicFramePr>
        <p:xfrm>
          <a:off x="1196181" y="2720290"/>
          <a:ext cx="10485438" cy="100584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There may or may not be interruptions and data loss during state transition, </a:t>
                      </a:r>
                      <a:r>
                        <a:rPr lang="en-GB" altLang="zh-CN" sz="1800" b="1" kern="1200" dirty="0" smtClean="0">
                          <a:solidFill>
                            <a:srgbClr val="00B050"/>
                          </a:solidFill>
                          <a:effectLst/>
                          <a:latin typeface="+mn-lt"/>
                          <a:ea typeface="+mn-ea"/>
                          <a:cs typeface="+mn-cs"/>
                        </a:rPr>
                        <a:t>depending on the solution to provide the PTM configuration and also network implementation</a:t>
                      </a:r>
                      <a:r>
                        <a:rPr lang="en-GB" altLang="zh-CN" sz="1800" kern="1200" dirty="0" smtClean="0">
                          <a:solidFill>
                            <a:schemeClr val="tx1"/>
                          </a:solidFill>
                          <a:effectLst/>
                          <a:latin typeface="+mn-lt"/>
                          <a:ea typeface="+mn-ea"/>
                          <a:cs typeface="+mn-cs"/>
                        </a:rPr>
                        <a:t>.</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US" altLang="zh-CN" b="0" dirty="0" smtClean="0"/>
                        <a:t>N/A</a:t>
                      </a:r>
                      <a:endParaRPr lang="zh-CN" altLang="en-US" b="0" dirty="0"/>
                    </a:p>
                  </a:txBody>
                  <a:tcPr anchor="ctr"/>
                </a:tc>
              </a:tr>
            </a:tbl>
          </a:graphicData>
        </a:graphic>
      </p:graphicFrame>
      <p:sp>
        <p:nvSpPr>
          <p:cNvPr id="7" name="矩形 6"/>
          <p:cNvSpPr/>
          <p:nvPr/>
        </p:nvSpPr>
        <p:spPr>
          <a:xfrm>
            <a:off x="990600" y="1601217"/>
            <a:ext cx="9391650" cy="923330"/>
          </a:xfrm>
          <a:prstGeom prst="rect">
            <a:avLst/>
          </a:prstGeom>
        </p:spPr>
        <p:txBody>
          <a:bodyPr wrap="square">
            <a:spAutoFit/>
          </a:bodyPr>
          <a:lstStyle/>
          <a:p>
            <a:r>
              <a:rPr lang="en-US" altLang="zh-CN" dirty="0" smtClean="0"/>
              <a:t>Q#1c: If the answer to Q1-b) is yes, will a UE incur MBS data loss while transitioning (under NG-RAN control) between RRC Connected state and RRC Inactive state in the middle of MBS data session? If yes, how long can the reception outage be</a:t>
            </a:r>
            <a:endParaRPr lang="zh-CN" altLang="en-US" dirty="0"/>
          </a:p>
        </p:txBody>
      </p:sp>
      <p:sp>
        <p:nvSpPr>
          <p:cNvPr id="6" name="文本框 5"/>
          <p:cNvSpPr txBox="1"/>
          <p:nvPr/>
        </p:nvSpPr>
        <p:spPr>
          <a:xfrm>
            <a:off x="838200" y="4470514"/>
            <a:ext cx="11201400" cy="461665"/>
          </a:xfrm>
          <a:prstGeom prst="rect">
            <a:avLst/>
          </a:prstGeom>
          <a:noFill/>
        </p:spPr>
        <p:txBody>
          <a:bodyPr wrap="square" rtlCol="0">
            <a:spAutoFit/>
          </a:bodyPr>
          <a:lstStyle/>
          <a:p>
            <a:r>
              <a:rPr lang="en-US" altLang="zh-CN" sz="2400" b="1" dirty="0" smtClean="0">
                <a:solidFill>
                  <a:srgbClr val="0070C0"/>
                </a:solidFill>
              </a:rPr>
              <a:t>Observation: </a:t>
            </a:r>
            <a:r>
              <a:rPr lang="en-US" altLang="zh-CN" sz="2400" dirty="0" smtClean="0">
                <a:solidFill>
                  <a:srgbClr val="0070C0"/>
                </a:solidFill>
              </a:rPr>
              <a:t>it is RAN related issue.</a:t>
            </a:r>
          </a:p>
        </p:txBody>
      </p:sp>
      <p:sp>
        <p:nvSpPr>
          <p:cNvPr id="8" name="文本框 7"/>
          <p:cNvSpPr txBox="1"/>
          <p:nvPr/>
        </p:nvSpPr>
        <p:spPr>
          <a:xfrm>
            <a:off x="838200" y="5073540"/>
            <a:ext cx="10843419" cy="830997"/>
          </a:xfrm>
          <a:prstGeom prst="rect">
            <a:avLst/>
          </a:prstGeom>
          <a:noFill/>
        </p:spPr>
        <p:txBody>
          <a:bodyPr wrap="square" rtlCol="0">
            <a:spAutoFit/>
          </a:bodyPr>
          <a:lstStyle/>
          <a:p>
            <a:r>
              <a:rPr lang="en-US" altLang="zh-CN" sz="2400" b="1" dirty="0" smtClean="0">
                <a:solidFill>
                  <a:srgbClr val="FF0000"/>
                </a:solidFill>
              </a:rPr>
              <a:t>Proposal: </a:t>
            </a:r>
            <a:r>
              <a:rPr lang="en-US" altLang="zh-CN" sz="2400" dirty="0" smtClean="0">
                <a:solidFill>
                  <a:srgbClr val="FF0000"/>
                </a:solidFill>
              </a:rPr>
              <a:t>No </a:t>
            </a:r>
            <a:r>
              <a:rPr lang="en-US" altLang="zh-CN" sz="2400" dirty="0">
                <a:solidFill>
                  <a:srgbClr val="FF0000"/>
                </a:solidFill>
              </a:rPr>
              <a:t>further </a:t>
            </a:r>
            <a:r>
              <a:rPr lang="en-US" altLang="zh-CN" sz="2400" dirty="0" smtClean="0">
                <a:solidFill>
                  <a:srgbClr val="FF0000"/>
                </a:solidFill>
              </a:rPr>
              <a:t>study work </a:t>
            </a:r>
            <a:r>
              <a:rPr lang="en-US" altLang="zh-CN" sz="2400" dirty="0">
                <a:solidFill>
                  <a:srgbClr val="FF0000"/>
                </a:solidFill>
              </a:rPr>
              <a:t>is needed </a:t>
            </a:r>
            <a:r>
              <a:rPr lang="en-US" altLang="zh-CN" sz="2400" dirty="0" smtClean="0">
                <a:solidFill>
                  <a:srgbClr val="FF0000"/>
                </a:solidFill>
              </a:rPr>
              <a:t>for SA2 in Rel-18</a:t>
            </a:r>
            <a:r>
              <a:rPr lang="en-US" altLang="zh-CN" sz="2400" dirty="0">
                <a:solidFill>
                  <a:srgbClr val="FF0000"/>
                </a:solidFill>
              </a:rPr>
              <a:t>. If there is any future input from RAN WGs, it can be handled as alignment</a:t>
            </a:r>
            <a:r>
              <a:rPr lang="en-US" altLang="zh-CN" sz="2400" dirty="0" smtClean="0">
                <a:solidFill>
                  <a:srgbClr val="FF0000"/>
                </a:solidFill>
              </a:rPr>
              <a:t>.</a:t>
            </a:r>
            <a:endParaRPr lang="en-US" altLang="zh-CN" sz="2400" dirty="0">
              <a:solidFill>
                <a:srgbClr val="FF0000"/>
              </a:solidFill>
            </a:endParaRPr>
          </a:p>
        </p:txBody>
      </p:sp>
    </p:spTree>
    <p:extLst>
      <p:ext uri="{BB962C8B-B14F-4D97-AF65-F5344CB8AC3E}">
        <p14:creationId xmlns:p14="http://schemas.microsoft.com/office/powerpoint/2010/main" val="2205942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1607072108"/>
              </p:ext>
            </p:extLst>
          </p:nvPr>
        </p:nvGraphicFramePr>
        <p:xfrm>
          <a:off x="1032270" y="3240470"/>
          <a:ext cx="10485438" cy="335280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600" kern="1200" dirty="0" smtClean="0">
                          <a:solidFill>
                            <a:schemeClr val="tx1"/>
                          </a:solidFill>
                          <a:effectLst/>
                          <a:latin typeface="+mn-lt"/>
                          <a:ea typeface="+mn-ea"/>
                          <a:cs typeface="+mn-cs"/>
                        </a:rPr>
                        <a:t>For the MBS session handling: the existing MBS session QoS parameters (e.g. ARP, 5QI) </a:t>
                      </a:r>
                      <a:r>
                        <a:rPr lang="en-GB" altLang="zh-CN" sz="1600" b="1" kern="1200" dirty="0" smtClean="0">
                          <a:solidFill>
                            <a:srgbClr val="00B050"/>
                          </a:solidFill>
                          <a:effectLst/>
                          <a:latin typeface="+mn-lt"/>
                          <a:ea typeface="+mn-ea"/>
                          <a:cs typeface="+mn-cs"/>
                        </a:rPr>
                        <a:t>can be reused </a:t>
                      </a:r>
                      <a:r>
                        <a:rPr lang="en-GB" altLang="zh-CN" sz="1600" kern="1200" dirty="0" smtClean="0">
                          <a:solidFill>
                            <a:schemeClr val="tx1"/>
                          </a:solidFill>
                          <a:effectLst/>
                          <a:latin typeface="+mn-lt"/>
                          <a:ea typeface="+mn-ea"/>
                          <a:cs typeface="+mn-cs"/>
                        </a:rPr>
                        <a:t>to differentiate different MBS sessions to decide whether the corresponding services can be provided to RRC_INACTIVE UEs.</a:t>
                      </a:r>
                      <a:endParaRPr lang="zh-CN" altLang="zh-CN" sz="1600" kern="1200" dirty="0" smtClean="0">
                        <a:solidFill>
                          <a:schemeClr val="tx1"/>
                        </a:solidFill>
                        <a:effectLst/>
                        <a:latin typeface="+mn-lt"/>
                        <a:ea typeface="+mn-ea"/>
                        <a:cs typeface="+mn-cs"/>
                      </a:endParaRPr>
                    </a:p>
                    <a:p>
                      <a:r>
                        <a:rPr lang="en-GB" altLang="zh-CN" sz="1600" kern="1200" dirty="0" smtClean="0">
                          <a:solidFill>
                            <a:schemeClr val="tx1"/>
                          </a:solidFill>
                          <a:effectLst/>
                          <a:latin typeface="+mn-lt"/>
                          <a:ea typeface="+mn-ea"/>
                          <a:cs typeface="+mn-cs"/>
                        </a:rPr>
                        <a:t>For the case of differentiating different UEs: as the MBS session related QoS parameters are the same for different UEs within the same MBS session, the existing QoS parameters of MBS QoS Flow(s) </a:t>
                      </a:r>
                      <a:r>
                        <a:rPr lang="en-GB" altLang="zh-CN" sz="1600" b="1" kern="1200" dirty="0" smtClean="0">
                          <a:solidFill>
                            <a:srgbClr val="00B050"/>
                          </a:solidFill>
                          <a:effectLst/>
                          <a:latin typeface="+mn-lt"/>
                          <a:ea typeface="+mn-ea"/>
                          <a:cs typeface="+mn-cs"/>
                        </a:rPr>
                        <a:t>cannot be used by NG-RAN to differentiate the handling for different UEs</a:t>
                      </a:r>
                      <a:r>
                        <a:rPr lang="en-GB" altLang="zh-CN" sz="1600" kern="1200" dirty="0" smtClean="0">
                          <a:solidFill>
                            <a:schemeClr val="tx1"/>
                          </a:solidFill>
                          <a:effectLst/>
                          <a:latin typeface="+mn-lt"/>
                          <a:ea typeface="+mn-ea"/>
                          <a:cs typeface="+mn-cs"/>
                        </a:rPr>
                        <a:t>. FFS whether </a:t>
                      </a:r>
                      <a:r>
                        <a:rPr lang="en-US" altLang="zh-CN" sz="1600" kern="1200" dirty="0" smtClean="0">
                          <a:solidFill>
                            <a:schemeClr val="tx1"/>
                          </a:solidFill>
                          <a:effectLst/>
                          <a:latin typeface="+mn-lt"/>
                          <a:ea typeface="+mn-ea"/>
                          <a:cs typeface="+mn-cs"/>
                        </a:rPr>
                        <a:t>additional assistance</a:t>
                      </a:r>
                      <a:r>
                        <a:rPr lang="en-GB" altLang="zh-CN" sz="1600" kern="1200" dirty="0" smtClean="0">
                          <a:solidFill>
                            <a:schemeClr val="tx1"/>
                          </a:solidFill>
                          <a:effectLst/>
                          <a:latin typeface="+mn-lt"/>
                          <a:ea typeface="+mn-ea"/>
                          <a:cs typeface="+mn-cs"/>
                        </a:rPr>
                        <a:t> information is needed, if the handling for different UEs needs to be differentiated which is up to SA2.</a:t>
                      </a:r>
                      <a:endParaRPr lang="zh-CN" altLang="en-US" sz="1600" b="1" dirty="0"/>
                    </a:p>
                  </a:txBody>
                  <a:tcPr anchor="ctr"/>
                </a:tc>
              </a:tr>
              <a:tr h="234844">
                <a:tc>
                  <a:txBody>
                    <a:bodyPr/>
                    <a:lstStyle/>
                    <a:p>
                      <a:pPr algn="ctr"/>
                      <a:r>
                        <a:rPr lang="en-US" altLang="zh-CN" b="1" dirty="0" smtClean="0"/>
                        <a:t>RAN3</a:t>
                      </a:r>
                      <a:endParaRPr lang="zh-CN" altLang="en-US" b="1" dirty="0"/>
                    </a:p>
                  </a:txBody>
                  <a:tcPr anchor="ctr"/>
                </a:tc>
                <a:tc>
                  <a:txBody>
                    <a:bodyPr/>
                    <a:lstStyle/>
                    <a:p>
                      <a:pPr lvl="0" hangingPunct="0"/>
                      <a:r>
                        <a:rPr lang="en-GB" altLang="zh-CN" sz="1600" kern="1200" dirty="0" smtClean="0">
                          <a:solidFill>
                            <a:schemeClr val="tx1"/>
                          </a:solidFill>
                          <a:effectLst/>
                          <a:latin typeface="+mn-lt"/>
                          <a:ea typeface="+mn-ea"/>
                          <a:cs typeface="+mn-cs"/>
                        </a:rPr>
                        <a:t>The gNB decides whether a UE is configured to receive multicast data in RRC_INACTIVE.</a:t>
                      </a:r>
                      <a:endParaRPr lang="zh-CN" altLang="zh-CN" sz="1600" kern="1200" dirty="0" smtClean="0">
                        <a:solidFill>
                          <a:schemeClr val="tx1"/>
                        </a:solidFill>
                        <a:effectLst/>
                        <a:latin typeface="+mn-lt"/>
                        <a:ea typeface="+mn-ea"/>
                        <a:cs typeface="+mn-cs"/>
                      </a:endParaRPr>
                    </a:p>
                    <a:p>
                      <a:pPr lvl="0" hangingPunct="0"/>
                      <a:r>
                        <a:rPr lang="en-GB" altLang="zh-CN" sz="1600" kern="1200" dirty="0" smtClean="0">
                          <a:solidFill>
                            <a:schemeClr val="tx1"/>
                          </a:solidFill>
                          <a:effectLst/>
                          <a:latin typeface="+mn-lt"/>
                          <a:ea typeface="+mn-ea"/>
                          <a:cs typeface="+mn-cs"/>
                        </a:rPr>
                        <a:t>The gNB may take at least the following information into account when deciding to enable UEs receiving multicast in RRC_INACTIVE state:</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the radio capabilities of the UE (whether “multicast over RRC_INACTIVE” is supported)</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multicast context information (e.g. the QoS parameters not associated to any specific UE)</a:t>
                      </a:r>
                      <a:endParaRPr lang="zh-CN" altLang="zh-CN" sz="1600" kern="1200" dirty="0" smtClean="0">
                        <a:solidFill>
                          <a:schemeClr val="tx1"/>
                        </a:solidFill>
                        <a:effectLst/>
                        <a:latin typeface="+mn-lt"/>
                        <a:ea typeface="+mn-ea"/>
                        <a:cs typeface="+mn-cs"/>
                      </a:endParaRPr>
                    </a:p>
                    <a:p>
                      <a:pPr marL="285750" lvl="0" indent="-285750" hangingPunct="0">
                        <a:buFont typeface="Arial" panose="020B0604020202020204" pitchFamily="34" charset="0"/>
                        <a:buChar char="•"/>
                      </a:pPr>
                      <a:r>
                        <a:rPr lang="en-GB" altLang="zh-CN" sz="1600" kern="1200" dirty="0" smtClean="0">
                          <a:solidFill>
                            <a:schemeClr val="tx1"/>
                          </a:solidFill>
                          <a:effectLst/>
                          <a:latin typeface="+mn-lt"/>
                          <a:ea typeface="+mn-ea"/>
                          <a:cs typeface="+mn-cs"/>
                        </a:rPr>
                        <a:t>information available locally at the gNB (e.g. cell load)</a:t>
                      </a:r>
                      <a:endParaRPr lang="zh-CN" altLang="zh-CN" sz="1600" kern="1200" dirty="0" smtClean="0">
                        <a:solidFill>
                          <a:schemeClr val="tx1"/>
                        </a:solidFill>
                        <a:effectLst/>
                        <a:latin typeface="+mn-lt"/>
                        <a:ea typeface="+mn-ea"/>
                        <a:cs typeface="+mn-cs"/>
                      </a:endParaRPr>
                    </a:p>
                  </a:txBody>
                  <a:tcPr anchor="ctr"/>
                </a:tc>
              </a:tr>
            </a:tbl>
          </a:graphicData>
        </a:graphic>
      </p:graphicFrame>
      <p:sp>
        <p:nvSpPr>
          <p:cNvPr id="7" name="矩形 6"/>
          <p:cNvSpPr/>
          <p:nvPr/>
        </p:nvSpPr>
        <p:spPr>
          <a:xfrm>
            <a:off x="929479" y="1726915"/>
            <a:ext cx="10691019" cy="1477328"/>
          </a:xfrm>
          <a:prstGeom prst="rect">
            <a:avLst/>
          </a:prstGeom>
        </p:spPr>
        <p:txBody>
          <a:bodyPr wrap="square">
            <a:spAutoFit/>
          </a:bodyPr>
          <a:lstStyle/>
          <a:p>
            <a:r>
              <a:rPr lang="en-US" altLang="zh-CN" dirty="0" smtClean="0"/>
              <a:t>Q#1d: Whether the existing QoS parameters of MBS QoS Flow(s) are enough or some additional parameter is needed for NG-RAN to differentiate different MBS session and UE, which can be used by NG-RAN to decide how to deliver the MBS data and Q2 SA2 would like to receive feedback on the value of such assistance information from RAN perspective.</a:t>
            </a:r>
          </a:p>
          <a:p>
            <a:r>
              <a:rPr lang="en-US" altLang="zh-CN" dirty="0" smtClean="0"/>
              <a:t>Q#2: SA2 would like to receive feedback on the value of such assistance information from RAN perspective</a:t>
            </a:r>
            <a:endParaRPr lang="zh-CN" altLang="en-US" dirty="0"/>
          </a:p>
        </p:txBody>
      </p:sp>
      <p:sp>
        <p:nvSpPr>
          <p:cNvPr id="6" name="文本框 5"/>
          <p:cNvSpPr txBox="1"/>
          <p:nvPr/>
        </p:nvSpPr>
        <p:spPr>
          <a:xfrm>
            <a:off x="3987006" y="213360"/>
            <a:ext cx="8090693" cy="1631216"/>
          </a:xfrm>
          <a:prstGeom prst="rect">
            <a:avLst/>
          </a:prstGeom>
          <a:noFill/>
        </p:spPr>
        <p:txBody>
          <a:bodyPr wrap="square" rtlCol="0">
            <a:spAutoFit/>
          </a:bodyPr>
          <a:lstStyle/>
          <a:p>
            <a:r>
              <a:rPr lang="en-US" altLang="zh-CN" sz="1600" b="1" dirty="0" smtClean="0">
                <a:solidFill>
                  <a:srgbClr val="0070C0"/>
                </a:solidFill>
              </a:rPr>
              <a:t>Observation: </a:t>
            </a:r>
            <a:r>
              <a:rPr lang="en-US" altLang="zh-CN" sz="1600" dirty="0" smtClean="0">
                <a:solidFill>
                  <a:srgbClr val="0070C0"/>
                </a:solidFill>
              </a:rPr>
              <a:t>RAN responds that: </a:t>
            </a:r>
          </a:p>
          <a:p>
            <a:pPr marL="457200" indent="-457200">
              <a:buFont typeface="Arial" panose="020B0604020202020204" pitchFamily="34" charset="0"/>
              <a:buChar char="•"/>
            </a:pPr>
            <a:r>
              <a:rPr lang="en-US" altLang="zh-CN" sz="1600" dirty="0" smtClean="0">
                <a:solidFill>
                  <a:srgbClr val="0070C0"/>
                </a:solidFill>
              </a:rPr>
              <a:t>Session level information: can reuse current existing parameters (e.g. ARP, 5QI).</a:t>
            </a:r>
          </a:p>
          <a:p>
            <a:pPr marL="457200" indent="-457200">
              <a:buFont typeface="Arial" panose="020B0604020202020204" pitchFamily="34" charset="0"/>
              <a:buChar char="•"/>
            </a:pPr>
            <a:r>
              <a:rPr lang="en-US" altLang="zh-CN" sz="1600" dirty="0" smtClean="0">
                <a:solidFill>
                  <a:srgbClr val="0070C0"/>
                </a:solidFill>
              </a:rPr>
              <a:t>UE level information: cannot use existing QoS parameters, and SA2 to further determine the mechanism.</a:t>
            </a:r>
          </a:p>
          <a:p>
            <a:r>
              <a:rPr lang="en-US" altLang="zh-CN" sz="1600" b="1" dirty="0" smtClean="0">
                <a:solidFill>
                  <a:srgbClr val="FF0000"/>
                </a:solidFill>
              </a:rPr>
              <a:t>Proposal: </a:t>
            </a:r>
            <a:r>
              <a:rPr lang="en-US" altLang="zh-CN" sz="1600" dirty="0" smtClean="0">
                <a:solidFill>
                  <a:srgbClr val="FF0000"/>
                </a:solidFill>
              </a:rPr>
              <a:t>reuse current mechanism for session level information, for UE level information, use additional information, and SA2 determines the detailed mechanism in 154.</a:t>
            </a:r>
          </a:p>
        </p:txBody>
      </p:sp>
    </p:spTree>
    <p:extLst>
      <p:ext uri="{BB962C8B-B14F-4D97-AF65-F5344CB8AC3E}">
        <p14:creationId xmlns:p14="http://schemas.microsoft.com/office/powerpoint/2010/main" val="1757395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970366973"/>
              </p:ext>
            </p:extLst>
          </p:nvPr>
        </p:nvGraphicFramePr>
        <p:xfrm>
          <a:off x="1093389" y="2495154"/>
          <a:ext cx="10485438" cy="100584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800" kern="1200" dirty="0" smtClean="0">
                          <a:solidFill>
                            <a:schemeClr val="tx1"/>
                          </a:solidFill>
                          <a:effectLst/>
                          <a:latin typeface="+mn-lt"/>
                          <a:ea typeface="+mn-ea"/>
                          <a:cs typeface="+mn-cs"/>
                        </a:rPr>
                        <a:t>Yes, the UE radio capability </a:t>
                      </a:r>
                      <a:r>
                        <a:rPr lang="en-GB" altLang="zh-CN" sz="1800" b="1" kern="1200" dirty="0" smtClean="0">
                          <a:solidFill>
                            <a:srgbClr val="00B050"/>
                          </a:solidFill>
                          <a:effectLst/>
                          <a:latin typeface="+mn-lt"/>
                          <a:ea typeface="+mn-ea"/>
                          <a:cs typeface="+mn-cs"/>
                        </a:rPr>
                        <a:t>indicating support of multicast reception in RRC_INACTIVE </a:t>
                      </a:r>
                      <a:r>
                        <a:rPr lang="en-GB" altLang="zh-CN" sz="1800" kern="1200" dirty="0" smtClean="0">
                          <a:solidFill>
                            <a:schemeClr val="tx1"/>
                          </a:solidFill>
                          <a:effectLst/>
                          <a:latin typeface="+mn-lt"/>
                          <a:ea typeface="+mn-ea"/>
                          <a:cs typeface="+mn-cs"/>
                        </a:rPr>
                        <a:t>state can be reported to RAN, which is subject to the discussion of UE radio capability.</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endParaRPr lang="zh-CN" altLang="en-US" b="0" dirty="0"/>
                    </a:p>
                  </a:txBody>
                  <a:tcPr anchor="ctr"/>
                </a:tc>
              </a:tr>
            </a:tbl>
          </a:graphicData>
        </a:graphic>
      </p:graphicFrame>
      <p:sp>
        <p:nvSpPr>
          <p:cNvPr id="7" name="矩形 6"/>
          <p:cNvSpPr/>
          <p:nvPr/>
        </p:nvSpPr>
        <p:spPr>
          <a:xfrm>
            <a:off x="990599" y="1601217"/>
            <a:ext cx="10691019" cy="646331"/>
          </a:xfrm>
          <a:prstGeom prst="rect">
            <a:avLst/>
          </a:prstGeom>
        </p:spPr>
        <p:txBody>
          <a:bodyPr wrap="square">
            <a:spAutoFit/>
          </a:bodyPr>
          <a:lstStyle/>
          <a:p>
            <a:r>
              <a:rPr lang="en-US" altLang="zh-CN" dirty="0" smtClean="0"/>
              <a:t>Q#3: SA2 would like to ask if the UE radio capability provided directly from UE to NG-RAN will contain the information whether the UE supports Rel-18 MBS capability to receive multicast data in RRC_INACTIVE state</a:t>
            </a:r>
            <a:endParaRPr lang="zh-CN" altLang="en-US" dirty="0"/>
          </a:p>
        </p:txBody>
      </p:sp>
      <p:sp>
        <p:nvSpPr>
          <p:cNvPr id="6" name="文本框 5"/>
          <p:cNvSpPr txBox="1"/>
          <p:nvPr/>
        </p:nvSpPr>
        <p:spPr>
          <a:xfrm>
            <a:off x="1093389" y="4780827"/>
            <a:ext cx="10485438"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 uses radio capability in AS layer, and the details depends on the work of RAN WGs.</a:t>
            </a:r>
            <a:r>
              <a:rPr lang="en-US" altLang="zh-CN" sz="2000" dirty="0">
                <a:solidFill>
                  <a:srgbClr val="0070C0"/>
                </a:solidFill>
              </a:rPr>
              <a:t> </a:t>
            </a:r>
            <a:endParaRPr lang="en-US" altLang="zh-CN" sz="2000" dirty="0" smtClean="0">
              <a:solidFill>
                <a:srgbClr val="0070C0"/>
              </a:solidFill>
            </a:endParaRPr>
          </a:p>
        </p:txBody>
      </p:sp>
      <p:sp>
        <p:nvSpPr>
          <p:cNvPr id="3" name="矩形 2"/>
          <p:cNvSpPr/>
          <p:nvPr/>
        </p:nvSpPr>
        <p:spPr>
          <a:xfrm>
            <a:off x="1093388" y="5438836"/>
            <a:ext cx="10785265" cy="707886"/>
          </a:xfrm>
          <a:prstGeom prst="rect">
            <a:avLst/>
          </a:prstGeom>
        </p:spPr>
        <p:txBody>
          <a:bodyPr wrap="square">
            <a:spAutoFit/>
          </a:bodyPr>
          <a:lstStyle/>
          <a:p>
            <a:r>
              <a:rPr lang="en-US" altLang="zh-CN" sz="2000" b="1" dirty="0">
                <a:solidFill>
                  <a:srgbClr val="FF0000"/>
                </a:solidFill>
              </a:rPr>
              <a:t>Proposal: </a:t>
            </a:r>
            <a:r>
              <a:rPr lang="en-US" altLang="zh-CN" sz="2000" dirty="0" smtClean="0">
                <a:solidFill>
                  <a:srgbClr val="FF0000"/>
                </a:solidFill>
              </a:rPr>
              <a:t>No </a:t>
            </a:r>
            <a:r>
              <a:rPr lang="en-US" altLang="zh-CN" sz="2000" dirty="0">
                <a:solidFill>
                  <a:srgbClr val="FF0000"/>
                </a:solidFill>
              </a:rPr>
              <a:t>further study work is needed for SA2 in Rel-18. If there is any future input from RAN WGs, it can be handled as alignment.</a:t>
            </a:r>
          </a:p>
        </p:txBody>
      </p:sp>
    </p:spTree>
    <p:extLst>
      <p:ext uri="{BB962C8B-B14F-4D97-AF65-F5344CB8AC3E}">
        <p14:creationId xmlns:p14="http://schemas.microsoft.com/office/powerpoint/2010/main" val="79615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KI#1 (Cont’d)</a:t>
            </a:r>
            <a:endParaRPr lang="zh-CN"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2209192739"/>
              </p:ext>
            </p:extLst>
          </p:nvPr>
        </p:nvGraphicFramePr>
        <p:xfrm>
          <a:off x="1093389" y="2657524"/>
          <a:ext cx="10485438" cy="1280160"/>
        </p:xfrm>
        <a:graphic>
          <a:graphicData uri="http://schemas.openxmlformats.org/drawingml/2006/table">
            <a:tbl>
              <a:tblPr firstRow="1" bandRow="1">
                <a:tableStyleId>{5940675A-B579-460E-94D1-54222C63F5DA}</a:tableStyleId>
              </a:tblPr>
              <a:tblGrid>
                <a:gridCol w="855663"/>
                <a:gridCol w="9629775"/>
              </a:tblGrid>
              <a:tr h="436140">
                <a:tc>
                  <a:txBody>
                    <a:bodyPr/>
                    <a:lstStyle/>
                    <a:p>
                      <a:pPr algn="ctr"/>
                      <a:r>
                        <a:rPr lang="en-US" altLang="zh-CN" b="1" dirty="0" smtClean="0"/>
                        <a:t>RAN2</a:t>
                      </a:r>
                      <a:endParaRPr lang="zh-CN" altLang="en-US" b="1" dirty="0"/>
                    </a:p>
                  </a:txBody>
                  <a:tcPr anchor="ctr"/>
                </a:tc>
                <a:tc>
                  <a:txBody>
                    <a:bodyPr/>
                    <a:lstStyle/>
                    <a:p>
                      <a:pPr lvl="0"/>
                      <a:r>
                        <a:rPr lang="en-GB" altLang="zh-CN" sz="1800" kern="1200" dirty="0" smtClean="0">
                          <a:solidFill>
                            <a:schemeClr val="tx1"/>
                          </a:solidFill>
                          <a:effectLst/>
                          <a:latin typeface="+mn-lt"/>
                          <a:ea typeface="+mn-ea"/>
                          <a:cs typeface="+mn-cs"/>
                        </a:rPr>
                        <a:t>Yes, the UEs in RRC_IDLE need to be transitioned to RRC_CONNECTED state to start receiving the MBS data and </a:t>
                      </a:r>
                      <a:r>
                        <a:rPr lang="en-GB" altLang="zh-CN" sz="1800" b="1" kern="1200" dirty="0" smtClean="0">
                          <a:solidFill>
                            <a:srgbClr val="00B050"/>
                          </a:solidFill>
                          <a:effectLst/>
                          <a:latin typeface="+mn-lt"/>
                          <a:ea typeface="+mn-ea"/>
                          <a:cs typeface="+mn-cs"/>
                        </a:rPr>
                        <a:t>thus the CN initiated group paging is still needed </a:t>
                      </a:r>
                      <a:r>
                        <a:rPr lang="en-GB" altLang="zh-CN" sz="1800" kern="1200" dirty="0" smtClean="0">
                          <a:solidFill>
                            <a:schemeClr val="tx1"/>
                          </a:solidFill>
                          <a:effectLst/>
                          <a:latin typeface="+mn-lt"/>
                          <a:ea typeface="+mn-ea"/>
                          <a:cs typeface="+mn-cs"/>
                        </a:rPr>
                        <a:t>to be performed.</a:t>
                      </a:r>
                      <a:endParaRPr lang="zh-CN" altLang="en-US" b="1" dirty="0"/>
                    </a:p>
                  </a:txBody>
                  <a:tcPr anchor="ctr"/>
                </a:tc>
              </a:tr>
              <a:tr h="234844">
                <a:tc>
                  <a:txBody>
                    <a:bodyPr/>
                    <a:lstStyle/>
                    <a:p>
                      <a:pPr algn="ctr"/>
                      <a:r>
                        <a:rPr lang="en-US" altLang="zh-CN" b="1" dirty="0" smtClean="0"/>
                        <a:t>RAN3</a:t>
                      </a:r>
                      <a:endParaRPr lang="zh-CN" altLang="en-US" b="1" dirty="0"/>
                    </a:p>
                  </a:txBody>
                  <a:tcPr anchor="ctr"/>
                </a:tc>
                <a:tc>
                  <a:txBody>
                    <a:bodyPr/>
                    <a:lstStyle/>
                    <a:p>
                      <a:pPr algn="l"/>
                      <a:r>
                        <a:rPr lang="en-GB" altLang="zh-CN" sz="1800" kern="1200" dirty="0" smtClean="0">
                          <a:solidFill>
                            <a:schemeClr val="tx1"/>
                          </a:solidFill>
                          <a:effectLst/>
                          <a:latin typeface="+mn-lt"/>
                          <a:ea typeface="+mn-ea"/>
                          <a:cs typeface="+mn-cs"/>
                        </a:rPr>
                        <a:t>Yes, an idle UE will need to transit to connected state and thus, , the </a:t>
                      </a:r>
                      <a:r>
                        <a:rPr lang="en-GB" altLang="zh-CN" sz="1800" b="1" kern="1200" dirty="0" smtClean="0">
                          <a:solidFill>
                            <a:srgbClr val="00B050"/>
                          </a:solidFill>
                          <a:effectLst/>
                          <a:latin typeface="+mn-lt"/>
                          <a:ea typeface="+mn-ea"/>
                          <a:cs typeface="+mn-cs"/>
                        </a:rPr>
                        <a:t>CN initiated group paging still needs to be performed.</a:t>
                      </a:r>
                      <a:endParaRPr lang="zh-CN" altLang="en-US" b="1" dirty="0">
                        <a:solidFill>
                          <a:srgbClr val="00B050"/>
                        </a:solidFill>
                      </a:endParaRPr>
                    </a:p>
                  </a:txBody>
                  <a:tcPr anchor="ctr"/>
                </a:tc>
              </a:tr>
            </a:tbl>
          </a:graphicData>
        </a:graphic>
      </p:graphicFrame>
      <p:sp>
        <p:nvSpPr>
          <p:cNvPr id="7" name="矩形 6"/>
          <p:cNvSpPr/>
          <p:nvPr/>
        </p:nvSpPr>
        <p:spPr>
          <a:xfrm>
            <a:off x="990599" y="1601217"/>
            <a:ext cx="10691019" cy="923330"/>
          </a:xfrm>
          <a:prstGeom prst="rect">
            <a:avLst/>
          </a:prstGeom>
        </p:spPr>
        <p:txBody>
          <a:bodyPr wrap="square">
            <a:spAutoFit/>
          </a:bodyPr>
          <a:lstStyle/>
          <a:p>
            <a:r>
              <a:rPr lang="en-US" altLang="zh-CN" dirty="0" smtClean="0"/>
              <a:t>Q#4: </a:t>
            </a:r>
            <a:r>
              <a:rPr lang="en-US" altLang="zh-CN" dirty="0"/>
              <a:t>SA2 would like to clarify with RAN WGs whether the assumption that IDLE UE will need to transition to connected state to start receiving the MBS data and CN initiated group paging (as defined in Rel-17) is thus still required for such UEs</a:t>
            </a:r>
            <a:endParaRPr lang="zh-CN" altLang="en-US" dirty="0"/>
          </a:p>
        </p:txBody>
      </p:sp>
      <p:sp>
        <p:nvSpPr>
          <p:cNvPr id="8" name="文本框 7"/>
          <p:cNvSpPr txBox="1"/>
          <p:nvPr/>
        </p:nvSpPr>
        <p:spPr>
          <a:xfrm>
            <a:off x="990599" y="4438995"/>
            <a:ext cx="10485438" cy="707886"/>
          </a:xfrm>
          <a:prstGeom prst="rect">
            <a:avLst/>
          </a:prstGeom>
          <a:noFill/>
        </p:spPr>
        <p:txBody>
          <a:bodyPr wrap="square" rtlCol="0">
            <a:spAutoFit/>
          </a:bodyPr>
          <a:lstStyle/>
          <a:p>
            <a:r>
              <a:rPr lang="en-US" altLang="zh-CN" sz="2000" b="1" dirty="0" smtClean="0">
                <a:solidFill>
                  <a:srgbClr val="0070C0"/>
                </a:solidFill>
              </a:rPr>
              <a:t>Observation: </a:t>
            </a:r>
            <a:r>
              <a:rPr lang="en-US" altLang="zh-CN" sz="2000" dirty="0" smtClean="0">
                <a:solidFill>
                  <a:srgbClr val="0070C0"/>
                </a:solidFill>
              </a:rPr>
              <a:t>RAN WGs assume CN initiated group paging is needed for session activation, so as to notify the UEs in RRC_IDLE mode UEs. </a:t>
            </a:r>
          </a:p>
        </p:txBody>
      </p:sp>
      <p:sp>
        <p:nvSpPr>
          <p:cNvPr id="9" name="矩形 8"/>
          <p:cNvSpPr/>
          <p:nvPr/>
        </p:nvSpPr>
        <p:spPr>
          <a:xfrm>
            <a:off x="990600" y="5273592"/>
            <a:ext cx="10485438" cy="1015663"/>
          </a:xfrm>
          <a:prstGeom prst="rect">
            <a:avLst/>
          </a:prstGeom>
        </p:spPr>
        <p:txBody>
          <a:bodyPr wrap="square">
            <a:spAutoFit/>
          </a:bodyPr>
          <a:lstStyle/>
          <a:p>
            <a:r>
              <a:rPr lang="en-US" altLang="zh-CN" sz="2000" b="1" dirty="0">
                <a:solidFill>
                  <a:srgbClr val="FF0000"/>
                </a:solidFill>
              </a:rPr>
              <a:t>Proposal</a:t>
            </a:r>
            <a:r>
              <a:rPr lang="en-US" altLang="zh-CN" sz="2000" b="1" dirty="0" smtClean="0">
                <a:solidFill>
                  <a:srgbClr val="FF0000"/>
                </a:solidFill>
              </a:rPr>
              <a:t>: </a:t>
            </a:r>
          </a:p>
          <a:p>
            <a:pPr marL="342900" indent="-342900">
              <a:buFont typeface="Arial" panose="020B0604020202020204" pitchFamily="34" charset="0"/>
              <a:buChar char="•"/>
            </a:pPr>
            <a:r>
              <a:rPr lang="en-US" altLang="zh-CN" sz="2000" dirty="0" smtClean="0">
                <a:solidFill>
                  <a:srgbClr val="FF0000"/>
                </a:solidFill>
              </a:rPr>
              <a:t>CN </a:t>
            </a:r>
            <a:r>
              <a:rPr lang="en-US" altLang="zh-CN" sz="2000" dirty="0">
                <a:solidFill>
                  <a:srgbClr val="FF0000"/>
                </a:solidFill>
              </a:rPr>
              <a:t>initiated group paging is needed for session </a:t>
            </a:r>
            <a:r>
              <a:rPr lang="en-US" altLang="zh-CN" sz="2000" dirty="0" smtClean="0">
                <a:solidFill>
                  <a:srgbClr val="FF0000"/>
                </a:solidFill>
              </a:rPr>
              <a:t>activation.</a:t>
            </a:r>
          </a:p>
          <a:p>
            <a:pPr marL="342900" indent="-342900">
              <a:buFont typeface="Arial" panose="020B0604020202020204" pitchFamily="34" charset="0"/>
              <a:buChar char="•"/>
            </a:pPr>
            <a:r>
              <a:rPr lang="en-US" altLang="zh-CN" sz="2000" dirty="0" smtClean="0">
                <a:solidFill>
                  <a:srgbClr val="FF0000"/>
                </a:solidFill>
              </a:rPr>
              <a:t>Take this aspect into account for conclusion.</a:t>
            </a:r>
            <a:endParaRPr lang="en-US" altLang="zh-CN" sz="2000" dirty="0">
              <a:solidFill>
                <a:srgbClr val="FF0000"/>
              </a:solidFill>
            </a:endParaRPr>
          </a:p>
        </p:txBody>
      </p:sp>
    </p:spTree>
    <p:extLst>
      <p:ext uri="{BB962C8B-B14F-4D97-AF65-F5344CB8AC3E}">
        <p14:creationId xmlns:p14="http://schemas.microsoft.com/office/powerpoint/2010/main" val="3394255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2370</Words>
  <Application>Microsoft Office PowerPoint</Application>
  <PresentationFormat>宽屏</PresentationFormat>
  <Paragraphs>183</Paragraphs>
  <Slides>15</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宋体</vt:lpstr>
      <vt:lpstr>等线</vt:lpstr>
      <vt:lpstr>Arial</vt:lpstr>
      <vt:lpstr>Calibri</vt:lpstr>
      <vt:lpstr>Calibri Light</vt:lpstr>
      <vt:lpstr>Wingdings</vt:lpstr>
      <vt:lpstr>Office 主题</vt:lpstr>
      <vt:lpstr>Status and way forward proposal for FS_5MBS_Ph2</vt:lpstr>
      <vt:lpstr>Agenda</vt:lpstr>
      <vt:lpstr>Work plan review</vt:lpstr>
      <vt:lpstr>KI#1</vt:lpstr>
      <vt:lpstr>KI#1 (Cont’d)</vt:lpstr>
      <vt:lpstr>KI#1 (Cont’d)</vt:lpstr>
      <vt:lpstr>KI#1 (Cont’d)</vt:lpstr>
      <vt:lpstr>KI#1 (Cont’d)</vt:lpstr>
      <vt:lpstr>KI#1 (Cont’d)</vt:lpstr>
      <vt:lpstr>KI#1 (Cont’d)</vt:lpstr>
      <vt:lpstr>KI#1 (Cont’d)</vt:lpstr>
      <vt:lpstr>KI#2</vt:lpstr>
      <vt:lpstr>Plan for the next Meeting</vt:lpstr>
      <vt:lpstr>AOB</vt:lpstr>
      <vt:lpstr>Thank you!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and way forward proposal for FS_5MBS_Ph2</dc:title>
  <dc:creator>Huawei User</dc:creator>
  <cp:lastModifiedBy>Huawei User</cp:lastModifiedBy>
  <cp:revision>153</cp:revision>
  <dcterms:created xsi:type="dcterms:W3CDTF">2022-10-29T07:08:29Z</dcterms:created>
  <dcterms:modified xsi:type="dcterms:W3CDTF">2022-10-31T04:40:30Z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(3)FBVIjpah5TWvWuzIz8wSVE9KzBo9YFSGEvHUzL/XCHYng62THrQ8kzBfhBopqEyhEB30OVXg
tnwG/VULS0l8iW6qYnXo0lpf+pBQhTloOKfdAv7NnhLt3XEhZmygJ8iHdbwT6JYkEEancIrC
M71ZOV39wVAn31Pkvn+MZGxfINIfF1cHAkjh1SN6iGQpCpkX2kLOfKrPVWijx4FZZoT6YiTM
hAI3TqxSxFLX18luoM</vt:lpwstr>
  </property>
  <property fmtid="{D5CDD505-2E9C-101B-9397-08002B2CF9AE}" pid="3" name="_2015_ms_pID_7253431">
    <vt:lpwstr>ZjDVOJdlbTISfJm86OPKURi8+uHMMsInNd/5TPCv30nRibmIkSMwgQ
YlThu6aSJQ9EigFRN5wR1++lygRnOm918WpYbJ/u1piYnFnk7ZWVD4x4DfCZ9zWV3T+h5H2h
mgAoNnteOQloYIkf2k5JLUb/K8OpwSPcXw5i/dRVGHuWD8SRSNJDuvxISM+L8ox5BJ3Vez0p
gki8/S42C3fcTYtC6/1iLqPlrk2Tm+L8jc4D</vt:lpwstr>
  </property>
  <property fmtid="{D5CDD505-2E9C-101B-9397-08002B2CF9AE}" pid="4" name="_2015_ms_pID_7253432">
    <vt:lpwstr>dw==</vt:lpwstr>
  </property>
</Properties>
</file>