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41" r:id="rId5"/>
    <p:sldId id="366" r:id="rId6"/>
    <p:sldId id="363" r:id="rId7"/>
    <p:sldId id="364" r:id="rId8"/>
    <p:sldId id="367" r:id="rId9"/>
    <p:sldId id="368" r:id="rId10"/>
    <p:sldId id="369" r:id="rId11"/>
    <p:sldId id="370" r:id="rId12"/>
    <p:sldId id="365"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89465" autoAdjust="0"/>
  </p:normalViewPr>
  <p:slideViewPr>
    <p:cSldViewPr snapToGrid="0">
      <p:cViewPr varScale="1">
        <p:scale>
          <a:sx n="69" d="100"/>
          <a:sy n="69" d="100"/>
        </p:scale>
        <p:origin x="84" y="22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4</a:t>
            </a:fld>
            <a:endParaRPr lang="en-GB" altLang="en-US"/>
          </a:p>
        </p:txBody>
      </p:sp>
    </p:spTree>
    <p:extLst>
      <p:ext uri="{BB962C8B-B14F-4D97-AF65-F5344CB8AC3E}">
        <p14:creationId xmlns:p14="http://schemas.microsoft.com/office/powerpoint/2010/main" val="57300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9</a:t>
            </a:fld>
            <a:endParaRPr lang="en-GB" altLang="en-US"/>
          </a:p>
        </p:txBody>
      </p:sp>
    </p:spTree>
    <p:extLst>
      <p:ext uri="{BB962C8B-B14F-4D97-AF65-F5344CB8AC3E}">
        <p14:creationId xmlns:p14="http://schemas.microsoft.com/office/powerpoint/2010/main" val="33289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SA2#154 – ProSe CC</a:t>
            </a:r>
          </a:p>
          <a:p>
            <a:pPr eaLnBrk="1" hangingPunct="1">
              <a:defRPr/>
            </a:pPr>
            <a:r>
              <a:rPr lang="sv-SE" altLang="en-US" sz="1200" b="1" dirty="0">
                <a:latin typeface="Arial "/>
              </a:rPr>
              <a:t>CC – November 2022</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Enriched Discovery with Emergency information</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Michele Zarri, Dou </a:t>
            </a:r>
            <a:r>
              <a:rPr lang="en-GB" altLang="en-US"/>
              <a:t>Fenghui</a:t>
            </a:r>
            <a:endParaRPr lang="en-GB" altLang="en-US" dirty="0"/>
          </a:p>
          <a:p>
            <a:pPr marL="0" indent="0" eaLnBrk="1" hangingPunct="1">
              <a:buFontTx/>
              <a:buNone/>
            </a:pPr>
            <a:r>
              <a:rPr lang="en-GB" altLang="en-US" dirty="0"/>
              <a:t>Huawei</a:t>
            </a: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3E348-8C85-4C98-A82F-EBB04A46D542}"/>
              </a:ext>
            </a:extLst>
          </p:cNvPr>
          <p:cNvSpPr>
            <a:spLocks noGrp="1"/>
          </p:cNvSpPr>
          <p:nvPr>
            <p:ph type="title"/>
          </p:nvPr>
        </p:nvSpPr>
        <p:spPr/>
        <p:txBody>
          <a:bodyPr/>
          <a:lstStyle/>
          <a:p>
            <a:r>
              <a:rPr lang="en-GB"/>
              <a:t>Current Agreement with regards to RSC</a:t>
            </a:r>
            <a:endParaRPr lang="en-GB" dirty="0"/>
          </a:p>
        </p:txBody>
      </p:sp>
      <p:sp>
        <p:nvSpPr>
          <p:cNvPr id="3" name="Content Placeholder 2">
            <a:extLst>
              <a:ext uri="{FF2B5EF4-FFF2-40B4-BE49-F238E27FC236}">
                <a16:creationId xmlns:a16="http://schemas.microsoft.com/office/drawing/2014/main" id="{2F983102-20D8-4A59-831C-D1AA2FD9BEE6}"/>
              </a:ext>
            </a:extLst>
          </p:cNvPr>
          <p:cNvSpPr>
            <a:spLocks noGrp="1"/>
          </p:cNvSpPr>
          <p:nvPr>
            <p:ph idx="1"/>
          </p:nvPr>
        </p:nvSpPr>
        <p:spPr/>
        <p:txBody>
          <a:bodyPr/>
          <a:lstStyle/>
          <a:p>
            <a:r>
              <a:rPr lang="en-GB" dirty="0"/>
              <a:t> The following conclusions have been agreed for Key Issue 7 with regards to the Emergency RSC</a:t>
            </a:r>
          </a:p>
          <a:p>
            <a:pPr marL="0" indent="0">
              <a:buNone/>
            </a:pPr>
            <a:r>
              <a:rPr lang="en-GB" sz="1800" i="1" dirty="0"/>
              <a:t>- A 5G </a:t>
            </a:r>
            <a:r>
              <a:rPr lang="en-GB" sz="1800" i="1" dirty="0" err="1"/>
              <a:t>ProSe</a:t>
            </a:r>
            <a:r>
              <a:rPr lang="en-GB" sz="1800" i="1" dirty="0"/>
              <a:t> enabled UE acting as Relay shall have a normal registration (including also normal registration for a 5G </a:t>
            </a:r>
            <a:r>
              <a:rPr lang="en-GB" sz="1800" i="1" dirty="0" err="1"/>
              <a:t>ProSe</a:t>
            </a:r>
            <a:r>
              <a:rPr lang="en-GB" sz="1800" i="1" dirty="0"/>
              <a:t> Relay enabled UE in Non-Allowed Area).</a:t>
            </a:r>
          </a:p>
          <a:p>
            <a:pPr marL="0" indent="0">
              <a:buNone/>
            </a:pPr>
            <a:r>
              <a:rPr lang="en-GB" sz="1800" i="1" dirty="0"/>
              <a:t>- RSC(s) dedicated for emergency service needs to be provisioned in the 5G </a:t>
            </a:r>
            <a:r>
              <a:rPr lang="en-GB" sz="1800" i="1" dirty="0" err="1"/>
              <a:t>ProSe</a:t>
            </a:r>
            <a:r>
              <a:rPr lang="en-GB" sz="1800" i="1" dirty="0"/>
              <a:t> enabled UEs with capability of Relay UE and Remote UE using procedure as specified in clause 5.1.4 of TS 23.304 [3]. The dedicated RSC(s) are used by the 5G </a:t>
            </a:r>
            <a:r>
              <a:rPr lang="en-GB" sz="1800" i="1" dirty="0" err="1"/>
              <a:t>ProSe</a:t>
            </a:r>
            <a:r>
              <a:rPr lang="en-GB" sz="1800" i="1" dirty="0"/>
              <a:t> UE-to-Network Relay UE and Remote UE during discovery and PC5 link establishment.</a:t>
            </a:r>
            <a:endParaRPr lang="en-GB" i="1" dirty="0"/>
          </a:p>
          <a:p>
            <a:endParaRPr lang="en-GB" dirty="0"/>
          </a:p>
          <a:p>
            <a:r>
              <a:rPr lang="en-GB" dirty="0"/>
              <a:t>Observation: it is agreed that the Remote UE and Relay UE need to exchange information when an IMS emergency call is being setup </a:t>
            </a:r>
          </a:p>
          <a:p>
            <a:endParaRPr lang="en-GB" dirty="0"/>
          </a:p>
        </p:txBody>
      </p:sp>
    </p:spTree>
    <p:extLst>
      <p:ext uri="{BB962C8B-B14F-4D97-AF65-F5344CB8AC3E}">
        <p14:creationId xmlns:p14="http://schemas.microsoft.com/office/powerpoint/2010/main" val="79091437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a:t>IMS Emergency Session Establishment</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6096000" y="1825625"/>
            <a:ext cx="5257800" cy="4351338"/>
          </a:xfrm>
        </p:spPr>
        <p:txBody>
          <a:bodyPr/>
          <a:lstStyle/>
          <a:p>
            <a:r>
              <a:rPr lang="en-US" altLang="en-US" dirty="0"/>
              <a:t>Two hurdles need to be cleared to establish a UE detected IMS Emergency Session (I-E-S):</a:t>
            </a:r>
          </a:p>
          <a:p>
            <a:pPr lvl="1"/>
            <a:r>
              <a:rPr lang="en-US" altLang="en-US" dirty="0"/>
              <a:t>At Step 3, if the UE does not have a bearer, it needs to obtain an emergency PDU session</a:t>
            </a:r>
          </a:p>
          <a:p>
            <a:pPr lvl="1"/>
            <a:r>
              <a:rPr lang="en-US" altLang="en-US" dirty="0"/>
              <a:t>At Step 6, if the UE is not IMS registered already and has sufficient credentials it needs to perform IMS Registration</a:t>
            </a:r>
          </a:p>
          <a:p>
            <a:r>
              <a:rPr lang="en-US" altLang="en-US" dirty="0"/>
              <a:t>The I-E-S establishment may fail at either of these steps step</a:t>
            </a:r>
          </a:p>
        </p:txBody>
      </p:sp>
      <p:sp>
        <p:nvSpPr>
          <p:cNvPr id="2" name="Rectangle 2">
            <a:extLst>
              <a:ext uri="{FF2B5EF4-FFF2-40B4-BE49-F238E27FC236}">
                <a16:creationId xmlns:a16="http://schemas.microsoft.com/office/drawing/2014/main" id="{6E631C04-C391-417C-91E1-42EA7412AA37}"/>
              </a:ext>
            </a:extLst>
          </p:cNvPr>
          <p:cNvSpPr>
            <a:spLocks noChangeArrowheads="1"/>
          </p:cNvSpPr>
          <p:nvPr/>
        </p:nvSpPr>
        <p:spPr bwMode="auto">
          <a:xfrm>
            <a:off x="1340057" y="1825625"/>
            <a:ext cx="1823623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Object 2">
            <a:extLst>
              <a:ext uri="{FF2B5EF4-FFF2-40B4-BE49-F238E27FC236}">
                <a16:creationId xmlns:a16="http://schemas.microsoft.com/office/drawing/2014/main" id="{4184D240-B41A-4A41-8775-7AB7BF3998B1}"/>
              </a:ext>
            </a:extLst>
          </p:cNvPr>
          <p:cNvGraphicFramePr>
            <a:graphicFrameLocks noChangeAspect="1"/>
          </p:cNvGraphicFramePr>
          <p:nvPr>
            <p:extLst>
              <p:ext uri="{D42A27DB-BD31-4B8C-83A1-F6EECF244321}">
                <p14:modId xmlns:p14="http://schemas.microsoft.com/office/powerpoint/2010/main" val="1468255023"/>
              </p:ext>
            </p:extLst>
          </p:nvPr>
        </p:nvGraphicFramePr>
        <p:xfrm>
          <a:off x="421241" y="1825625"/>
          <a:ext cx="5537770" cy="3956919"/>
        </p:xfrm>
        <a:graphic>
          <a:graphicData uri="http://schemas.openxmlformats.org/presentationml/2006/ole">
            <mc:AlternateContent xmlns:mc="http://schemas.openxmlformats.org/markup-compatibility/2006">
              <mc:Choice xmlns:v="urn:schemas-microsoft-com:vml" Requires="v">
                <p:oleObj spid="_x0000_s1044" name="Picture" r:id="rId3" imgW="3989832" imgH="2849880" progId="Word.Picture.8">
                  <p:embed/>
                </p:oleObj>
              </mc:Choice>
              <mc:Fallback>
                <p:oleObj name="Picture" r:id="rId3" imgW="3989832" imgH="2849880"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241" y="1825625"/>
                        <a:ext cx="5537770" cy="3956919"/>
                      </a:xfrm>
                      <a:prstGeom prst="rect">
                        <a:avLst/>
                      </a:prstGeom>
                      <a:noFill/>
                    </p:spPr>
                  </p:pic>
                </p:oleObj>
              </mc:Fallback>
            </mc:AlternateContent>
          </a:graphicData>
        </a:graphic>
      </p:graphicFrame>
      <p:sp>
        <p:nvSpPr>
          <p:cNvPr id="4" name="TextBox 3">
            <a:extLst>
              <a:ext uri="{FF2B5EF4-FFF2-40B4-BE49-F238E27FC236}">
                <a16:creationId xmlns:a16="http://schemas.microsoft.com/office/drawing/2014/main" id="{392FCFBA-B33A-4410-92BA-E440896B3794}"/>
              </a:ext>
            </a:extLst>
          </p:cNvPr>
          <p:cNvSpPr txBox="1"/>
          <p:nvPr/>
        </p:nvSpPr>
        <p:spPr>
          <a:xfrm>
            <a:off x="1340057" y="5992297"/>
            <a:ext cx="2604239" cy="369332"/>
          </a:xfrm>
          <a:prstGeom prst="rect">
            <a:avLst/>
          </a:prstGeom>
          <a:noFill/>
        </p:spPr>
        <p:txBody>
          <a:bodyPr wrap="none" rtlCol="0">
            <a:spAutoFit/>
          </a:bodyPr>
          <a:lstStyle/>
          <a:p>
            <a:r>
              <a:rPr lang="en-GB" dirty="0"/>
              <a:t>Figure 7.1.1, TS 23.167</a:t>
            </a:r>
          </a:p>
        </p:txBody>
      </p:sp>
      <p:sp>
        <p:nvSpPr>
          <p:cNvPr id="10" name="Rectangle 9">
            <a:extLst>
              <a:ext uri="{FF2B5EF4-FFF2-40B4-BE49-F238E27FC236}">
                <a16:creationId xmlns:a16="http://schemas.microsoft.com/office/drawing/2014/main" id="{3A15B7B4-66CE-4F70-B539-A16CFFC28AE8}"/>
              </a:ext>
            </a:extLst>
          </p:cNvPr>
          <p:cNvSpPr/>
          <p:nvPr/>
        </p:nvSpPr>
        <p:spPr>
          <a:xfrm>
            <a:off x="0" y="5931514"/>
            <a:ext cx="2294219" cy="923330"/>
          </a:xfrm>
          <a:prstGeom prst="rect">
            <a:avLst/>
          </a:prstGeom>
          <a:noFill/>
          <a:ln>
            <a:solidFill>
              <a:schemeClr val="accent6"/>
            </a:solidFill>
          </a:ln>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Recap</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Emergency PDU session establishment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2148839"/>
            <a:ext cx="6271517" cy="4028123"/>
          </a:xfrm>
        </p:spPr>
        <p:txBody>
          <a:bodyPr/>
          <a:lstStyle/>
          <a:p>
            <a:r>
              <a:rPr lang="en-US" altLang="en-US" dirty="0"/>
              <a:t>PLMN policy determines whether the UE is allowed to obtain an Emergency PDU session.</a:t>
            </a:r>
          </a:p>
          <a:p>
            <a:r>
              <a:rPr lang="en-US" altLang="en-US" dirty="0"/>
              <a:t>The 4 types of policy are defined in TS 23.401 clause 4.3.12.1 and referenced in TS 23.501 clause 5.16.4.1</a:t>
            </a:r>
          </a:p>
          <a:p>
            <a:r>
              <a:rPr lang="en-US" altLang="en-US" dirty="0"/>
              <a:t>If a PDU session already exists the emergency PDU session can be created regardless of the PLMN behavior.</a:t>
            </a:r>
          </a:p>
          <a:p>
            <a:pPr marL="0" indent="0">
              <a:buNone/>
            </a:pPr>
            <a:endParaRPr lang="en-US" altLang="en-US" dirty="0"/>
          </a:p>
          <a:p>
            <a:endParaRPr lang="en-US" altLang="en-US" dirty="0"/>
          </a:p>
        </p:txBody>
      </p:sp>
      <p:sp>
        <p:nvSpPr>
          <p:cNvPr id="4" name="TextBox 3">
            <a:extLst>
              <a:ext uri="{FF2B5EF4-FFF2-40B4-BE49-F238E27FC236}">
                <a16:creationId xmlns:a16="http://schemas.microsoft.com/office/drawing/2014/main" id="{35C1CAC9-91EA-4884-A68E-2985F344A6FB}"/>
              </a:ext>
            </a:extLst>
          </p:cNvPr>
          <p:cNvSpPr txBox="1"/>
          <p:nvPr/>
        </p:nvSpPr>
        <p:spPr>
          <a:xfrm>
            <a:off x="7341509" y="2600910"/>
            <a:ext cx="4124450" cy="3046988"/>
          </a:xfrm>
          <a:prstGeom prst="rect">
            <a:avLst/>
          </a:prstGeom>
          <a:solidFill>
            <a:schemeClr val="accent6">
              <a:lumMod val="20000"/>
              <a:lumOff val="80000"/>
            </a:schemeClr>
          </a:solidFill>
          <a:ln>
            <a:solidFill>
              <a:schemeClr val="accent6"/>
            </a:solidFill>
          </a:ln>
        </p:spPr>
        <p:txBody>
          <a:bodyPr wrap="square" rtlCol="0">
            <a:spAutoFit/>
          </a:bodyPr>
          <a:lstStyle/>
          <a:p>
            <a:r>
              <a:rPr lang="en-GB" sz="1600" b="1" dirty="0"/>
              <a:t>Types of PLMN behaviour with regards to creation of Emergency PDU session:</a:t>
            </a:r>
          </a:p>
          <a:p>
            <a:pPr marL="342900" indent="-342900">
              <a:buAutoNum type="alphaUcParenR"/>
            </a:pPr>
            <a:r>
              <a:rPr lang="en-GB" sz="1600" dirty="0"/>
              <a:t>Only UEs with valid IMSI, authenticated and authorises are allowed</a:t>
            </a:r>
          </a:p>
          <a:p>
            <a:pPr marL="342900" indent="-342900">
              <a:buAutoNum type="alphaUcParenR"/>
            </a:pPr>
            <a:r>
              <a:rPr lang="en-GB" sz="1600" dirty="0"/>
              <a:t>Only UEs with valid IMSI are allowed (i.e. successful authentication needed). UE can be in limited service state (LSS)</a:t>
            </a:r>
          </a:p>
          <a:p>
            <a:pPr marL="342900" indent="-342900">
              <a:buAutoNum type="alphaUcParenR"/>
            </a:pPr>
            <a:r>
              <a:rPr lang="en-GB" sz="1600" dirty="0"/>
              <a:t>UE needs to provide an IMSI for authentication (may not be valid). UE can be in Limited Service State.</a:t>
            </a:r>
          </a:p>
          <a:p>
            <a:pPr marL="342900" indent="-342900">
              <a:buAutoNum type="alphaUcParenR"/>
            </a:pPr>
            <a:r>
              <a:rPr lang="en-GB" sz="1600" dirty="0"/>
              <a:t>Any UE allowed (including SIM-less UE). UE identified via IMEI/PEI.</a:t>
            </a:r>
          </a:p>
        </p:txBody>
      </p:sp>
      <p:sp>
        <p:nvSpPr>
          <p:cNvPr id="6" name="Rectangle 5">
            <a:extLst>
              <a:ext uri="{FF2B5EF4-FFF2-40B4-BE49-F238E27FC236}">
                <a16:creationId xmlns:a16="http://schemas.microsoft.com/office/drawing/2014/main" id="{EDAC9B5B-2F0B-43F4-B5CE-3724BE521F42}"/>
              </a:ext>
            </a:extLst>
          </p:cNvPr>
          <p:cNvSpPr/>
          <p:nvPr/>
        </p:nvSpPr>
        <p:spPr>
          <a:xfrm>
            <a:off x="0" y="5931514"/>
            <a:ext cx="2294219" cy="923330"/>
          </a:xfrm>
          <a:prstGeom prst="rect">
            <a:avLst/>
          </a:prstGeom>
          <a:noFill/>
          <a:ln>
            <a:solidFill>
              <a:schemeClr val="accent6"/>
            </a:solidFill>
          </a:ln>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Recap</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003A9-7891-43F6-AC56-BFB4DFF3BF47}"/>
              </a:ext>
            </a:extLst>
          </p:cNvPr>
          <p:cNvSpPr>
            <a:spLocks noGrp="1"/>
          </p:cNvSpPr>
          <p:nvPr>
            <p:ph type="title"/>
          </p:nvPr>
        </p:nvSpPr>
        <p:spPr/>
        <p:txBody>
          <a:bodyPr/>
          <a:lstStyle/>
          <a:p>
            <a:r>
              <a:rPr lang="en-GB" dirty="0"/>
              <a:t>IMS Registration requirement</a:t>
            </a:r>
          </a:p>
        </p:txBody>
      </p:sp>
      <p:sp>
        <p:nvSpPr>
          <p:cNvPr id="3" name="Content Placeholder 2">
            <a:extLst>
              <a:ext uri="{FF2B5EF4-FFF2-40B4-BE49-F238E27FC236}">
                <a16:creationId xmlns:a16="http://schemas.microsoft.com/office/drawing/2014/main" id="{C0E9098B-46BF-4531-867D-2D9639D68676}"/>
              </a:ext>
            </a:extLst>
          </p:cNvPr>
          <p:cNvSpPr>
            <a:spLocks noGrp="1"/>
          </p:cNvSpPr>
          <p:nvPr>
            <p:ph idx="1"/>
          </p:nvPr>
        </p:nvSpPr>
        <p:spPr>
          <a:xfrm>
            <a:off x="838200" y="2145089"/>
            <a:ext cx="5789481" cy="4031873"/>
          </a:xfrm>
        </p:spPr>
        <p:txBody>
          <a:bodyPr/>
          <a:lstStyle/>
          <a:p>
            <a:r>
              <a:rPr lang="en-GB" dirty="0"/>
              <a:t>Based on PLMN policy, only a UE with an IMS registration can initiate an IMS Emergency Session.</a:t>
            </a:r>
          </a:p>
          <a:p>
            <a:r>
              <a:rPr lang="en-GB" dirty="0"/>
              <a:t>While undetermined how the UE knows if the credentials it holds are sufficient, it is safe to assume that UE can only register in IMS of HPLMN or IMS of its ISIM(s)</a:t>
            </a:r>
          </a:p>
        </p:txBody>
      </p:sp>
      <p:sp>
        <p:nvSpPr>
          <p:cNvPr id="4" name="TextBox 3">
            <a:extLst>
              <a:ext uri="{FF2B5EF4-FFF2-40B4-BE49-F238E27FC236}">
                <a16:creationId xmlns:a16="http://schemas.microsoft.com/office/drawing/2014/main" id="{28955A51-FAEA-4645-A11D-5FC66B2799A1}"/>
              </a:ext>
            </a:extLst>
          </p:cNvPr>
          <p:cNvSpPr txBox="1"/>
          <p:nvPr/>
        </p:nvSpPr>
        <p:spPr>
          <a:xfrm>
            <a:off x="6827062" y="1899641"/>
            <a:ext cx="4597646" cy="4031873"/>
          </a:xfrm>
          <a:prstGeom prst="rect">
            <a:avLst/>
          </a:prstGeom>
          <a:solidFill>
            <a:schemeClr val="accent6">
              <a:lumMod val="20000"/>
              <a:lumOff val="80000"/>
            </a:schemeClr>
          </a:solidFill>
          <a:ln>
            <a:solidFill>
              <a:schemeClr val="accent6"/>
            </a:solidFill>
          </a:ln>
        </p:spPr>
        <p:txBody>
          <a:bodyPr wrap="square" rtlCol="0">
            <a:spAutoFit/>
          </a:bodyPr>
          <a:lstStyle/>
          <a:p>
            <a:r>
              <a:rPr lang="en-GB" sz="1600" b="1" dirty="0"/>
              <a:t>IMS Emergency Session without Registration</a:t>
            </a:r>
          </a:p>
          <a:p>
            <a:r>
              <a:rPr lang="en-GB" sz="1600" dirty="0"/>
              <a:t>If the UE is not already IMS registered or does not have sufficient credentials, it attempts an IMS emergency session establishment without prior registration.</a:t>
            </a:r>
          </a:p>
          <a:p>
            <a:r>
              <a:rPr lang="en-GB" sz="1600" i="1" dirty="0"/>
              <a:t>When the UE initiates an emergency session establishment without prior IMS registration, it shall include both the "anonymous user" and "emergency service" indications in the emergency session establishment request to the P‑CSCF.</a:t>
            </a:r>
            <a:endParaRPr lang="en-GB" sz="1600" dirty="0"/>
          </a:p>
          <a:p>
            <a:r>
              <a:rPr lang="en-GB" sz="1600" i="1" dirty="0"/>
              <a:t>Based on local regulation, the P‑CSCF may reject "anonymous user" emergency session establishment with appropriate error code. UE shall not reattempt the "anonymous user" emergency session again via the same network.</a:t>
            </a:r>
            <a:endParaRPr lang="en-GB" sz="1400" dirty="0"/>
          </a:p>
        </p:txBody>
      </p:sp>
      <p:sp>
        <p:nvSpPr>
          <p:cNvPr id="5" name="Rectangle 4">
            <a:extLst>
              <a:ext uri="{FF2B5EF4-FFF2-40B4-BE49-F238E27FC236}">
                <a16:creationId xmlns:a16="http://schemas.microsoft.com/office/drawing/2014/main" id="{6FA70A63-FD4E-490B-9B5C-782D5AD079D3}"/>
              </a:ext>
            </a:extLst>
          </p:cNvPr>
          <p:cNvSpPr/>
          <p:nvPr/>
        </p:nvSpPr>
        <p:spPr>
          <a:xfrm>
            <a:off x="0" y="5931514"/>
            <a:ext cx="2294219" cy="923330"/>
          </a:xfrm>
          <a:prstGeom prst="rect">
            <a:avLst/>
          </a:prstGeom>
          <a:noFill/>
          <a:ln>
            <a:solidFill>
              <a:schemeClr val="accent6"/>
            </a:solidFill>
          </a:ln>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Recap</a:t>
            </a:r>
          </a:p>
        </p:txBody>
      </p:sp>
    </p:spTree>
    <p:extLst>
      <p:ext uri="{BB962C8B-B14F-4D97-AF65-F5344CB8AC3E}">
        <p14:creationId xmlns:p14="http://schemas.microsoft.com/office/powerpoint/2010/main" val="383158389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7B48-DCB7-460B-8B20-03A65812A592}"/>
              </a:ext>
            </a:extLst>
          </p:cNvPr>
          <p:cNvSpPr>
            <a:spLocks noGrp="1"/>
          </p:cNvSpPr>
          <p:nvPr>
            <p:ph type="title"/>
          </p:nvPr>
        </p:nvSpPr>
        <p:spPr>
          <a:xfrm>
            <a:off x="838200" y="365125"/>
            <a:ext cx="8952186" cy="1325563"/>
          </a:xfrm>
        </p:spPr>
        <p:txBody>
          <a:bodyPr/>
          <a:lstStyle/>
          <a:p>
            <a:r>
              <a:rPr lang="en-GB" dirty="0"/>
              <a:t>IMS Emergency Session via Layer 2 UE-to-Network Relay</a:t>
            </a:r>
          </a:p>
        </p:txBody>
      </p:sp>
      <p:sp>
        <p:nvSpPr>
          <p:cNvPr id="3" name="Content Placeholder 2">
            <a:extLst>
              <a:ext uri="{FF2B5EF4-FFF2-40B4-BE49-F238E27FC236}">
                <a16:creationId xmlns:a16="http://schemas.microsoft.com/office/drawing/2014/main" id="{0ACBC5F5-61E6-4E18-B70C-3C85C8F51100}"/>
              </a:ext>
            </a:extLst>
          </p:cNvPr>
          <p:cNvSpPr>
            <a:spLocks noGrp="1"/>
          </p:cNvSpPr>
          <p:nvPr>
            <p:ph idx="1"/>
          </p:nvPr>
        </p:nvSpPr>
        <p:spPr>
          <a:xfrm>
            <a:off x="6717058" y="1825625"/>
            <a:ext cx="4636741" cy="4351338"/>
          </a:xfrm>
        </p:spPr>
        <p:txBody>
          <a:bodyPr/>
          <a:lstStyle/>
          <a:p>
            <a:r>
              <a:rPr lang="en-GB" dirty="0"/>
              <a:t>Emergency PDU session:</a:t>
            </a:r>
          </a:p>
          <a:p>
            <a:pPr lvl="1"/>
            <a:r>
              <a:rPr lang="en-GB" dirty="0"/>
              <a:t>Only needed if no PDU session exists already</a:t>
            </a:r>
          </a:p>
          <a:p>
            <a:pPr lvl="1"/>
            <a:r>
              <a:rPr lang="en-GB" dirty="0"/>
              <a:t>Directly established by Remote UE with the selected Core network.</a:t>
            </a:r>
          </a:p>
          <a:p>
            <a:pPr lvl="1"/>
            <a:r>
              <a:rPr lang="en-GB" dirty="0"/>
              <a:t>PLMN behaviour type is unknown</a:t>
            </a:r>
          </a:p>
          <a:p>
            <a:r>
              <a:rPr lang="en-GB" dirty="0"/>
              <a:t>IMS registration</a:t>
            </a:r>
          </a:p>
          <a:p>
            <a:pPr lvl="1"/>
            <a:r>
              <a:rPr lang="en-GB" dirty="0"/>
              <a:t>Only needed if Remote UE not IMS registered already</a:t>
            </a:r>
          </a:p>
          <a:p>
            <a:pPr lvl="1"/>
            <a:r>
              <a:rPr lang="en-GB" dirty="0"/>
              <a:t>Remote UE aware of identity of core network “behind” the Relay so might skip registration</a:t>
            </a:r>
          </a:p>
          <a:p>
            <a:pPr lvl="1"/>
            <a:r>
              <a:rPr lang="en-GB" dirty="0"/>
              <a:t>Whether PLMN accepts I-E-S without registration is unknown</a:t>
            </a:r>
          </a:p>
          <a:p>
            <a:pPr lvl="1"/>
            <a:endParaRPr lang="en-GB" dirty="0"/>
          </a:p>
        </p:txBody>
      </p:sp>
      <p:sp>
        <p:nvSpPr>
          <p:cNvPr id="58" name="Rectangle 57">
            <a:extLst>
              <a:ext uri="{FF2B5EF4-FFF2-40B4-BE49-F238E27FC236}">
                <a16:creationId xmlns:a16="http://schemas.microsoft.com/office/drawing/2014/main" id="{8943C2DF-B029-4CE0-A232-CC56820EB980}"/>
              </a:ext>
            </a:extLst>
          </p:cNvPr>
          <p:cNvSpPr/>
          <p:nvPr/>
        </p:nvSpPr>
        <p:spPr>
          <a:xfrm>
            <a:off x="0" y="5931514"/>
            <a:ext cx="2294219" cy="923330"/>
          </a:xfrm>
          <a:prstGeom prst="rect">
            <a:avLst/>
          </a:prstGeom>
          <a:noFill/>
          <a:ln>
            <a:solidFill>
              <a:schemeClr val="accent6"/>
            </a:solidFill>
          </a:ln>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Recap</a:t>
            </a:r>
          </a:p>
        </p:txBody>
      </p:sp>
      <p:sp>
        <p:nvSpPr>
          <p:cNvPr id="75" name="Speech Bubble: Rectangle 74">
            <a:extLst>
              <a:ext uri="{FF2B5EF4-FFF2-40B4-BE49-F238E27FC236}">
                <a16:creationId xmlns:a16="http://schemas.microsoft.com/office/drawing/2014/main" id="{CB5A24C2-1036-4916-BA33-5527869D7981}"/>
              </a:ext>
            </a:extLst>
          </p:cNvPr>
          <p:cNvSpPr/>
          <p:nvPr/>
        </p:nvSpPr>
        <p:spPr>
          <a:xfrm>
            <a:off x="15762370" y="3114246"/>
            <a:ext cx="2677998" cy="799859"/>
          </a:xfrm>
          <a:prstGeom prst="wedgeRectCallout">
            <a:avLst>
              <a:gd name="adj1" fmla="val -51626"/>
              <a:gd name="adj2" fmla="val 246884"/>
            </a:avLst>
          </a:prstGeom>
          <a:solidFill>
            <a:srgbClr val="E7E6E6"/>
          </a:solidFill>
          <a:ln w="12700" cap="flat" cmpd="sng" algn="ctr">
            <a:solidFill>
              <a:srgbClr val="4472C4">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FF0000"/>
                </a:solidFill>
                <a:effectLst/>
                <a:uLnTx/>
                <a:uFillTx/>
                <a:latin typeface="Calibri" panose="020F0502020204030204"/>
                <a:ea typeface="+mn-ea"/>
                <a:cs typeface="+mn-cs"/>
              </a:rPr>
              <a:t>3. EM setup</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FF0000"/>
                </a:solidFill>
                <a:effectLst/>
                <a:uLnTx/>
                <a:uFillTx/>
                <a:latin typeface="Calibri" panose="020F0502020204030204"/>
                <a:ea typeface="+mn-ea"/>
                <a:cs typeface="+mn-cs"/>
              </a:rPr>
              <a:t>4. Emergency PDU session</a:t>
            </a:r>
          </a:p>
        </p:txBody>
      </p:sp>
      <p:sp>
        <p:nvSpPr>
          <p:cNvPr id="76" name="Speech Bubble: Rectangle 75">
            <a:extLst>
              <a:ext uri="{FF2B5EF4-FFF2-40B4-BE49-F238E27FC236}">
                <a16:creationId xmlns:a16="http://schemas.microsoft.com/office/drawing/2014/main" id="{C685D6B6-0E1F-49FC-B41D-24FB2C1F51DA}"/>
              </a:ext>
            </a:extLst>
          </p:cNvPr>
          <p:cNvSpPr/>
          <p:nvPr/>
        </p:nvSpPr>
        <p:spPr>
          <a:xfrm>
            <a:off x="19224223" y="2906237"/>
            <a:ext cx="2000293" cy="843219"/>
          </a:xfrm>
          <a:prstGeom prst="wedgeRectCallout">
            <a:avLst>
              <a:gd name="adj1" fmla="val -72019"/>
              <a:gd name="adj2" fmla="val 61514"/>
            </a:avLst>
          </a:prstGeom>
          <a:solidFill>
            <a:srgbClr val="E7E6E6"/>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FF0000"/>
                </a:solidFill>
                <a:effectLst/>
                <a:uLnTx/>
                <a:uFillTx/>
                <a:latin typeface="Calibri" panose="020F0502020204030204"/>
                <a:ea typeface="+mn-ea"/>
                <a:cs typeface="+mn-cs"/>
              </a:rPr>
              <a:t>5. IMS registration</a:t>
            </a:r>
          </a:p>
        </p:txBody>
      </p:sp>
      <p:sp>
        <p:nvSpPr>
          <p:cNvPr id="77" name="Speech Bubble: Rectangle 76">
            <a:extLst>
              <a:ext uri="{FF2B5EF4-FFF2-40B4-BE49-F238E27FC236}">
                <a16:creationId xmlns:a16="http://schemas.microsoft.com/office/drawing/2014/main" id="{3B171570-EB14-41E1-B10E-413B5A1CAEA5}"/>
              </a:ext>
            </a:extLst>
          </p:cNvPr>
          <p:cNvSpPr/>
          <p:nvPr/>
        </p:nvSpPr>
        <p:spPr>
          <a:xfrm>
            <a:off x="13126819" y="3959624"/>
            <a:ext cx="2347531" cy="925371"/>
          </a:xfrm>
          <a:prstGeom prst="wedgeRectCallout">
            <a:avLst>
              <a:gd name="adj1" fmla="val 47339"/>
              <a:gd name="adj2" fmla="val 128666"/>
            </a:avLst>
          </a:prstGeom>
          <a:solidFill>
            <a:srgbClr val="E7E6E6"/>
          </a:solidFill>
          <a:ln w="12700" cap="flat" cmpd="sng" algn="ctr">
            <a:solidFill>
              <a:srgbClr val="4472C4">
                <a:shade val="50000"/>
              </a:srgbClr>
            </a:solidFill>
            <a:prstDash val="solid"/>
            <a:miter lim="800000"/>
          </a:ln>
          <a:effectLst/>
        </p:spPr>
        <p:txBody>
          <a:bodyPr rtlCol="0" anchor="ctr"/>
          <a:lstStyle/>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0" cap="none" spc="0" normalizeH="0" baseline="0" noProof="0" dirty="0">
                <a:ln>
                  <a:noFill/>
                </a:ln>
                <a:solidFill>
                  <a:srgbClr val="FF0000"/>
                </a:solidFill>
                <a:effectLst/>
                <a:uLnTx/>
                <a:uFillTx/>
                <a:latin typeface="Calibri" panose="020F0502020204030204"/>
                <a:ea typeface="+mn-ea"/>
                <a:cs typeface="+mn-cs"/>
              </a:rPr>
              <a:t>Discovery</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n-GB" sz="1800" b="0" i="0" u="none" strike="noStrike" kern="0" cap="none" spc="0" normalizeH="0" baseline="0" noProof="0" dirty="0">
                <a:ln>
                  <a:noFill/>
                </a:ln>
                <a:solidFill>
                  <a:srgbClr val="FF0000"/>
                </a:solidFill>
                <a:effectLst/>
                <a:uLnTx/>
                <a:uFillTx/>
                <a:latin typeface="Calibri" panose="020F0502020204030204"/>
                <a:ea typeface="+mn-ea"/>
                <a:cs typeface="+mn-cs"/>
              </a:rPr>
              <a:t>PC5 authentication</a:t>
            </a:r>
          </a:p>
        </p:txBody>
      </p:sp>
      <p:sp>
        <p:nvSpPr>
          <p:cNvPr id="78" name="TextBox 77">
            <a:extLst>
              <a:ext uri="{FF2B5EF4-FFF2-40B4-BE49-F238E27FC236}">
                <a16:creationId xmlns:a16="http://schemas.microsoft.com/office/drawing/2014/main" id="{6FFF3B39-F9DA-492C-9BEE-E2CCDC2B2183}"/>
              </a:ext>
            </a:extLst>
          </p:cNvPr>
          <p:cNvSpPr txBox="1"/>
          <p:nvPr/>
        </p:nvSpPr>
        <p:spPr>
          <a:xfrm>
            <a:off x="15666878" y="4923523"/>
            <a:ext cx="2340897" cy="369332"/>
          </a:xfrm>
          <a:prstGeom prst="rect">
            <a:avLst/>
          </a:prstGeom>
          <a:noFill/>
        </p:spPr>
        <p:txBody>
          <a:bodyPr wrap="none" rtlCol="0">
            <a:spAutoFit/>
          </a:bodyPr>
          <a:lstStyle/>
          <a:p>
            <a:pPr eaLnBrk="1" fontAlgn="auto" hangingPunct="1">
              <a:spcBef>
                <a:spcPts val="0"/>
              </a:spcBef>
              <a:spcAft>
                <a:spcPts val="0"/>
              </a:spcAft>
            </a:pPr>
            <a:r>
              <a:rPr lang="en-GB" dirty="0">
                <a:solidFill>
                  <a:prstClr val="black"/>
                </a:solidFill>
                <a:latin typeface="Calibri" panose="020F0502020204030204"/>
                <a:cs typeface="+mn-cs"/>
              </a:rPr>
              <a:t>Relay UE serving PLMN</a:t>
            </a:r>
          </a:p>
        </p:txBody>
      </p:sp>
      <p:sp>
        <p:nvSpPr>
          <p:cNvPr id="79" name="Rectangle 78">
            <a:extLst>
              <a:ext uri="{FF2B5EF4-FFF2-40B4-BE49-F238E27FC236}">
                <a16:creationId xmlns:a16="http://schemas.microsoft.com/office/drawing/2014/main" id="{355108A8-2E40-466B-8C76-4B086CA1658B}"/>
              </a:ext>
            </a:extLst>
          </p:cNvPr>
          <p:cNvSpPr/>
          <p:nvPr/>
        </p:nvSpPr>
        <p:spPr>
          <a:xfrm>
            <a:off x="15697625" y="4971960"/>
            <a:ext cx="5898341" cy="1171560"/>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0" name="Rectangle 79">
            <a:extLst>
              <a:ext uri="{FF2B5EF4-FFF2-40B4-BE49-F238E27FC236}">
                <a16:creationId xmlns:a16="http://schemas.microsoft.com/office/drawing/2014/main" id="{A23E07E0-6699-40F1-984F-169D36AEF685}"/>
              </a:ext>
            </a:extLst>
          </p:cNvPr>
          <p:cNvSpPr/>
          <p:nvPr/>
        </p:nvSpPr>
        <p:spPr>
          <a:xfrm>
            <a:off x="13976707" y="5295909"/>
            <a:ext cx="1089614" cy="673481"/>
          </a:xfrm>
          <a:prstGeom prst="rect">
            <a:avLst/>
          </a:prstGeom>
          <a:solidFill>
            <a:srgbClr val="ED7D31"/>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REMOTE UE</a:t>
            </a:r>
          </a:p>
        </p:txBody>
      </p:sp>
      <p:sp>
        <p:nvSpPr>
          <p:cNvPr id="81" name="Cloud 80">
            <a:extLst>
              <a:ext uri="{FF2B5EF4-FFF2-40B4-BE49-F238E27FC236}">
                <a16:creationId xmlns:a16="http://schemas.microsoft.com/office/drawing/2014/main" id="{DBF1127E-5756-4C12-BABB-373F6977A695}"/>
              </a:ext>
            </a:extLst>
          </p:cNvPr>
          <p:cNvSpPr/>
          <p:nvPr/>
        </p:nvSpPr>
        <p:spPr>
          <a:xfrm>
            <a:off x="20267236" y="4021919"/>
            <a:ext cx="1171657" cy="898658"/>
          </a:xfrm>
          <a:prstGeom prst="cloud">
            <a:avLst/>
          </a:prstGeom>
          <a:solidFill>
            <a:srgbClr val="ED7D3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IMS A</a:t>
            </a:r>
          </a:p>
        </p:txBody>
      </p:sp>
      <p:cxnSp>
        <p:nvCxnSpPr>
          <p:cNvPr id="82" name="Straight Arrow Connector 81">
            <a:extLst>
              <a:ext uri="{FF2B5EF4-FFF2-40B4-BE49-F238E27FC236}">
                <a16:creationId xmlns:a16="http://schemas.microsoft.com/office/drawing/2014/main" id="{A8F07B03-2931-4A4C-BF9A-A2EC02AC8116}"/>
              </a:ext>
            </a:extLst>
          </p:cNvPr>
          <p:cNvCxnSpPr>
            <a:cxnSpLocks/>
          </p:cNvCxnSpPr>
          <p:nvPr/>
        </p:nvCxnSpPr>
        <p:spPr>
          <a:xfrm>
            <a:off x="17101369" y="5640863"/>
            <a:ext cx="448300" cy="0"/>
          </a:xfrm>
          <a:prstGeom prst="straightConnector1">
            <a:avLst/>
          </a:prstGeom>
          <a:noFill/>
          <a:ln w="38100" cap="flat" cmpd="sng" algn="ctr">
            <a:solidFill>
              <a:srgbClr val="4472C4"/>
            </a:solidFill>
            <a:prstDash val="solid"/>
            <a:miter lim="800000"/>
            <a:tailEnd type="triangle"/>
          </a:ln>
          <a:effectLst/>
        </p:spPr>
      </p:cxnSp>
      <p:sp>
        <p:nvSpPr>
          <p:cNvPr id="83" name="Rectangle 82">
            <a:extLst>
              <a:ext uri="{FF2B5EF4-FFF2-40B4-BE49-F238E27FC236}">
                <a16:creationId xmlns:a16="http://schemas.microsoft.com/office/drawing/2014/main" id="{AEDACD93-E5D5-422D-83DE-E443D50E5D62}"/>
              </a:ext>
            </a:extLst>
          </p:cNvPr>
          <p:cNvSpPr/>
          <p:nvPr/>
        </p:nvSpPr>
        <p:spPr>
          <a:xfrm>
            <a:off x="19503257" y="4159113"/>
            <a:ext cx="969837" cy="673481"/>
          </a:xfrm>
          <a:prstGeom prst="rect">
            <a:avLst/>
          </a:prstGeom>
          <a:solidFill>
            <a:srgbClr val="ED7D3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Remote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CN</a:t>
            </a:r>
          </a:p>
        </p:txBody>
      </p:sp>
      <p:cxnSp>
        <p:nvCxnSpPr>
          <p:cNvPr id="84" name="Connector: Curved 83">
            <a:extLst>
              <a:ext uri="{FF2B5EF4-FFF2-40B4-BE49-F238E27FC236}">
                <a16:creationId xmlns:a16="http://schemas.microsoft.com/office/drawing/2014/main" id="{068F6422-DD7E-496E-8CD2-04AD8B3BC918}"/>
              </a:ext>
            </a:extLst>
          </p:cNvPr>
          <p:cNvCxnSpPr>
            <a:cxnSpLocks/>
            <a:stCxn id="80" idx="0"/>
            <a:endCxn id="81" idx="3"/>
          </p:cNvCxnSpPr>
          <p:nvPr/>
        </p:nvCxnSpPr>
        <p:spPr>
          <a:xfrm rot="5400000" flipH="1" flipV="1">
            <a:off x="17075985" y="1518830"/>
            <a:ext cx="1222608" cy="6331551"/>
          </a:xfrm>
          <a:prstGeom prst="curvedConnector3">
            <a:avLst>
              <a:gd name="adj1" fmla="val 122900"/>
            </a:avLst>
          </a:prstGeom>
          <a:noFill/>
          <a:ln w="38100" cap="flat" cmpd="sng" algn="ctr">
            <a:solidFill>
              <a:srgbClr val="C00000"/>
            </a:solidFill>
            <a:prstDash val="solid"/>
            <a:miter lim="800000"/>
            <a:tailEnd type="triangle"/>
          </a:ln>
          <a:effectLst/>
        </p:spPr>
      </p:cxnSp>
      <p:cxnSp>
        <p:nvCxnSpPr>
          <p:cNvPr id="85" name="Straight Arrow Connector 84">
            <a:extLst>
              <a:ext uri="{FF2B5EF4-FFF2-40B4-BE49-F238E27FC236}">
                <a16:creationId xmlns:a16="http://schemas.microsoft.com/office/drawing/2014/main" id="{7917F398-C228-4260-A3BD-FDACB754A713}"/>
              </a:ext>
            </a:extLst>
          </p:cNvPr>
          <p:cNvCxnSpPr>
            <a:cxnSpLocks/>
          </p:cNvCxnSpPr>
          <p:nvPr/>
        </p:nvCxnSpPr>
        <p:spPr>
          <a:xfrm>
            <a:off x="15166515" y="5639709"/>
            <a:ext cx="641904" cy="0"/>
          </a:xfrm>
          <a:prstGeom prst="straightConnector1">
            <a:avLst/>
          </a:prstGeom>
          <a:noFill/>
          <a:ln w="38100" cap="flat" cmpd="sng" algn="ctr">
            <a:solidFill>
              <a:srgbClr val="4472C4"/>
            </a:solidFill>
            <a:prstDash val="solid"/>
            <a:miter lim="800000"/>
            <a:headEnd type="triangle"/>
            <a:tailEnd type="triangle"/>
          </a:ln>
          <a:effectLst/>
        </p:spPr>
      </p:cxnSp>
      <p:sp>
        <p:nvSpPr>
          <p:cNvPr id="86" name="Rectangle 85">
            <a:extLst>
              <a:ext uri="{FF2B5EF4-FFF2-40B4-BE49-F238E27FC236}">
                <a16:creationId xmlns:a16="http://schemas.microsoft.com/office/drawing/2014/main" id="{2BAD1C41-8771-4DD3-9838-CBD2BE2EE370}"/>
              </a:ext>
            </a:extLst>
          </p:cNvPr>
          <p:cNvSpPr/>
          <p:nvPr/>
        </p:nvSpPr>
        <p:spPr>
          <a:xfrm>
            <a:off x="17638848" y="5327197"/>
            <a:ext cx="906137" cy="673481"/>
          </a:xfrm>
          <a:prstGeom prst="rect">
            <a:avLst/>
          </a:prstGeom>
          <a:noFill/>
          <a:ln w="38100" cap="flat" cmpd="sng" algn="ctr">
            <a:solidFill>
              <a:srgbClr val="4472C4"/>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4472C4"/>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4472C4"/>
                </a:solidFill>
                <a:effectLst/>
                <a:uLnTx/>
                <a:uFillTx/>
                <a:latin typeface="Calibri" panose="020F0502020204030204"/>
                <a:ea typeface="+mn-ea"/>
                <a:cs typeface="+mn-cs"/>
              </a:rPr>
              <a:t>RAN</a:t>
            </a:r>
          </a:p>
        </p:txBody>
      </p:sp>
      <p:sp>
        <p:nvSpPr>
          <p:cNvPr id="87" name="Cloud 86">
            <a:extLst>
              <a:ext uri="{FF2B5EF4-FFF2-40B4-BE49-F238E27FC236}">
                <a16:creationId xmlns:a16="http://schemas.microsoft.com/office/drawing/2014/main" id="{10911D3F-1F56-4727-B677-EFFCCAB85C7B}"/>
              </a:ext>
            </a:extLst>
          </p:cNvPr>
          <p:cNvSpPr/>
          <p:nvPr/>
        </p:nvSpPr>
        <p:spPr>
          <a:xfrm>
            <a:off x="20289484" y="5190380"/>
            <a:ext cx="1171657" cy="898658"/>
          </a:xfrm>
          <a:prstGeom prst="cloud">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IMS B</a:t>
            </a:r>
          </a:p>
        </p:txBody>
      </p:sp>
      <p:sp>
        <p:nvSpPr>
          <p:cNvPr id="88" name="Rectangle 87">
            <a:extLst>
              <a:ext uri="{FF2B5EF4-FFF2-40B4-BE49-F238E27FC236}">
                <a16:creationId xmlns:a16="http://schemas.microsoft.com/office/drawing/2014/main" id="{36D5A3E7-8C57-4A4E-ABB5-11961A962468}"/>
              </a:ext>
            </a:extLst>
          </p:cNvPr>
          <p:cNvSpPr/>
          <p:nvPr/>
        </p:nvSpPr>
        <p:spPr>
          <a:xfrm>
            <a:off x="19525505" y="5327574"/>
            <a:ext cx="969837" cy="673481"/>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Relay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CN</a:t>
            </a:r>
          </a:p>
        </p:txBody>
      </p:sp>
      <p:cxnSp>
        <p:nvCxnSpPr>
          <p:cNvPr id="89" name="Straight Arrow Connector 88">
            <a:extLst>
              <a:ext uri="{FF2B5EF4-FFF2-40B4-BE49-F238E27FC236}">
                <a16:creationId xmlns:a16="http://schemas.microsoft.com/office/drawing/2014/main" id="{A36D9215-B2F0-4A70-86B1-17EA8A353731}"/>
              </a:ext>
            </a:extLst>
          </p:cNvPr>
          <p:cNvCxnSpPr>
            <a:cxnSpLocks/>
          </p:cNvCxnSpPr>
          <p:nvPr/>
        </p:nvCxnSpPr>
        <p:spPr>
          <a:xfrm>
            <a:off x="18659793" y="5643865"/>
            <a:ext cx="790977" cy="0"/>
          </a:xfrm>
          <a:prstGeom prst="straightConnector1">
            <a:avLst/>
          </a:prstGeom>
          <a:noFill/>
          <a:ln w="38100" cap="flat" cmpd="sng" algn="ctr">
            <a:solidFill>
              <a:srgbClr val="4472C4"/>
            </a:solidFill>
            <a:prstDash val="solid"/>
            <a:miter lim="800000"/>
            <a:tailEnd type="triangle"/>
          </a:ln>
          <a:effectLst/>
        </p:spPr>
      </p:cxnSp>
      <p:cxnSp>
        <p:nvCxnSpPr>
          <p:cNvPr id="90" name="Straight Arrow Connector 89">
            <a:extLst>
              <a:ext uri="{FF2B5EF4-FFF2-40B4-BE49-F238E27FC236}">
                <a16:creationId xmlns:a16="http://schemas.microsoft.com/office/drawing/2014/main" id="{5481150B-35F8-41AD-9D80-359AD7056B97}"/>
              </a:ext>
            </a:extLst>
          </p:cNvPr>
          <p:cNvCxnSpPr>
            <a:cxnSpLocks/>
          </p:cNvCxnSpPr>
          <p:nvPr/>
        </p:nvCxnSpPr>
        <p:spPr>
          <a:xfrm flipV="1">
            <a:off x="18680410" y="4530531"/>
            <a:ext cx="770360" cy="1133406"/>
          </a:xfrm>
          <a:prstGeom prst="straightConnector1">
            <a:avLst/>
          </a:prstGeom>
          <a:noFill/>
          <a:ln w="38100" cap="flat" cmpd="sng" algn="ctr">
            <a:solidFill>
              <a:srgbClr val="4472C4"/>
            </a:solidFill>
            <a:prstDash val="solid"/>
            <a:miter lim="800000"/>
            <a:tailEnd type="triangle"/>
          </a:ln>
          <a:effectLst/>
        </p:spPr>
      </p:cxnSp>
      <p:cxnSp>
        <p:nvCxnSpPr>
          <p:cNvPr id="91" name="Connector: Curved 90">
            <a:extLst>
              <a:ext uri="{FF2B5EF4-FFF2-40B4-BE49-F238E27FC236}">
                <a16:creationId xmlns:a16="http://schemas.microsoft.com/office/drawing/2014/main" id="{0EBA4ED2-6CEB-4527-B6EC-FC81549505E8}"/>
              </a:ext>
            </a:extLst>
          </p:cNvPr>
          <p:cNvCxnSpPr>
            <a:cxnSpLocks/>
            <a:endCxn id="83" idx="2"/>
          </p:cNvCxnSpPr>
          <p:nvPr/>
        </p:nvCxnSpPr>
        <p:spPr>
          <a:xfrm flipV="1">
            <a:off x="15141057" y="4832594"/>
            <a:ext cx="4847119" cy="675114"/>
          </a:xfrm>
          <a:prstGeom prst="curvedConnector2">
            <a:avLst/>
          </a:prstGeom>
          <a:noFill/>
          <a:ln w="38100" cap="flat" cmpd="sng" algn="ctr">
            <a:solidFill>
              <a:sysClr val="windowText" lastClr="000000"/>
            </a:solidFill>
            <a:prstDash val="solid"/>
            <a:miter lim="800000"/>
            <a:tailEnd type="triangle"/>
          </a:ln>
          <a:effectLst/>
        </p:spPr>
      </p:cxnSp>
      <p:cxnSp>
        <p:nvCxnSpPr>
          <p:cNvPr id="92" name="Straight Connector 91">
            <a:extLst>
              <a:ext uri="{FF2B5EF4-FFF2-40B4-BE49-F238E27FC236}">
                <a16:creationId xmlns:a16="http://schemas.microsoft.com/office/drawing/2014/main" id="{2C92EA1B-5CA4-4224-9FE6-8E90628EE369}"/>
              </a:ext>
            </a:extLst>
          </p:cNvPr>
          <p:cNvCxnSpPr/>
          <p:nvPr/>
        </p:nvCxnSpPr>
        <p:spPr>
          <a:xfrm>
            <a:off x="13390879" y="6288137"/>
            <a:ext cx="710336" cy="0"/>
          </a:xfrm>
          <a:prstGeom prst="line">
            <a:avLst/>
          </a:prstGeom>
          <a:noFill/>
          <a:ln w="38100" cap="flat" cmpd="sng" algn="ctr">
            <a:solidFill>
              <a:sysClr val="windowText" lastClr="000000"/>
            </a:solidFill>
            <a:prstDash val="solid"/>
            <a:miter lim="800000"/>
          </a:ln>
          <a:effectLst/>
        </p:spPr>
      </p:cxnSp>
      <p:sp>
        <p:nvSpPr>
          <p:cNvPr id="93" name="TextBox 92">
            <a:extLst>
              <a:ext uri="{FF2B5EF4-FFF2-40B4-BE49-F238E27FC236}">
                <a16:creationId xmlns:a16="http://schemas.microsoft.com/office/drawing/2014/main" id="{20284949-AE37-4161-B3B7-2EA0E5ABE0EE}"/>
              </a:ext>
            </a:extLst>
          </p:cNvPr>
          <p:cNvSpPr txBox="1"/>
          <p:nvPr/>
        </p:nvSpPr>
        <p:spPr>
          <a:xfrm>
            <a:off x="14160246" y="6103471"/>
            <a:ext cx="2425536" cy="369332"/>
          </a:xfrm>
          <a:prstGeom prst="rect">
            <a:avLst/>
          </a:prstGeom>
          <a:noFill/>
        </p:spPr>
        <p:txBody>
          <a:bodyPr wrap="none" rtlCol="0">
            <a:spAutoFit/>
          </a:bodyPr>
          <a:lstStyle/>
          <a:p>
            <a:pPr eaLnBrk="1" fontAlgn="auto" hangingPunct="1">
              <a:spcBef>
                <a:spcPts val="0"/>
              </a:spcBef>
              <a:spcAft>
                <a:spcPts val="0"/>
              </a:spcAft>
            </a:pPr>
            <a:r>
              <a:rPr lang="en-GB" dirty="0">
                <a:solidFill>
                  <a:prstClr val="black"/>
                </a:solidFill>
                <a:latin typeface="Calibri" panose="020F0502020204030204"/>
                <a:cs typeface="+mn-cs"/>
              </a:rPr>
              <a:t>Remote UE PDU session</a:t>
            </a:r>
          </a:p>
        </p:txBody>
      </p:sp>
      <p:cxnSp>
        <p:nvCxnSpPr>
          <p:cNvPr id="94" name="Straight Connector 93">
            <a:extLst>
              <a:ext uri="{FF2B5EF4-FFF2-40B4-BE49-F238E27FC236}">
                <a16:creationId xmlns:a16="http://schemas.microsoft.com/office/drawing/2014/main" id="{07E51153-8961-4F14-B4B3-4C4DA1E45C4C}"/>
              </a:ext>
            </a:extLst>
          </p:cNvPr>
          <p:cNvCxnSpPr/>
          <p:nvPr/>
        </p:nvCxnSpPr>
        <p:spPr>
          <a:xfrm>
            <a:off x="13390879" y="6592285"/>
            <a:ext cx="710336" cy="0"/>
          </a:xfrm>
          <a:prstGeom prst="line">
            <a:avLst/>
          </a:prstGeom>
          <a:noFill/>
          <a:ln w="38100" cap="flat" cmpd="sng" algn="ctr">
            <a:solidFill>
              <a:srgbClr val="C00000"/>
            </a:solidFill>
            <a:prstDash val="solid"/>
            <a:miter lim="800000"/>
          </a:ln>
          <a:effectLst/>
        </p:spPr>
      </p:cxnSp>
      <p:sp>
        <p:nvSpPr>
          <p:cNvPr id="95" name="TextBox 94">
            <a:extLst>
              <a:ext uri="{FF2B5EF4-FFF2-40B4-BE49-F238E27FC236}">
                <a16:creationId xmlns:a16="http://schemas.microsoft.com/office/drawing/2014/main" id="{C4AE54CE-0281-4047-893B-1C7E183A0E34}"/>
              </a:ext>
            </a:extLst>
          </p:cNvPr>
          <p:cNvSpPr txBox="1"/>
          <p:nvPr/>
        </p:nvSpPr>
        <p:spPr>
          <a:xfrm>
            <a:off x="14160246" y="6407619"/>
            <a:ext cx="2569806" cy="369332"/>
          </a:xfrm>
          <a:prstGeom prst="rect">
            <a:avLst/>
          </a:prstGeom>
          <a:noFill/>
        </p:spPr>
        <p:txBody>
          <a:bodyPr wrap="none" rtlCol="0">
            <a:spAutoFit/>
          </a:bodyPr>
          <a:lstStyle/>
          <a:p>
            <a:pPr eaLnBrk="1" fontAlgn="auto" hangingPunct="1">
              <a:spcBef>
                <a:spcPts val="0"/>
              </a:spcBef>
              <a:spcAft>
                <a:spcPts val="0"/>
              </a:spcAft>
            </a:pPr>
            <a:r>
              <a:rPr lang="en-GB" dirty="0">
                <a:solidFill>
                  <a:prstClr val="black"/>
                </a:solidFill>
                <a:latin typeface="Calibri" panose="020F0502020204030204"/>
                <a:cs typeface="+mn-cs"/>
              </a:rPr>
              <a:t>Remote UE IMS signalling</a:t>
            </a:r>
          </a:p>
        </p:txBody>
      </p:sp>
      <p:sp>
        <p:nvSpPr>
          <p:cNvPr id="96" name="Rectangle 95">
            <a:extLst>
              <a:ext uri="{FF2B5EF4-FFF2-40B4-BE49-F238E27FC236}">
                <a16:creationId xmlns:a16="http://schemas.microsoft.com/office/drawing/2014/main" id="{EE3BD45F-FA74-413D-838B-94F4A05FAA5E}"/>
              </a:ext>
            </a:extLst>
          </p:cNvPr>
          <p:cNvSpPr/>
          <p:nvPr/>
        </p:nvSpPr>
        <p:spPr>
          <a:xfrm>
            <a:off x="15924845" y="5295909"/>
            <a:ext cx="1089614" cy="673481"/>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L2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Relay UE</a:t>
            </a:r>
          </a:p>
        </p:txBody>
      </p:sp>
      <p:sp>
        <p:nvSpPr>
          <p:cNvPr id="119" name="Rectangle 118">
            <a:extLst>
              <a:ext uri="{FF2B5EF4-FFF2-40B4-BE49-F238E27FC236}">
                <a16:creationId xmlns:a16="http://schemas.microsoft.com/office/drawing/2014/main" id="{FE352551-EC26-46C9-A00E-859A17303D9E}"/>
              </a:ext>
            </a:extLst>
          </p:cNvPr>
          <p:cNvSpPr/>
          <p:nvPr/>
        </p:nvSpPr>
        <p:spPr>
          <a:xfrm>
            <a:off x="14043528" y="1501232"/>
            <a:ext cx="1089614" cy="67348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REMOTE UE</a:t>
            </a:r>
          </a:p>
        </p:txBody>
      </p:sp>
      <p:sp>
        <p:nvSpPr>
          <p:cNvPr id="120" name="Rectangle 119">
            <a:extLst>
              <a:ext uri="{FF2B5EF4-FFF2-40B4-BE49-F238E27FC236}">
                <a16:creationId xmlns:a16="http://schemas.microsoft.com/office/drawing/2014/main" id="{B88A4134-CA28-4415-9A32-4F036D9F302F}"/>
              </a:ext>
            </a:extLst>
          </p:cNvPr>
          <p:cNvSpPr/>
          <p:nvPr/>
        </p:nvSpPr>
        <p:spPr>
          <a:xfrm>
            <a:off x="16390498" y="1501232"/>
            <a:ext cx="1089614" cy="673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L2</a:t>
            </a:r>
          </a:p>
          <a:p>
            <a:pPr algn="ctr"/>
            <a:r>
              <a:rPr lang="en-GB" dirty="0"/>
              <a:t>Relay UE</a:t>
            </a:r>
          </a:p>
        </p:txBody>
      </p:sp>
      <p:sp>
        <p:nvSpPr>
          <p:cNvPr id="121" name="Cloud 120">
            <a:extLst>
              <a:ext uri="{FF2B5EF4-FFF2-40B4-BE49-F238E27FC236}">
                <a16:creationId xmlns:a16="http://schemas.microsoft.com/office/drawing/2014/main" id="{1D4B01A4-52C1-40D9-B5DD-88FE9C86850F}"/>
              </a:ext>
            </a:extLst>
          </p:cNvPr>
          <p:cNvSpPr/>
          <p:nvPr/>
        </p:nvSpPr>
        <p:spPr>
          <a:xfrm>
            <a:off x="19622475" y="1381588"/>
            <a:ext cx="1171657" cy="898658"/>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IMS</a:t>
            </a:r>
          </a:p>
        </p:txBody>
      </p:sp>
      <p:cxnSp>
        <p:nvCxnSpPr>
          <p:cNvPr id="122" name="Straight Arrow Connector 121">
            <a:extLst>
              <a:ext uri="{FF2B5EF4-FFF2-40B4-BE49-F238E27FC236}">
                <a16:creationId xmlns:a16="http://schemas.microsoft.com/office/drawing/2014/main" id="{A4B0A3A9-97CB-4DC5-9006-6F72F9253B44}"/>
              </a:ext>
            </a:extLst>
          </p:cNvPr>
          <p:cNvCxnSpPr>
            <a:cxnSpLocks/>
          </p:cNvCxnSpPr>
          <p:nvPr/>
        </p:nvCxnSpPr>
        <p:spPr>
          <a:xfrm>
            <a:off x="15278749" y="2121939"/>
            <a:ext cx="371128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3" name="Speech Bubble: Rectangle 122">
            <a:extLst>
              <a:ext uri="{FF2B5EF4-FFF2-40B4-BE49-F238E27FC236}">
                <a16:creationId xmlns:a16="http://schemas.microsoft.com/office/drawing/2014/main" id="{88F46FCF-2318-41A1-AEF2-68395C207867}"/>
              </a:ext>
            </a:extLst>
          </p:cNvPr>
          <p:cNvSpPr/>
          <p:nvPr/>
        </p:nvSpPr>
        <p:spPr>
          <a:xfrm>
            <a:off x="15319634" y="-474088"/>
            <a:ext cx="2677998" cy="799859"/>
          </a:xfrm>
          <a:prstGeom prst="wedgeRectCallout">
            <a:avLst>
              <a:gd name="adj1" fmla="val -36830"/>
              <a:gd name="adj2" fmla="val 264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0000"/>
                </a:solidFill>
              </a:rPr>
              <a:t>3. EM setup</a:t>
            </a:r>
          </a:p>
          <a:p>
            <a:r>
              <a:rPr lang="en-GB" dirty="0">
                <a:solidFill>
                  <a:srgbClr val="FF0000"/>
                </a:solidFill>
              </a:rPr>
              <a:t>4. Emergency PDU session</a:t>
            </a:r>
          </a:p>
        </p:txBody>
      </p:sp>
      <p:sp>
        <p:nvSpPr>
          <p:cNvPr id="124" name="Rectangle 123">
            <a:extLst>
              <a:ext uri="{FF2B5EF4-FFF2-40B4-BE49-F238E27FC236}">
                <a16:creationId xmlns:a16="http://schemas.microsoft.com/office/drawing/2014/main" id="{507A14BD-069F-41AE-8EAC-05D85CF89F7B}"/>
              </a:ext>
            </a:extLst>
          </p:cNvPr>
          <p:cNvSpPr/>
          <p:nvPr/>
        </p:nvSpPr>
        <p:spPr>
          <a:xfrm>
            <a:off x="18996147" y="1518782"/>
            <a:ext cx="807908" cy="67348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CN</a:t>
            </a:r>
          </a:p>
        </p:txBody>
      </p:sp>
      <p:cxnSp>
        <p:nvCxnSpPr>
          <p:cNvPr id="125" name="Connector: Curved 124">
            <a:extLst>
              <a:ext uri="{FF2B5EF4-FFF2-40B4-BE49-F238E27FC236}">
                <a16:creationId xmlns:a16="http://schemas.microsoft.com/office/drawing/2014/main" id="{4844016A-926A-430B-B296-AEA2D6CAF4F6}"/>
              </a:ext>
            </a:extLst>
          </p:cNvPr>
          <p:cNvCxnSpPr>
            <a:cxnSpLocks/>
            <a:stCxn id="119" idx="0"/>
            <a:endCxn id="121" idx="3"/>
          </p:cNvCxnSpPr>
          <p:nvPr/>
        </p:nvCxnSpPr>
        <p:spPr>
          <a:xfrm rot="5400000" flipH="1" flipV="1">
            <a:off x="17364188" y="-1342883"/>
            <a:ext cx="68262" cy="5619969"/>
          </a:xfrm>
          <a:prstGeom prst="curvedConnector3">
            <a:avLst>
              <a:gd name="adj1" fmla="val 510158"/>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EB712A3B-B249-4088-A574-C97AAB7043D8}"/>
              </a:ext>
            </a:extLst>
          </p:cNvPr>
          <p:cNvCxnSpPr>
            <a:cxnSpLocks/>
          </p:cNvCxnSpPr>
          <p:nvPr/>
        </p:nvCxnSpPr>
        <p:spPr>
          <a:xfrm>
            <a:off x="15233336" y="1712125"/>
            <a:ext cx="1011555"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27" name="Speech Bubble: Rectangle 126">
            <a:extLst>
              <a:ext uri="{FF2B5EF4-FFF2-40B4-BE49-F238E27FC236}">
                <a16:creationId xmlns:a16="http://schemas.microsoft.com/office/drawing/2014/main" id="{500462FD-1133-4F23-9F85-B8C6A91CA12F}"/>
              </a:ext>
            </a:extLst>
          </p:cNvPr>
          <p:cNvSpPr/>
          <p:nvPr/>
        </p:nvSpPr>
        <p:spPr>
          <a:xfrm>
            <a:off x="18319631" y="-482313"/>
            <a:ext cx="2000293" cy="843219"/>
          </a:xfrm>
          <a:prstGeom prst="wedgeRectCallout">
            <a:avLst>
              <a:gd name="adj1" fmla="val -45098"/>
              <a:gd name="adj2" fmla="val 14585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5. IMS registration</a:t>
            </a:r>
          </a:p>
        </p:txBody>
      </p:sp>
      <p:sp>
        <p:nvSpPr>
          <p:cNvPr id="128" name="Rectangle 127">
            <a:extLst>
              <a:ext uri="{FF2B5EF4-FFF2-40B4-BE49-F238E27FC236}">
                <a16:creationId xmlns:a16="http://schemas.microsoft.com/office/drawing/2014/main" id="{3EB9E62B-4384-4EE8-A057-4BAEEF91C61E}"/>
              </a:ext>
            </a:extLst>
          </p:cNvPr>
          <p:cNvSpPr/>
          <p:nvPr/>
        </p:nvSpPr>
        <p:spPr>
          <a:xfrm>
            <a:off x="17827266" y="1532520"/>
            <a:ext cx="906137" cy="673481"/>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solidFill>
              </a:rPr>
              <a:t>RAN</a:t>
            </a:r>
          </a:p>
        </p:txBody>
      </p:sp>
      <p:sp>
        <p:nvSpPr>
          <p:cNvPr id="129" name="Speech Bubble: Rectangle 128">
            <a:extLst>
              <a:ext uri="{FF2B5EF4-FFF2-40B4-BE49-F238E27FC236}">
                <a16:creationId xmlns:a16="http://schemas.microsoft.com/office/drawing/2014/main" id="{354E17E3-D189-46BE-B802-95E1F2ACC6B3}"/>
              </a:ext>
            </a:extLst>
          </p:cNvPr>
          <p:cNvSpPr/>
          <p:nvPr/>
        </p:nvSpPr>
        <p:spPr>
          <a:xfrm>
            <a:off x="13258504" y="389617"/>
            <a:ext cx="2347531" cy="925371"/>
          </a:xfrm>
          <a:prstGeom prst="wedgeRectCallout">
            <a:avLst>
              <a:gd name="adj1" fmla="val 46041"/>
              <a:gd name="adj2" fmla="val 90238"/>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GB" dirty="0">
                <a:solidFill>
                  <a:srgbClr val="FF0000"/>
                </a:solidFill>
              </a:rPr>
              <a:t>Discovery</a:t>
            </a:r>
          </a:p>
          <a:p>
            <a:pPr marL="342900" indent="-342900">
              <a:buAutoNum type="arabicPeriod"/>
            </a:pPr>
            <a:r>
              <a:rPr lang="en-GB" dirty="0">
                <a:solidFill>
                  <a:srgbClr val="FF0000"/>
                </a:solidFill>
              </a:rPr>
              <a:t>PC5 authentication</a:t>
            </a:r>
          </a:p>
        </p:txBody>
      </p:sp>
      <p:sp>
        <p:nvSpPr>
          <p:cNvPr id="130" name="TextBox 129">
            <a:extLst>
              <a:ext uri="{FF2B5EF4-FFF2-40B4-BE49-F238E27FC236}">
                <a16:creationId xmlns:a16="http://schemas.microsoft.com/office/drawing/2014/main" id="{B7459DAE-3330-42CB-B031-7C401AF6529C}"/>
              </a:ext>
            </a:extLst>
          </p:cNvPr>
          <p:cNvSpPr txBox="1"/>
          <p:nvPr/>
        </p:nvSpPr>
        <p:spPr>
          <a:xfrm>
            <a:off x="15978734" y="673547"/>
            <a:ext cx="2340897" cy="369332"/>
          </a:xfrm>
          <a:prstGeom prst="rect">
            <a:avLst/>
          </a:prstGeom>
          <a:noFill/>
        </p:spPr>
        <p:txBody>
          <a:bodyPr wrap="none" rtlCol="0">
            <a:spAutoFit/>
          </a:bodyPr>
          <a:lstStyle/>
          <a:p>
            <a:r>
              <a:rPr lang="en-GB" dirty="0"/>
              <a:t>Relay UE serving PLMN</a:t>
            </a:r>
          </a:p>
        </p:txBody>
      </p:sp>
      <p:sp>
        <p:nvSpPr>
          <p:cNvPr id="131" name="Rectangle 130">
            <a:extLst>
              <a:ext uri="{FF2B5EF4-FFF2-40B4-BE49-F238E27FC236}">
                <a16:creationId xmlns:a16="http://schemas.microsoft.com/office/drawing/2014/main" id="{0DAF0741-9C83-49AD-8411-C2FEAD02B29B}"/>
              </a:ext>
            </a:extLst>
          </p:cNvPr>
          <p:cNvSpPr/>
          <p:nvPr/>
        </p:nvSpPr>
        <p:spPr>
          <a:xfrm>
            <a:off x="15978734" y="667237"/>
            <a:ext cx="5084596" cy="18757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CE027593-95A9-4EAD-9154-4AB0416CE051}"/>
              </a:ext>
            </a:extLst>
          </p:cNvPr>
          <p:cNvPicPr>
            <a:picLocks noChangeAspect="1"/>
          </p:cNvPicPr>
          <p:nvPr/>
        </p:nvPicPr>
        <p:blipFill>
          <a:blip r:embed="rId2"/>
          <a:stretch>
            <a:fillRect/>
          </a:stretch>
        </p:blipFill>
        <p:spPr>
          <a:xfrm>
            <a:off x="316127" y="2681670"/>
            <a:ext cx="6326196" cy="2442206"/>
          </a:xfrm>
          <a:prstGeom prst="rect">
            <a:avLst/>
          </a:prstGeom>
        </p:spPr>
      </p:pic>
      <p:pic>
        <p:nvPicPr>
          <p:cNvPr id="6" name="Picture 5">
            <a:extLst>
              <a:ext uri="{FF2B5EF4-FFF2-40B4-BE49-F238E27FC236}">
                <a16:creationId xmlns:a16="http://schemas.microsoft.com/office/drawing/2014/main" id="{AD5367AA-148C-45EB-BC86-A041C3306489}"/>
              </a:ext>
            </a:extLst>
          </p:cNvPr>
          <p:cNvPicPr>
            <a:picLocks noChangeAspect="1"/>
          </p:cNvPicPr>
          <p:nvPr/>
        </p:nvPicPr>
        <p:blipFill>
          <a:blip r:embed="rId3"/>
          <a:stretch>
            <a:fillRect/>
          </a:stretch>
        </p:blipFill>
        <p:spPr>
          <a:xfrm>
            <a:off x="509664" y="5108189"/>
            <a:ext cx="2740163" cy="646777"/>
          </a:xfrm>
          <a:prstGeom prst="rect">
            <a:avLst/>
          </a:prstGeom>
        </p:spPr>
      </p:pic>
    </p:spTree>
    <p:extLst>
      <p:ext uri="{BB962C8B-B14F-4D97-AF65-F5344CB8AC3E}">
        <p14:creationId xmlns:p14="http://schemas.microsoft.com/office/powerpoint/2010/main" val="318425884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7B48-DCB7-460B-8B20-03A65812A592}"/>
              </a:ext>
            </a:extLst>
          </p:cNvPr>
          <p:cNvSpPr>
            <a:spLocks noGrp="1"/>
          </p:cNvSpPr>
          <p:nvPr>
            <p:ph type="title"/>
          </p:nvPr>
        </p:nvSpPr>
        <p:spPr/>
        <p:txBody>
          <a:bodyPr/>
          <a:lstStyle/>
          <a:p>
            <a:r>
              <a:rPr lang="en-GB" dirty="0"/>
              <a:t>I-E-S via Layer 3 UE-to-Network Relay</a:t>
            </a:r>
          </a:p>
        </p:txBody>
      </p:sp>
      <p:sp>
        <p:nvSpPr>
          <p:cNvPr id="3" name="Content Placeholder 2">
            <a:extLst>
              <a:ext uri="{FF2B5EF4-FFF2-40B4-BE49-F238E27FC236}">
                <a16:creationId xmlns:a16="http://schemas.microsoft.com/office/drawing/2014/main" id="{0ACBC5F5-61E6-4E18-B70C-3C85C8F51100}"/>
              </a:ext>
            </a:extLst>
          </p:cNvPr>
          <p:cNvSpPr>
            <a:spLocks noGrp="1"/>
          </p:cNvSpPr>
          <p:nvPr>
            <p:ph idx="1"/>
          </p:nvPr>
        </p:nvSpPr>
        <p:spPr>
          <a:xfrm>
            <a:off x="6717058" y="1825625"/>
            <a:ext cx="4636741" cy="4351338"/>
          </a:xfrm>
        </p:spPr>
        <p:txBody>
          <a:bodyPr/>
          <a:lstStyle/>
          <a:p>
            <a:r>
              <a:rPr lang="en-GB" dirty="0"/>
              <a:t>Emergency PDU session:</a:t>
            </a:r>
          </a:p>
          <a:p>
            <a:pPr lvl="1"/>
            <a:r>
              <a:rPr lang="en-GB" dirty="0"/>
              <a:t>Only needed if no PDU session exists already</a:t>
            </a:r>
          </a:p>
          <a:p>
            <a:pPr lvl="1"/>
            <a:r>
              <a:rPr lang="en-GB" dirty="0"/>
              <a:t>Established by Relay on behalf of Remote UE</a:t>
            </a:r>
          </a:p>
          <a:p>
            <a:pPr lvl="1"/>
            <a:r>
              <a:rPr lang="en-GB" dirty="0"/>
              <a:t>PLMN behaviour type is unknown</a:t>
            </a:r>
          </a:p>
          <a:p>
            <a:r>
              <a:rPr lang="en-GB" dirty="0"/>
              <a:t>IMS registration</a:t>
            </a:r>
          </a:p>
          <a:p>
            <a:pPr lvl="1"/>
            <a:r>
              <a:rPr lang="en-GB" dirty="0"/>
              <a:t>Only needed if Remote UE not IMS registered already</a:t>
            </a:r>
          </a:p>
          <a:p>
            <a:pPr lvl="1"/>
            <a:r>
              <a:rPr lang="en-GB" dirty="0"/>
              <a:t>Remote UE aware of identity of core network “behind” the Relay so might skip registration</a:t>
            </a:r>
          </a:p>
          <a:p>
            <a:pPr lvl="1"/>
            <a:r>
              <a:rPr lang="en-GB" dirty="0"/>
              <a:t>Whether PLMN accepts I-E-S without registration is unknown</a:t>
            </a:r>
          </a:p>
          <a:p>
            <a:pPr lvl="1"/>
            <a:endParaRPr lang="en-GB" dirty="0"/>
          </a:p>
        </p:txBody>
      </p:sp>
      <p:sp>
        <p:nvSpPr>
          <p:cNvPr id="18" name="Rectangle 17">
            <a:extLst>
              <a:ext uri="{FF2B5EF4-FFF2-40B4-BE49-F238E27FC236}">
                <a16:creationId xmlns:a16="http://schemas.microsoft.com/office/drawing/2014/main" id="{D5F7D989-9736-4E56-8647-E038B4A75EE8}"/>
              </a:ext>
            </a:extLst>
          </p:cNvPr>
          <p:cNvSpPr/>
          <p:nvPr/>
        </p:nvSpPr>
        <p:spPr>
          <a:xfrm>
            <a:off x="14003916" y="2551559"/>
            <a:ext cx="1089614" cy="67348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REMOTE UE</a:t>
            </a:r>
          </a:p>
        </p:txBody>
      </p:sp>
      <p:sp>
        <p:nvSpPr>
          <p:cNvPr id="19" name="Rectangle 18">
            <a:extLst>
              <a:ext uri="{FF2B5EF4-FFF2-40B4-BE49-F238E27FC236}">
                <a16:creationId xmlns:a16="http://schemas.microsoft.com/office/drawing/2014/main" id="{C906756A-3A84-4270-8512-EF1C75C3FE32}"/>
              </a:ext>
            </a:extLst>
          </p:cNvPr>
          <p:cNvSpPr/>
          <p:nvPr/>
        </p:nvSpPr>
        <p:spPr>
          <a:xfrm>
            <a:off x="16350886" y="2551559"/>
            <a:ext cx="1089614" cy="673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L3</a:t>
            </a:r>
          </a:p>
          <a:p>
            <a:pPr algn="ctr"/>
            <a:r>
              <a:rPr lang="en-GB" dirty="0"/>
              <a:t>Relay UE</a:t>
            </a:r>
          </a:p>
        </p:txBody>
      </p:sp>
      <p:sp>
        <p:nvSpPr>
          <p:cNvPr id="20" name="Cloud 19">
            <a:extLst>
              <a:ext uri="{FF2B5EF4-FFF2-40B4-BE49-F238E27FC236}">
                <a16:creationId xmlns:a16="http://schemas.microsoft.com/office/drawing/2014/main" id="{0C131964-C5B4-4DCA-B5C6-ED8964760C7B}"/>
              </a:ext>
            </a:extLst>
          </p:cNvPr>
          <p:cNvSpPr/>
          <p:nvPr/>
        </p:nvSpPr>
        <p:spPr>
          <a:xfrm>
            <a:off x="19582863" y="2431915"/>
            <a:ext cx="1171657" cy="89865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IMS</a:t>
            </a:r>
          </a:p>
        </p:txBody>
      </p:sp>
      <p:sp>
        <p:nvSpPr>
          <p:cNvPr id="21" name="Rectangle 20">
            <a:extLst>
              <a:ext uri="{FF2B5EF4-FFF2-40B4-BE49-F238E27FC236}">
                <a16:creationId xmlns:a16="http://schemas.microsoft.com/office/drawing/2014/main" id="{D215432B-2ECD-4695-9372-7BD05BE985B1}"/>
              </a:ext>
            </a:extLst>
          </p:cNvPr>
          <p:cNvSpPr/>
          <p:nvPr/>
        </p:nvSpPr>
        <p:spPr>
          <a:xfrm>
            <a:off x="15939122" y="1717564"/>
            <a:ext cx="5084596" cy="18757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123680A0-8E6F-43A7-BC76-34A5E46CA150}"/>
              </a:ext>
            </a:extLst>
          </p:cNvPr>
          <p:cNvSpPr txBox="1"/>
          <p:nvPr/>
        </p:nvSpPr>
        <p:spPr>
          <a:xfrm>
            <a:off x="15939122" y="1723874"/>
            <a:ext cx="2340897" cy="369332"/>
          </a:xfrm>
          <a:prstGeom prst="rect">
            <a:avLst/>
          </a:prstGeom>
          <a:noFill/>
        </p:spPr>
        <p:txBody>
          <a:bodyPr wrap="none" rtlCol="0">
            <a:spAutoFit/>
          </a:bodyPr>
          <a:lstStyle/>
          <a:p>
            <a:r>
              <a:rPr lang="en-GB" dirty="0"/>
              <a:t>Relay UE serving PLMN</a:t>
            </a:r>
          </a:p>
        </p:txBody>
      </p:sp>
      <p:cxnSp>
        <p:nvCxnSpPr>
          <p:cNvPr id="23" name="Straight Arrow Connector 22">
            <a:extLst>
              <a:ext uri="{FF2B5EF4-FFF2-40B4-BE49-F238E27FC236}">
                <a16:creationId xmlns:a16="http://schemas.microsoft.com/office/drawing/2014/main" id="{53AB2E49-C2AE-4DDE-8CA0-FCE6430A2EB5}"/>
              </a:ext>
            </a:extLst>
          </p:cNvPr>
          <p:cNvCxnSpPr>
            <a:cxnSpLocks/>
            <a:endCxn id="25" idx="1"/>
          </p:cNvCxnSpPr>
          <p:nvPr/>
        </p:nvCxnSpPr>
        <p:spPr>
          <a:xfrm>
            <a:off x="17537142" y="2896513"/>
            <a:ext cx="1419393" cy="9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Speech Bubble: Rectangle 23">
            <a:extLst>
              <a:ext uri="{FF2B5EF4-FFF2-40B4-BE49-F238E27FC236}">
                <a16:creationId xmlns:a16="http://schemas.microsoft.com/office/drawing/2014/main" id="{9B424616-C44F-4FC0-8C39-ADD1B7F25145}"/>
              </a:ext>
            </a:extLst>
          </p:cNvPr>
          <p:cNvSpPr/>
          <p:nvPr/>
        </p:nvSpPr>
        <p:spPr>
          <a:xfrm>
            <a:off x="16876678" y="970140"/>
            <a:ext cx="2677998" cy="581257"/>
          </a:xfrm>
          <a:prstGeom prst="wedgeRectCallout">
            <a:avLst>
              <a:gd name="adj1" fmla="val 13834"/>
              <a:gd name="adj2" fmla="val 27354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4. Emergency PDU session</a:t>
            </a:r>
          </a:p>
        </p:txBody>
      </p:sp>
      <p:sp>
        <p:nvSpPr>
          <p:cNvPr id="25" name="Rectangle 24">
            <a:extLst>
              <a:ext uri="{FF2B5EF4-FFF2-40B4-BE49-F238E27FC236}">
                <a16:creationId xmlns:a16="http://schemas.microsoft.com/office/drawing/2014/main" id="{4FA98481-A757-4957-9A70-654440BB70A9}"/>
              </a:ext>
            </a:extLst>
          </p:cNvPr>
          <p:cNvSpPr/>
          <p:nvPr/>
        </p:nvSpPr>
        <p:spPr>
          <a:xfrm>
            <a:off x="18956535" y="2569109"/>
            <a:ext cx="807908" cy="673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CN</a:t>
            </a:r>
          </a:p>
        </p:txBody>
      </p:sp>
      <p:cxnSp>
        <p:nvCxnSpPr>
          <p:cNvPr id="26" name="Connector: Curved 25">
            <a:extLst>
              <a:ext uri="{FF2B5EF4-FFF2-40B4-BE49-F238E27FC236}">
                <a16:creationId xmlns:a16="http://schemas.microsoft.com/office/drawing/2014/main" id="{9AA0251C-DCC0-407A-B602-CB11CB9BD665}"/>
              </a:ext>
            </a:extLst>
          </p:cNvPr>
          <p:cNvCxnSpPr>
            <a:cxnSpLocks/>
            <a:stCxn id="18" idx="0"/>
            <a:endCxn id="20" idx="3"/>
          </p:cNvCxnSpPr>
          <p:nvPr/>
        </p:nvCxnSpPr>
        <p:spPr>
          <a:xfrm rot="5400000" flipH="1" flipV="1">
            <a:off x="17324576" y="-292556"/>
            <a:ext cx="68262" cy="5619969"/>
          </a:xfrm>
          <a:prstGeom prst="curvedConnector3">
            <a:avLst>
              <a:gd name="adj1" fmla="val 510158"/>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9A0691C-581B-41BE-9334-18B85F7A4C1D}"/>
              </a:ext>
            </a:extLst>
          </p:cNvPr>
          <p:cNvCxnSpPr>
            <a:cxnSpLocks/>
          </p:cNvCxnSpPr>
          <p:nvPr/>
        </p:nvCxnSpPr>
        <p:spPr>
          <a:xfrm>
            <a:off x="15193724" y="2895359"/>
            <a:ext cx="1011555"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Speech Bubble: Rectangle 27">
            <a:extLst>
              <a:ext uri="{FF2B5EF4-FFF2-40B4-BE49-F238E27FC236}">
                <a16:creationId xmlns:a16="http://schemas.microsoft.com/office/drawing/2014/main" id="{F4E9D652-A629-4D06-8F4C-D0557220AF1B}"/>
              </a:ext>
            </a:extLst>
          </p:cNvPr>
          <p:cNvSpPr/>
          <p:nvPr/>
        </p:nvSpPr>
        <p:spPr>
          <a:xfrm>
            <a:off x="19687747" y="228599"/>
            <a:ext cx="2000293" cy="843219"/>
          </a:xfrm>
          <a:prstGeom prst="wedgeRectCallout">
            <a:avLst>
              <a:gd name="adj1" fmla="val -47638"/>
              <a:gd name="adj2" fmla="val 19887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5. IMS registration</a:t>
            </a:r>
          </a:p>
        </p:txBody>
      </p:sp>
      <p:sp>
        <p:nvSpPr>
          <p:cNvPr id="29" name="Rectangle 28">
            <a:extLst>
              <a:ext uri="{FF2B5EF4-FFF2-40B4-BE49-F238E27FC236}">
                <a16:creationId xmlns:a16="http://schemas.microsoft.com/office/drawing/2014/main" id="{E55104C8-1ACA-4592-8685-A0821DCC9701}"/>
              </a:ext>
            </a:extLst>
          </p:cNvPr>
          <p:cNvSpPr/>
          <p:nvPr/>
        </p:nvSpPr>
        <p:spPr>
          <a:xfrm>
            <a:off x="17787654" y="2582847"/>
            <a:ext cx="906137" cy="673481"/>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a:p>
            <a:pPr algn="ctr"/>
            <a:r>
              <a:rPr lang="en-GB" dirty="0">
                <a:solidFill>
                  <a:schemeClr val="accent1"/>
                </a:solidFill>
              </a:rPr>
              <a:t>RAN</a:t>
            </a:r>
          </a:p>
        </p:txBody>
      </p:sp>
      <p:sp>
        <p:nvSpPr>
          <p:cNvPr id="30" name="Speech Bubble: Rectangle 29">
            <a:extLst>
              <a:ext uri="{FF2B5EF4-FFF2-40B4-BE49-F238E27FC236}">
                <a16:creationId xmlns:a16="http://schemas.microsoft.com/office/drawing/2014/main" id="{0FE08FD4-E868-4998-8266-C31CD6B3E380}"/>
              </a:ext>
            </a:extLst>
          </p:cNvPr>
          <p:cNvSpPr/>
          <p:nvPr/>
        </p:nvSpPr>
        <p:spPr>
          <a:xfrm>
            <a:off x="13213959" y="1089499"/>
            <a:ext cx="2347531" cy="1234224"/>
          </a:xfrm>
          <a:prstGeom prst="wedgeRectCallout">
            <a:avLst>
              <a:gd name="adj1" fmla="val 53839"/>
              <a:gd name="adj2" fmla="val 9183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GB" dirty="0">
                <a:solidFill>
                  <a:srgbClr val="FF0000"/>
                </a:solidFill>
              </a:rPr>
              <a:t>Discovery</a:t>
            </a:r>
          </a:p>
          <a:p>
            <a:pPr marL="342900" indent="-342900">
              <a:buAutoNum type="arabicPeriod"/>
            </a:pPr>
            <a:r>
              <a:rPr lang="en-GB" dirty="0">
                <a:solidFill>
                  <a:srgbClr val="FF0000"/>
                </a:solidFill>
              </a:rPr>
              <a:t>PC5 authentication</a:t>
            </a:r>
          </a:p>
          <a:p>
            <a:pPr marL="342900" indent="-342900">
              <a:buAutoNum type="arabicPeriod"/>
            </a:pPr>
            <a:r>
              <a:rPr lang="en-GB" dirty="0">
                <a:solidFill>
                  <a:srgbClr val="FF0000"/>
                </a:solidFill>
              </a:rPr>
              <a:t>EM setup</a:t>
            </a:r>
          </a:p>
        </p:txBody>
      </p:sp>
      <p:pic>
        <p:nvPicPr>
          <p:cNvPr id="4" name="Picture 3">
            <a:extLst>
              <a:ext uri="{FF2B5EF4-FFF2-40B4-BE49-F238E27FC236}">
                <a16:creationId xmlns:a16="http://schemas.microsoft.com/office/drawing/2014/main" id="{031F2898-5B78-43F3-86B6-4168708F6668}"/>
              </a:ext>
            </a:extLst>
          </p:cNvPr>
          <p:cNvPicPr>
            <a:picLocks noChangeAspect="1"/>
          </p:cNvPicPr>
          <p:nvPr/>
        </p:nvPicPr>
        <p:blipFill>
          <a:blip r:embed="rId2"/>
          <a:stretch>
            <a:fillRect/>
          </a:stretch>
        </p:blipFill>
        <p:spPr>
          <a:xfrm>
            <a:off x="219636" y="2662680"/>
            <a:ext cx="6765555" cy="2677227"/>
          </a:xfrm>
          <a:prstGeom prst="rect">
            <a:avLst/>
          </a:prstGeom>
        </p:spPr>
      </p:pic>
      <p:sp>
        <p:nvSpPr>
          <p:cNvPr id="58" name="Rectangle 57">
            <a:extLst>
              <a:ext uri="{FF2B5EF4-FFF2-40B4-BE49-F238E27FC236}">
                <a16:creationId xmlns:a16="http://schemas.microsoft.com/office/drawing/2014/main" id="{A2F7865D-34F9-4F80-B937-E1E72F3B50A6}"/>
              </a:ext>
            </a:extLst>
          </p:cNvPr>
          <p:cNvSpPr/>
          <p:nvPr/>
        </p:nvSpPr>
        <p:spPr>
          <a:xfrm>
            <a:off x="0" y="5931514"/>
            <a:ext cx="2294219" cy="923330"/>
          </a:xfrm>
          <a:prstGeom prst="rect">
            <a:avLst/>
          </a:prstGeom>
          <a:noFill/>
          <a:ln>
            <a:solidFill>
              <a:schemeClr val="accent6"/>
            </a:solidFill>
          </a:ln>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Recap</a:t>
            </a:r>
          </a:p>
        </p:txBody>
      </p:sp>
    </p:spTree>
    <p:extLst>
      <p:ext uri="{BB962C8B-B14F-4D97-AF65-F5344CB8AC3E}">
        <p14:creationId xmlns:p14="http://schemas.microsoft.com/office/powerpoint/2010/main" val="387155010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FC04-D172-4BC2-83B7-B66B4E0779E5}"/>
              </a:ext>
            </a:extLst>
          </p:cNvPr>
          <p:cNvSpPr>
            <a:spLocks noGrp="1"/>
          </p:cNvSpPr>
          <p:nvPr>
            <p:ph type="title"/>
          </p:nvPr>
        </p:nvSpPr>
        <p:spPr>
          <a:xfrm>
            <a:off x="838200" y="365125"/>
            <a:ext cx="8939349" cy="1325563"/>
          </a:xfrm>
        </p:spPr>
        <p:txBody>
          <a:bodyPr/>
          <a:lstStyle/>
          <a:p>
            <a:r>
              <a:rPr lang="en-GB" dirty="0"/>
              <a:t>Construction and use of Enriched Emergency information</a:t>
            </a:r>
          </a:p>
        </p:txBody>
      </p:sp>
      <p:sp>
        <p:nvSpPr>
          <p:cNvPr id="3" name="Content Placeholder 2">
            <a:extLst>
              <a:ext uri="{FF2B5EF4-FFF2-40B4-BE49-F238E27FC236}">
                <a16:creationId xmlns:a16="http://schemas.microsoft.com/office/drawing/2014/main" id="{0CC5AB3D-B1D6-4B39-8322-ECB985BB16D3}"/>
              </a:ext>
            </a:extLst>
          </p:cNvPr>
          <p:cNvSpPr>
            <a:spLocks noGrp="1"/>
          </p:cNvSpPr>
          <p:nvPr>
            <p:ph idx="1"/>
          </p:nvPr>
        </p:nvSpPr>
        <p:spPr>
          <a:xfrm>
            <a:off x="5592445" y="1825625"/>
            <a:ext cx="5761355" cy="4351338"/>
          </a:xfrm>
        </p:spPr>
        <p:txBody>
          <a:bodyPr/>
          <a:lstStyle/>
          <a:p>
            <a:r>
              <a:rPr lang="en-GB" dirty="0"/>
              <a:t>The UE-to-Network Relay receives the PLMN behaviour type and policy for IMS Emergency Session without registration from its serving network </a:t>
            </a:r>
          </a:p>
          <a:p>
            <a:r>
              <a:rPr lang="en-GB" dirty="0"/>
              <a:t>The information is encoded in the discovery message announced by the Relay</a:t>
            </a:r>
          </a:p>
          <a:p>
            <a:r>
              <a:rPr lang="en-GB" dirty="0"/>
              <a:t>The Remote UE uses the information on PLMN behaviour with regards to Emergency and IMS registration policy to select the most appropriate Relay</a:t>
            </a:r>
          </a:p>
        </p:txBody>
      </p:sp>
      <p:grpSp>
        <p:nvGrpSpPr>
          <p:cNvPr id="4" name="Canvas 108">
            <a:extLst>
              <a:ext uri="{FF2B5EF4-FFF2-40B4-BE49-F238E27FC236}">
                <a16:creationId xmlns:a16="http://schemas.microsoft.com/office/drawing/2014/main" id="{91903B4F-6687-48E8-8615-1CE184F5502D}"/>
              </a:ext>
            </a:extLst>
          </p:cNvPr>
          <p:cNvGrpSpPr/>
          <p:nvPr/>
        </p:nvGrpSpPr>
        <p:grpSpPr>
          <a:xfrm>
            <a:off x="1002030" y="1879373"/>
            <a:ext cx="4427220" cy="3425825"/>
            <a:chOff x="0" y="0"/>
            <a:chExt cx="4427220" cy="3425825"/>
          </a:xfrm>
        </p:grpSpPr>
        <p:sp>
          <p:nvSpPr>
            <p:cNvPr id="5" name="Rectangle 4">
              <a:extLst>
                <a:ext uri="{FF2B5EF4-FFF2-40B4-BE49-F238E27FC236}">
                  <a16:creationId xmlns:a16="http://schemas.microsoft.com/office/drawing/2014/main" id="{3DB10420-CE89-4CF5-9033-B5A707920CCD}"/>
                </a:ext>
              </a:extLst>
            </p:cNvPr>
            <p:cNvSpPr/>
            <p:nvPr/>
          </p:nvSpPr>
          <p:spPr>
            <a:xfrm>
              <a:off x="0" y="0"/>
              <a:ext cx="4427220" cy="3425825"/>
            </a:xfrm>
            <a:prstGeom prst="rect">
              <a:avLst/>
            </a:prstGeom>
            <a:noFill/>
            <a:ln>
              <a:noFill/>
            </a:ln>
          </p:spPr>
        </p:sp>
        <p:sp>
          <p:nvSpPr>
            <p:cNvPr id="6" name="Text Box 109">
              <a:extLst>
                <a:ext uri="{FF2B5EF4-FFF2-40B4-BE49-F238E27FC236}">
                  <a16:creationId xmlns:a16="http://schemas.microsoft.com/office/drawing/2014/main" id="{B7418004-0D10-4954-B2FB-2538988BBDF3}"/>
                </a:ext>
              </a:extLst>
            </p:cNvPr>
            <p:cNvSpPr txBox="1">
              <a:spLocks noChangeArrowheads="1"/>
            </p:cNvSpPr>
            <p:nvPr/>
          </p:nvSpPr>
          <p:spPr bwMode="auto">
            <a:xfrm>
              <a:off x="218440" y="323850"/>
              <a:ext cx="913765" cy="2863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en-US" sz="1000">
                  <a:effectLst/>
                  <a:latin typeface="Times New Roman" panose="02020603050405020304" pitchFamily="18" charset="0"/>
                  <a:ea typeface="Times New Roman" panose="02020603050405020304" pitchFamily="18" charset="0"/>
                  <a:cs typeface="SimSun" panose="02010600030101010101" pitchFamily="2" charset="-122"/>
                </a:rPr>
                <a:t>Remote UE</a:t>
              </a:r>
              <a:endParaRPr lang="en-GB" sz="1000">
                <a:effectLst/>
                <a:latin typeface="Times New Roman" panose="02020603050405020304" pitchFamily="18" charset="0"/>
                <a:ea typeface="Times New Roman" panose="02020603050405020304" pitchFamily="18" charset="0"/>
                <a:cs typeface="SimSun" panose="02010600030101010101" pitchFamily="2" charset="-122"/>
              </a:endParaRPr>
            </a:p>
          </p:txBody>
        </p:sp>
        <p:sp>
          <p:nvSpPr>
            <p:cNvPr id="7" name="Text Box 110">
              <a:extLst>
                <a:ext uri="{FF2B5EF4-FFF2-40B4-BE49-F238E27FC236}">
                  <a16:creationId xmlns:a16="http://schemas.microsoft.com/office/drawing/2014/main" id="{F9C50951-280F-4A07-AB63-D697C598D10F}"/>
                </a:ext>
              </a:extLst>
            </p:cNvPr>
            <p:cNvSpPr txBox="1">
              <a:spLocks noChangeArrowheads="1"/>
            </p:cNvSpPr>
            <p:nvPr/>
          </p:nvSpPr>
          <p:spPr bwMode="auto">
            <a:xfrm>
              <a:off x="1847850" y="323850"/>
              <a:ext cx="914400" cy="2863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en-US" sz="1000">
                  <a:effectLst/>
                  <a:latin typeface="Times New Roman" panose="02020603050405020304" pitchFamily="18" charset="0"/>
                  <a:ea typeface="Times New Roman" panose="02020603050405020304" pitchFamily="18" charset="0"/>
                  <a:cs typeface="SimSun" panose="02010600030101010101" pitchFamily="2" charset="-122"/>
                </a:rPr>
                <a:t>Relay UE</a:t>
              </a:r>
              <a:endParaRPr lang="en-GB" sz="1000">
                <a:effectLst/>
                <a:latin typeface="Times New Roman" panose="02020603050405020304" pitchFamily="18" charset="0"/>
                <a:ea typeface="Times New Roman" panose="02020603050405020304" pitchFamily="18" charset="0"/>
                <a:cs typeface="SimSun" panose="02010600030101010101" pitchFamily="2" charset="-122"/>
              </a:endParaRPr>
            </a:p>
          </p:txBody>
        </p:sp>
        <p:sp>
          <p:nvSpPr>
            <p:cNvPr id="8" name="Text Box 111">
              <a:extLst>
                <a:ext uri="{FF2B5EF4-FFF2-40B4-BE49-F238E27FC236}">
                  <a16:creationId xmlns:a16="http://schemas.microsoft.com/office/drawing/2014/main" id="{D75C856E-4F19-45F4-B42C-FF4F2E616666}"/>
                </a:ext>
              </a:extLst>
            </p:cNvPr>
            <p:cNvSpPr txBox="1">
              <a:spLocks noChangeArrowheads="1"/>
            </p:cNvSpPr>
            <p:nvPr/>
          </p:nvSpPr>
          <p:spPr bwMode="auto">
            <a:xfrm>
              <a:off x="3152140" y="323850"/>
              <a:ext cx="914400" cy="2863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190500" hangingPunct="0">
                <a:spcAft>
                  <a:spcPts val="900"/>
                </a:spcAft>
              </a:pPr>
              <a:r>
                <a:rPr lang="en-US" sz="1000">
                  <a:effectLst/>
                  <a:latin typeface="Times New Roman" panose="02020603050405020304" pitchFamily="18" charset="0"/>
                  <a:ea typeface="Times New Roman" panose="02020603050405020304" pitchFamily="18" charset="0"/>
                  <a:cs typeface="SimSun" panose="02010600030101010101" pitchFamily="2" charset="-122"/>
                </a:rPr>
                <a:t>AMF</a:t>
              </a:r>
              <a:endParaRPr lang="en-GB" sz="1000">
                <a:effectLst/>
                <a:latin typeface="Times New Roman" panose="02020603050405020304" pitchFamily="18" charset="0"/>
                <a:ea typeface="Times New Roman" panose="02020603050405020304" pitchFamily="18" charset="0"/>
                <a:cs typeface="SimSun" panose="02010600030101010101" pitchFamily="2" charset="-122"/>
              </a:endParaRPr>
            </a:p>
          </p:txBody>
        </p:sp>
        <p:cxnSp>
          <p:nvCxnSpPr>
            <p:cNvPr id="9" name="AutoShape 112">
              <a:extLst>
                <a:ext uri="{FF2B5EF4-FFF2-40B4-BE49-F238E27FC236}">
                  <a16:creationId xmlns:a16="http://schemas.microsoft.com/office/drawing/2014/main" id="{BB22E274-E18D-41C9-B85F-D929F5D502EA}"/>
                </a:ext>
              </a:extLst>
            </p:cNvPr>
            <p:cNvCxnSpPr>
              <a:cxnSpLocks noChangeShapeType="1"/>
              <a:stCxn id="6" idx="2"/>
            </p:cNvCxnSpPr>
            <p:nvPr/>
          </p:nvCxnSpPr>
          <p:spPr bwMode="auto">
            <a:xfrm flipH="1">
              <a:off x="655955" y="610235"/>
              <a:ext cx="19685" cy="26797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AutoShape 113">
              <a:extLst>
                <a:ext uri="{FF2B5EF4-FFF2-40B4-BE49-F238E27FC236}">
                  <a16:creationId xmlns:a16="http://schemas.microsoft.com/office/drawing/2014/main" id="{5606200D-E3CC-4299-890B-B501B38B8A0A}"/>
                </a:ext>
              </a:extLst>
            </p:cNvPr>
            <p:cNvCxnSpPr>
              <a:cxnSpLocks noChangeShapeType="1"/>
            </p:cNvCxnSpPr>
            <p:nvPr/>
          </p:nvCxnSpPr>
          <p:spPr bwMode="auto">
            <a:xfrm flipH="1">
              <a:off x="2229485" y="626745"/>
              <a:ext cx="4445" cy="264604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114">
              <a:extLst>
                <a:ext uri="{FF2B5EF4-FFF2-40B4-BE49-F238E27FC236}">
                  <a16:creationId xmlns:a16="http://schemas.microsoft.com/office/drawing/2014/main" id="{C86E27CC-0E05-408A-AEC6-5017AEBFC1FA}"/>
                </a:ext>
              </a:extLst>
            </p:cNvPr>
            <p:cNvCxnSpPr>
              <a:cxnSpLocks noChangeShapeType="1"/>
            </p:cNvCxnSpPr>
            <p:nvPr/>
          </p:nvCxnSpPr>
          <p:spPr bwMode="auto">
            <a:xfrm>
              <a:off x="3614420" y="626745"/>
              <a:ext cx="635" cy="253492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2" name="Text Box 115">
              <a:extLst>
                <a:ext uri="{FF2B5EF4-FFF2-40B4-BE49-F238E27FC236}">
                  <a16:creationId xmlns:a16="http://schemas.microsoft.com/office/drawing/2014/main" id="{77D9FB55-2795-4ADE-8B41-03E8400E3749}"/>
                </a:ext>
              </a:extLst>
            </p:cNvPr>
            <p:cNvSpPr txBox="1">
              <a:spLocks noChangeArrowheads="1"/>
            </p:cNvSpPr>
            <p:nvPr/>
          </p:nvSpPr>
          <p:spPr bwMode="auto">
            <a:xfrm>
              <a:off x="1848485" y="769620"/>
              <a:ext cx="2360930" cy="7315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en-US" sz="1000" dirty="0">
                  <a:effectLst/>
                  <a:latin typeface="Times New Roman" panose="02020603050405020304" pitchFamily="18" charset="0"/>
                  <a:ea typeface="Times New Roman" panose="02020603050405020304" pitchFamily="18" charset="0"/>
                  <a:cs typeface="SimSun" panose="02010600030101010101" pitchFamily="2" charset="-122"/>
                </a:rPr>
                <a:t>1. Relay UE gets serving PLMN network behaviors and policy of </a:t>
              </a:r>
              <a:r>
                <a:rPr lang="en-GB" sz="1000" dirty="0">
                  <a:effectLst/>
                  <a:latin typeface="Times New Roman" panose="02020603050405020304" pitchFamily="18" charset="0"/>
                  <a:ea typeface="Times New Roman" panose="02020603050405020304" pitchFamily="18" charset="0"/>
                  <a:cs typeface="SimSun" panose="02010600030101010101" pitchFamily="2" charset="-122"/>
                </a:rPr>
                <a:t>whether IMS</a:t>
              </a:r>
              <a:r>
                <a:rPr lang="en-GB" sz="1000" dirty="0">
                  <a:effectLst/>
                  <a:latin typeface="Times New Roman" panose="02020603050405020304" pitchFamily="18" charset="0"/>
                  <a:ea typeface="SimSun" panose="02010600030101010101" pitchFamily="2" charset="-122"/>
                  <a:cs typeface="SimSun" panose="02010600030101010101" pitchFamily="2" charset="-122"/>
                </a:rPr>
                <a:t> emergency Session without registration</a:t>
              </a:r>
              <a:r>
                <a:rPr lang="en-GB" sz="1000" dirty="0">
                  <a:effectLst/>
                  <a:latin typeface="Times New Roman" panose="02020603050405020304" pitchFamily="18" charset="0"/>
                  <a:ea typeface="Times New Roman" panose="02020603050405020304" pitchFamily="18" charset="0"/>
                  <a:cs typeface="SimSun" panose="02010600030101010101" pitchFamily="2" charset="-122"/>
                </a:rPr>
                <a:t> is allowed during registration procedure</a:t>
              </a:r>
            </a:p>
          </p:txBody>
        </p:sp>
        <p:sp>
          <p:nvSpPr>
            <p:cNvPr id="13" name="Text Box 116">
              <a:extLst>
                <a:ext uri="{FF2B5EF4-FFF2-40B4-BE49-F238E27FC236}">
                  <a16:creationId xmlns:a16="http://schemas.microsoft.com/office/drawing/2014/main" id="{C6C15ADC-EA8B-4B74-B762-D5F1CE950AED}"/>
                </a:ext>
              </a:extLst>
            </p:cNvPr>
            <p:cNvSpPr txBox="1">
              <a:spLocks noChangeArrowheads="1"/>
            </p:cNvSpPr>
            <p:nvPr/>
          </p:nvSpPr>
          <p:spPr bwMode="auto">
            <a:xfrm>
              <a:off x="242570" y="1660525"/>
              <a:ext cx="2623185" cy="8337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en-US" sz="1000" dirty="0">
                  <a:effectLst/>
                  <a:latin typeface="Times New Roman" panose="02020603050405020304" pitchFamily="18" charset="0"/>
                  <a:ea typeface="Times New Roman" panose="02020603050405020304" pitchFamily="18" charset="0"/>
                  <a:cs typeface="SimSun" panose="02010600030101010101" pitchFamily="2" charset="-122"/>
                </a:rPr>
                <a:t>2.The Relay UE encodes the information gathered at step 1 in discovery message so that the Remote UE can use this information to select the Relay more suitable to transport an emergency session</a:t>
              </a:r>
              <a:endParaRPr lang="en-GB" sz="1000" dirty="0">
                <a:effectLst/>
                <a:latin typeface="Times New Roman" panose="02020603050405020304" pitchFamily="18" charset="0"/>
                <a:ea typeface="Times New Roman" panose="02020603050405020304" pitchFamily="18" charset="0"/>
                <a:cs typeface="SimSun" panose="02010600030101010101" pitchFamily="2" charset="-122"/>
              </a:endParaRPr>
            </a:p>
          </p:txBody>
        </p:sp>
        <p:sp>
          <p:nvSpPr>
            <p:cNvPr id="14" name="Text Box 117">
              <a:extLst>
                <a:ext uri="{FF2B5EF4-FFF2-40B4-BE49-F238E27FC236}">
                  <a16:creationId xmlns:a16="http://schemas.microsoft.com/office/drawing/2014/main" id="{FE274AED-4DA9-4C2D-9663-F37B8EA1AB3D}"/>
                </a:ext>
              </a:extLst>
            </p:cNvPr>
            <p:cNvSpPr txBox="1">
              <a:spLocks noChangeArrowheads="1"/>
            </p:cNvSpPr>
            <p:nvPr/>
          </p:nvSpPr>
          <p:spPr bwMode="auto">
            <a:xfrm>
              <a:off x="226695" y="2677795"/>
              <a:ext cx="1534160" cy="5645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en-US" sz="1000">
                  <a:effectLst/>
                  <a:latin typeface="Times New Roman" panose="02020603050405020304" pitchFamily="18" charset="0"/>
                  <a:ea typeface="Times New Roman" panose="02020603050405020304" pitchFamily="18" charset="0"/>
                  <a:cs typeface="SimSun" panose="02010600030101010101" pitchFamily="2" charset="-122"/>
                </a:rPr>
                <a:t>3.PLMN and Relay selection based on the received information</a:t>
              </a:r>
              <a:endParaRPr lang="en-GB" sz="1000">
                <a:effectLst/>
                <a:latin typeface="Times New Roman" panose="02020603050405020304" pitchFamily="18" charset="0"/>
                <a:ea typeface="Times New Roman" panose="02020603050405020304" pitchFamily="18" charset="0"/>
                <a:cs typeface="SimSun" panose="02010600030101010101" pitchFamily="2" charset="-122"/>
              </a:endParaRPr>
            </a:p>
          </p:txBody>
        </p:sp>
      </p:grpSp>
      <p:sp>
        <p:nvSpPr>
          <p:cNvPr id="15" name="Rectangle 14">
            <a:extLst>
              <a:ext uri="{FF2B5EF4-FFF2-40B4-BE49-F238E27FC236}">
                <a16:creationId xmlns:a16="http://schemas.microsoft.com/office/drawing/2014/main" id="{4B8B0139-8525-4C18-87DE-001E95590709}"/>
              </a:ext>
            </a:extLst>
          </p:cNvPr>
          <p:cNvSpPr/>
          <p:nvPr/>
        </p:nvSpPr>
        <p:spPr>
          <a:xfrm>
            <a:off x="368135" y="5593278"/>
            <a:ext cx="5308270" cy="7672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NOTE: when model B is used, the Relay UE rather than responding to the solicitation will start announcing the enriched RSC</a:t>
            </a:r>
          </a:p>
        </p:txBody>
      </p:sp>
    </p:spTree>
    <p:extLst>
      <p:ext uri="{BB962C8B-B14F-4D97-AF65-F5344CB8AC3E}">
        <p14:creationId xmlns:p14="http://schemas.microsoft.com/office/powerpoint/2010/main" val="313547262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dirty="0"/>
              <a:t>Proposal</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dirty="0"/>
              <a:t>Enriching the discovery message with information regarding the PLMN behavior type and IMS registration policy for emergency calls, will enable the Remote UE to determine whether the UE-to-Network Relay is likely to support an IMS Emergency Session.</a:t>
            </a:r>
          </a:p>
          <a:p>
            <a:r>
              <a:rPr lang="en-US" altLang="en-US" dirty="0"/>
              <a:t>The Remote UE can take a decision by inspecting the PLMN ID of the PLMN serving the relay; enriched discovery information and the available credentials (from USIM, ISIM) </a:t>
            </a:r>
          </a:p>
          <a:p>
            <a:pPr marL="0" indent="0">
              <a:buNone/>
            </a:pPr>
            <a:r>
              <a:rPr lang="en-US" altLang="en-US" dirty="0">
                <a:solidFill>
                  <a:srgbClr val="FF0000"/>
                </a:solidFill>
              </a:rPr>
              <a:t>For Further Study</a:t>
            </a:r>
          </a:p>
          <a:p>
            <a:pPr lvl="1"/>
            <a:r>
              <a:rPr lang="en-US" altLang="en-US" dirty="0"/>
              <a:t>In case the RAN serving the relay connects to multiple Core networks, should the Emergency RSC include information for each core network? If yes, how is this information be gathered?</a:t>
            </a:r>
          </a:p>
          <a:p>
            <a:pPr lvl="1"/>
            <a:r>
              <a:rPr lang="en-US" altLang="en-US" dirty="0"/>
              <a:t>Should PC5 authentication be skipped for the case where the remote is trying to set up an IMS emergency session?</a:t>
            </a: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openxmlformats.org/package/2006/metadata/core-properties"/>
    <ds:schemaRef ds:uri="679a257e-872f-4c98-9e8a-0a9c104f72cd"/>
    <ds:schemaRef ds:uri="280d8efa-eff2-4910-88d2-79ca146720c4"/>
    <ds:schemaRef ds:uri="http://schemas.microsoft.com/office/infopath/2007/PartnerControls"/>
    <ds:schemaRef ds:uri="http://purl.org/dc/dcmitype/"/>
    <ds:schemaRef ds:uri="http://schemas.microsoft.com/office/2006/metadata/properties"/>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9950</TotalTime>
  <Words>1080</Words>
  <Application>Microsoft Office PowerPoint</Application>
  <PresentationFormat>Widescreen</PresentationFormat>
  <Paragraphs>117</Paragraphs>
  <Slides>9</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SimSun</vt:lpstr>
      <vt:lpstr>Arial</vt:lpstr>
      <vt:lpstr>Arial </vt:lpstr>
      <vt:lpstr>Calibri</vt:lpstr>
      <vt:lpstr>Calibri Light</vt:lpstr>
      <vt:lpstr>Times New Roman</vt:lpstr>
      <vt:lpstr>Office Theme</vt:lpstr>
      <vt:lpstr>Picture</vt:lpstr>
      <vt:lpstr>Enriched Discovery with Emergency information</vt:lpstr>
      <vt:lpstr>Current Agreement with regards to RSC</vt:lpstr>
      <vt:lpstr>IMS Emergency Session Establishment</vt:lpstr>
      <vt:lpstr>Emergency PDU session establishment</vt:lpstr>
      <vt:lpstr>IMS Registration requirement</vt:lpstr>
      <vt:lpstr>IMS Emergency Session via Layer 2 UE-to-Network Relay</vt:lpstr>
      <vt:lpstr>I-E-S via Layer 3 UE-to-Network Relay</vt:lpstr>
      <vt:lpstr>Construction and use of Enriched Emergency information</vt:lpstr>
      <vt:lpstr>Proposal</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 C</cp:lastModifiedBy>
  <cp:revision>619</cp:revision>
  <dcterms:created xsi:type="dcterms:W3CDTF">2010-02-05T13:52:04Z</dcterms:created>
  <dcterms:modified xsi:type="dcterms:W3CDTF">2022-11-01T14:51:59Z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1667304673</vt:lpwstr>
  </property>
</Properties>
</file>