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1" r:id="rId2"/>
    <p:sldMasterId id="2147483776" r:id="rId3"/>
  </p:sldMasterIdLst>
  <p:notesMasterIdLst>
    <p:notesMasterId r:id="rId10"/>
  </p:notesMasterIdLst>
  <p:handoutMasterIdLst>
    <p:handoutMasterId r:id="rId11"/>
  </p:handoutMasterIdLst>
  <p:sldIdLst>
    <p:sldId id="303" r:id="rId4"/>
    <p:sldId id="839" r:id="rId5"/>
    <p:sldId id="840" r:id="rId6"/>
    <p:sldId id="841" r:id="rId7"/>
    <p:sldId id="842" r:id="rId8"/>
    <p:sldId id="843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/>
  </p:cmAuthor>
  <p:cmAuthor id="2" name="Huawei User 0204" initials="HU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25" autoAdjust="0"/>
  </p:normalViewPr>
  <p:slideViewPr>
    <p:cSldViewPr snapToGrid="0">
      <p:cViewPr>
        <p:scale>
          <a:sx n="123" d="100"/>
          <a:sy n="123" d="100"/>
        </p:scale>
        <p:origin x="-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Toulouse, France, EU, 14-18 November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S2-2211376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6808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3GPP TSG SA WG2 Meeting </a:t>
            </a:r>
            <a:r>
              <a:rPr lang="de-DE" sz="1200" b="1" dirty="0" smtClean="0">
                <a:solidFill>
                  <a:prstClr val="black"/>
                </a:solidFill>
                <a:latin typeface="Arial "/>
              </a:rPr>
              <a:t>#153E</a:t>
            </a:r>
          </a:p>
          <a:p>
            <a:r>
              <a:rPr lang="de-DE" sz="1200" b="1" dirty="0" smtClean="0">
                <a:solidFill>
                  <a:prstClr val="black"/>
                </a:solidFill>
                <a:latin typeface="Arial "/>
              </a:rPr>
              <a:t>E-meeting, 10–17 Qct, 2022</a:t>
            </a:r>
          </a:p>
          <a:p>
            <a:endParaRPr lang="de-D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altLang="en-US" sz="1200" b="1" dirty="0">
                <a:solidFill>
                  <a:prstClr val="black"/>
                </a:solidFill>
                <a:latin typeface="Arial "/>
              </a:rPr>
              <a:t>Agenda: </a:t>
            </a:r>
            <a:r>
              <a:rPr lang="de-DE" altLang="en-US" sz="1200" b="1" dirty="0" smtClean="0">
                <a:solidFill>
                  <a:prstClr val="black"/>
                </a:solidFill>
                <a:latin typeface="Arial "/>
              </a:rPr>
              <a:t>10.4</a:t>
            </a:r>
            <a:endParaRPr lang="sv-SE" altLang="en-US" sz="1200" b="1" dirty="0">
              <a:solidFill>
                <a:prstClr val="black"/>
              </a:solidFill>
              <a:latin typeface="Arial 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solidFill>
                  <a:prstClr val="black"/>
                </a:solidFill>
              </a:rPr>
              <a:t>S2-2209210</a:t>
            </a:r>
            <a:endParaRPr lang="en-GB" altLang="en-US" sz="1400" b="1" dirty="0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280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63047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28639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95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sz="1200" b="1" dirty="0">
                <a:solidFill>
                  <a:prstClr val="black"/>
                </a:solidFill>
                <a:latin typeface="Arial "/>
              </a:rPr>
              <a:t>3GPP TSG SA WG2 Meeting </a:t>
            </a:r>
            <a:r>
              <a:rPr lang="de-DE" sz="1200" b="1" dirty="0" smtClean="0">
                <a:solidFill>
                  <a:prstClr val="black"/>
                </a:solidFill>
                <a:latin typeface="Arial "/>
              </a:rPr>
              <a:t>#153E</a:t>
            </a:r>
          </a:p>
          <a:p>
            <a:r>
              <a:rPr lang="de-DE" sz="1200" b="1" dirty="0" smtClean="0">
                <a:solidFill>
                  <a:prstClr val="black"/>
                </a:solidFill>
                <a:latin typeface="Arial "/>
              </a:rPr>
              <a:t>E-meeting, 10–17 Qct, 2022</a:t>
            </a:r>
          </a:p>
          <a:p>
            <a:endParaRPr lang="de-DE" altLang="en-US" sz="1200" b="1" dirty="0">
              <a:solidFill>
                <a:prstClr val="black"/>
              </a:solidFill>
              <a:latin typeface="Arial "/>
            </a:endParaRPr>
          </a:p>
          <a:p>
            <a:r>
              <a:rPr lang="de-DE" altLang="en-US" sz="1200" b="1" dirty="0">
                <a:solidFill>
                  <a:prstClr val="black"/>
                </a:solidFill>
                <a:latin typeface="Arial "/>
              </a:rPr>
              <a:t>Agenda: </a:t>
            </a:r>
            <a:r>
              <a:rPr lang="de-DE" altLang="en-US" sz="1200" b="1" dirty="0" smtClean="0">
                <a:solidFill>
                  <a:prstClr val="black"/>
                </a:solidFill>
                <a:latin typeface="Arial "/>
              </a:rPr>
              <a:t>10.4</a:t>
            </a:r>
            <a:endParaRPr lang="sv-SE" altLang="en-US" sz="1200" b="1" dirty="0">
              <a:solidFill>
                <a:prstClr val="black"/>
              </a:solidFill>
              <a:latin typeface="Arial 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solidFill>
                  <a:prstClr val="black"/>
                </a:solidFill>
              </a:rPr>
              <a:t>S2-2209210</a:t>
            </a:r>
            <a:endParaRPr lang="en-GB" altLang="en-US" sz="1400" b="1" dirty="0">
              <a:solidFill>
                <a:srgbClr val="EEECE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7737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39427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</a:t>
            </a:r>
            <a:r>
              <a:rPr lang="en-IE" altLang="de-DE" sz="1200" dirty="0">
                <a:solidFill>
                  <a:schemeClr val="bg1"/>
                </a:solidFill>
              </a:rPr>
              <a:t>4 Toulouse, France, EU</a:t>
            </a:r>
            <a:r>
              <a:rPr lang="en-US" altLang="de-DE" sz="1200" baseline="0" dirty="0">
                <a:solidFill>
                  <a:schemeClr val="bg1"/>
                </a:solidFill>
              </a:rPr>
              <a:t>, 14–18 November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r>
              <a:rPr lang="en-GB" altLang="de-DE" sz="1200" dirty="0">
                <a:solidFill>
                  <a:prstClr val="white"/>
                </a:solidFill>
              </a:rPr>
              <a:t>TSG SA </a:t>
            </a:r>
            <a:r>
              <a:rPr lang="en-GB" altLang="de-DE" sz="1200" dirty="0" smtClean="0">
                <a:solidFill>
                  <a:prstClr val="white"/>
                </a:solidFill>
              </a:rPr>
              <a:t>WG2#152E </a:t>
            </a:r>
            <a:r>
              <a:rPr lang="en-GB" altLang="de-DE" sz="1200" dirty="0">
                <a:solidFill>
                  <a:prstClr val="white"/>
                </a:solidFill>
              </a:rPr>
              <a:t>E-Meeting, </a:t>
            </a:r>
            <a:r>
              <a:rPr lang="en-GB" altLang="de-DE" sz="1200" dirty="0" smtClean="0">
                <a:solidFill>
                  <a:prstClr val="white"/>
                </a:solidFill>
              </a:rPr>
              <a:t>10–17 </a:t>
            </a:r>
            <a:r>
              <a:rPr lang="en-GB" altLang="de-DE" sz="1200" dirty="0" err="1" smtClean="0">
                <a:solidFill>
                  <a:prstClr val="white"/>
                </a:solidFill>
              </a:rPr>
              <a:t>Qct</a:t>
            </a:r>
            <a:r>
              <a:rPr lang="en-GB" altLang="de-DE" sz="1200" dirty="0" smtClean="0">
                <a:solidFill>
                  <a:prstClr val="white"/>
                </a:solidFill>
              </a:rPr>
              <a:t>, 2022</a:t>
            </a:r>
            <a:endParaRPr lang="en-GB" altLang="de-DE" sz="1200" dirty="0">
              <a:solidFill>
                <a:prstClr val="white"/>
              </a:solidFill>
            </a:endParaRPr>
          </a:p>
          <a:p>
            <a:pPr>
              <a:defRPr/>
            </a:pPr>
            <a:endParaRPr lang="en-GB" sz="1200" spc="3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prstClr val="white"/>
                </a:solidFill>
              </a:rPr>
              <a:t>© 3GPP 2012</a:t>
            </a: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solidFill>
                  <a:prstClr val="black"/>
                </a:solidFill>
              </a:rPr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46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r>
              <a:rPr lang="en-GB" altLang="de-DE" sz="1200" dirty="0">
                <a:solidFill>
                  <a:prstClr val="white"/>
                </a:solidFill>
              </a:rPr>
              <a:t>TSG SA </a:t>
            </a:r>
            <a:r>
              <a:rPr lang="en-GB" altLang="de-DE" sz="1200" dirty="0" smtClean="0">
                <a:solidFill>
                  <a:prstClr val="white"/>
                </a:solidFill>
              </a:rPr>
              <a:t>WG2#152E </a:t>
            </a:r>
            <a:r>
              <a:rPr lang="en-GB" altLang="de-DE" sz="1200" dirty="0">
                <a:solidFill>
                  <a:prstClr val="white"/>
                </a:solidFill>
              </a:rPr>
              <a:t>E-Meeting, </a:t>
            </a:r>
            <a:r>
              <a:rPr lang="en-GB" altLang="de-DE" sz="1200" dirty="0" smtClean="0">
                <a:solidFill>
                  <a:prstClr val="white"/>
                </a:solidFill>
              </a:rPr>
              <a:t>10–17 </a:t>
            </a:r>
            <a:r>
              <a:rPr lang="en-GB" altLang="de-DE" sz="1200" dirty="0" err="1" smtClean="0">
                <a:solidFill>
                  <a:prstClr val="white"/>
                </a:solidFill>
              </a:rPr>
              <a:t>Qct</a:t>
            </a:r>
            <a:r>
              <a:rPr lang="en-GB" altLang="de-DE" sz="1200" dirty="0" smtClean="0">
                <a:solidFill>
                  <a:prstClr val="white"/>
                </a:solidFill>
              </a:rPr>
              <a:t>, 2022</a:t>
            </a:r>
            <a:endParaRPr lang="en-GB" altLang="de-DE" sz="1200" dirty="0">
              <a:solidFill>
                <a:prstClr val="white"/>
              </a:solidFill>
            </a:endParaRPr>
          </a:p>
          <a:p>
            <a:pPr>
              <a:defRPr/>
            </a:pPr>
            <a:endParaRPr lang="en-GB" sz="1200" spc="300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prstClr val="white"/>
                </a:solidFill>
              </a:rPr>
              <a:t>© 3GPP 2012</a:t>
            </a:r>
            <a:endParaRPr lang="en-GB" altLang="en-US" dirty="0">
              <a:solidFill>
                <a:prstClr val="black"/>
              </a:solidFill>
            </a:endParaRPr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solidFill>
                  <a:prstClr val="black"/>
                </a:solidFill>
              </a:rPr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89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FS_5GSATB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en-GB" altLang="zh-CN" sz="3600" b="1" dirty="0"/>
            </a:br>
            <a:r>
              <a:rPr lang="en-GB" altLang="zh-CN" sz="3600" b="1" dirty="0" smtClean="0"/>
              <a:t>5GSATB </a:t>
            </a:r>
            <a:r>
              <a:rPr lang="en-GB" altLang="zh-CN" sz="3600" b="1" dirty="0"/>
              <a:t>status 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 smtClean="0">
                <a:latin typeface="Arial" charset="0"/>
              </a:rPr>
              <a:t>Hucheng Wang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CATT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FS_5GSATB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SA2#154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14681"/>
            <a:ext cx="8554481" cy="382338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solidFill>
                  <a:prstClr val="black"/>
                </a:solidFill>
                <a:ea typeface="+mn-ea"/>
                <a:cs typeface="+mn-cs"/>
              </a:rPr>
              <a:t>Progress since SA2#153-e: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dirty="0"/>
              <a:t>2 contributions </a:t>
            </a:r>
            <a:r>
              <a:rPr lang="en-US" altLang="de-DE" sz="1400" dirty="0" smtClean="0"/>
              <a:t>approved (including </a:t>
            </a:r>
            <a:r>
              <a:rPr lang="en-US" altLang="de-DE" sz="1400" dirty="0"/>
              <a:t>1 evaluation, 1 conclusion update). 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dirty="0" smtClean="0"/>
              <a:t>Extra 0.25 TU is used, Study </a:t>
            </a:r>
            <a:r>
              <a:rPr lang="en-US" altLang="de-DE" sz="1400" dirty="0"/>
              <a:t>phase is closed</a:t>
            </a:r>
            <a:r>
              <a:rPr lang="en-US" altLang="de-DE" sz="1400" dirty="0" smtClean="0"/>
              <a:t>.</a:t>
            </a:r>
            <a:endParaRPr lang="en-US" altLang="ko-KR" sz="1400" dirty="0" smtClean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ko-KR" sz="1400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800" b="1" dirty="0" smtClean="0">
                <a:solidFill>
                  <a:prstClr val="black"/>
                </a:solidFill>
                <a:ea typeface="+mn-ea"/>
                <a:cs typeface="+mn-cs"/>
              </a:rPr>
              <a:t>RAN </a:t>
            </a:r>
            <a:r>
              <a:rPr lang="en-US" altLang="zh-CN" sz="1800" b="1" dirty="0">
                <a:solidFill>
                  <a:prstClr val="black"/>
                </a:solidFill>
                <a:ea typeface="+mn-ea"/>
                <a:cs typeface="+mn-cs"/>
              </a:rPr>
              <a:t>impacts and dependencies:</a:t>
            </a:r>
            <a:endParaRPr lang="de-DE" altLang="zh-CN" sz="1800" b="1" dirty="0">
              <a:solidFill>
                <a:prstClr val="black"/>
              </a:solidFill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zh-CN" sz="1600" b="1" dirty="0" smtClean="0">
                <a:ea typeface="+mn-ea"/>
                <a:cs typeface="+mn-cs"/>
              </a:rPr>
              <a:t>Next </a:t>
            </a:r>
            <a:r>
              <a:rPr lang="de-DE" altLang="zh-CN" sz="1600" b="1" dirty="0">
                <a:ea typeface="+mn-ea"/>
                <a:cs typeface="+mn-cs"/>
              </a:rPr>
              <a:t>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Send TR to SA#98 for Approval.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406696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Support of Satellite Backhauling in 5GS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4799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5GSATB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SA2#154</a:t>
            </a:r>
            <a:endParaRPr lang="de-DE" altLang="de-DE" sz="2800" b="1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470638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5G System with Satellite Backhaul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0 -&gt; 30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Mar.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24928"/>
            <a:ext cx="8554482" cy="351092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</a:t>
            </a:r>
            <a:r>
              <a:rPr lang="de-DE" altLang="de-DE" sz="1800" b="1" dirty="0" smtClean="0">
                <a:solidFill>
                  <a:prstClr val="black"/>
                </a:solidFill>
              </a:rPr>
              <a:t>SA2#153-e</a:t>
            </a:r>
            <a:r>
              <a:rPr lang="de-DE" altLang="de-DE" sz="1800" b="1" dirty="0" smtClean="0">
                <a:ea typeface="+mn-ea"/>
                <a:cs typeface="+mn-cs"/>
              </a:rPr>
              <a:t>: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This is the first quarter for the Work Item.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Total </a:t>
            </a:r>
            <a:r>
              <a:rPr lang="en-US" altLang="ko-KR" sz="1400" dirty="0"/>
              <a:t>TUs for the work item: </a:t>
            </a:r>
            <a:r>
              <a:rPr lang="en-US" altLang="ko-KR" sz="1400" dirty="0" smtClean="0"/>
              <a:t>1.5 </a:t>
            </a:r>
            <a:r>
              <a:rPr lang="en-US" altLang="ko-KR" sz="1400" dirty="0"/>
              <a:t>TUs. </a:t>
            </a:r>
            <a:r>
              <a:rPr lang="en-US" altLang="ko-KR" sz="1400" dirty="0" smtClean="0"/>
              <a:t>0.75 </a:t>
            </a:r>
            <a:r>
              <a:rPr lang="en-US" altLang="ko-KR" sz="1400" dirty="0"/>
              <a:t>TUs </a:t>
            </a:r>
            <a:r>
              <a:rPr lang="en-US" altLang="ko-KR" sz="1400" dirty="0" smtClean="0"/>
              <a:t>used, Remaining </a:t>
            </a:r>
            <a:r>
              <a:rPr lang="en-US" altLang="ko-KR" sz="1400" dirty="0"/>
              <a:t>TUs: </a:t>
            </a:r>
            <a:r>
              <a:rPr lang="en-US" altLang="ko-KR" sz="1400" dirty="0" smtClean="0"/>
              <a:t>0.75 </a:t>
            </a:r>
            <a:r>
              <a:rPr lang="en-US" altLang="ko-KR" sz="1400" dirty="0"/>
              <a:t>TUs.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3 objectives have been discussed in this meeting, with </a:t>
            </a:r>
            <a:r>
              <a:rPr lang="en-US" altLang="ko-KR" sz="1400" dirty="0" smtClean="0"/>
              <a:t>6 </a:t>
            </a:r>
            <a:r>
              <a:rPr lang="en-US" altLang="ko-KR" sz="1400" dirty="0"/>
              <a:t>CRs approved: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KI#1: 2 CRs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KI#3: </a:t>
            </a:r>
            <a:r>
              <a:rPr lang="en-US" altLang="ko-KR" sz="1200" dirty="0" smtClean="0"/>
              <a:t>3 </a:t>
            </a:r>
            <a:r>
              <a:rPr lang="en-US" altLang="ko-KR" sz="1200" dirty="0"/>
              <a:t>CRs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KI#4: </a:t>
            </a:r>
            <a:r>
              <a:rPr lang="en-US" altLang="ko-KR" sz="1200" dirty="0" smtClean="0"/>
              <a:t>1 CR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endParaRPr lang="en-US" altLang="ko-KR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 smtClean="0"/>
              <a:t>Continue the normative work.</a:t>
            </a:r>
            <a:endParaRPr lang="de-DE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643237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FS_5GSATB status at SA#98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14681"/>
            <a:ext cx="8554481" cy="382338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solidFill>
                  <a:prstClr val="black"/>
                </a:solidFill>
                <a:ea typeface="+mn-ea"/>
                <a:cs typeface="+mn-cs"/>
              </a:rPr>
              <a:t>Progress since </a:t>
            </a:r>
            <a:r>
              <a:rPr lang="de-DE" altLang="de-DE" sz="1800" b="1" dirty="0" smtClean="0">
                <a:solidFill>
                  <a:prstClr val="black"/>
                </a:solidFill>
                <a:ea typeface="+mn-ea"/>
                <a:cs typeface="+mn-cs"/>
              </a:rPr>
              <a:t>SA#97-e</a:t>
            </a:r>
            <a:r>
              <a:rPr lang="de-DE" altLang="de-DE" sz="1800" b="1" dirty="0">
                <a:solidFill>
                  <a:prstClr val="black"/>
                </a:solidFill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>
                <a:solidFill>
                  <a:prstClr val="black"/>
                </a:solidFill>
              </a:rPr>
              <a:t>TR </a:t>
            </a:r>
            <a:r>
              <a:rPr lang="en-US" altLang="ko-KR" sz="1400" dirty="0">
                <a:solidFill>
                  <a:prstClr val="black"/>
                </a:solidFill>
              </a:rPr>
              <a:t>23.700-27 </a:t>
            </a:r>
            <a:r>
              <a:rPr lang="en-US" altLang="ko-KR" sz="1400" dirty="0" smtClean="0">
                <a:solidFill>
                  <a:prstClr val="black"/>
                </a:solidFill>
              </a:rPr>
              <a:t>v.1.2.0 </a:t>
            </a:r>
            <a:r>
              <a:rPr lang="en-US" altLang="ko-KR" sz="1400" dirty="0">
                <a:solidFill>
                  <a:prstClr val="black"/>
                </a:solidFill>
              </a:rPr>
              <a:t>is created.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>
                <a:solidFill>
                  <a:prstClr val="black"/>
                </a:solidFill>
              </a:rPr>
              <a:t>7 </a:t>
            </a:r>
            <a:r>
              <a:rPr lang="en-US" altLang="ko-KR" sz="1400" dirty="0">
                <a:solidFill>
                  <a:prstClr val="black"/>
                </a:solidFill>
              </a:rPr>
              <a:t>contributions agreed (including 1 LS out, 1 solution update and </a:t>
            </a:r>
            <a:r>
              <a:rPr lang="en-US" altLang="ko-KR" sz="1400" dirty="0" smtClean="0">
                <a:solidFill>
                  <a:prstClr val="black"/>
                </a:solidFill>
              </a:rPr>
              <a:t>5 </a:t>
            </a:r>
            <a:r>
              <a:rPr lang="en-US" altLang="ko-KR" sz="1400" dirty="0">
                <a:solidFill>
                  <a:prstClr val="black"/>
                </a:solidFill>
              </a:rPr>
              <a:t>evaluation plus conclusion update). 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Study is </a:t>
            </a:r>
            <a:r>
              <a:rPr lang="en-US" altLang="ko-KR" sz="1400" dirty="0" smtClean="0">
                <a:solidFill>
                  <a:prstClr val="black"/>
                </a:solidFill>
              </a:rPr>
              <a:t>completed, </a:t>
            </a:r>
            <a:r>
              <a:rPr lang="en-US" altLang="de-DE" sz="1400" dirty="0" smtClean="0"/>
              <a:t>extra </a:t>
            </a:r>
            <a:r>
              <a:rPr lang="en-US" altLang="de-DE" sz="1400" dirty="0"/>
              <a:t>0.25 TU is used</a:t>
            </a:r>
            <a:r>
              <a:rPr lang="en-US" altLang="ko-KR" sz="1400" dirty="0" smtClean="0">
                <a:solidFill>
                  <a:prstClr val="black"/>
                </a:solidFill>
              </a:rPr>
              <a:t> for </a:t>
            </a:r>
            <a:r>
              <a:rPr lang="en-US" altLang="ko-KR" sz="1400" dirty="0">
                <a:solidFill>
                  <a:prstClr val="black"/>
                </a:solidFill>
              </a:rPr>
              <a:t>the </a:t>
            </a:r>
            <a:r>
              <a:rPr lang="en-US" altLang="ko-KR" sz="1400" dirty="0" smtClean="0">
                <a:solidFill>
                  <a:prstClr val="black"/>
                </a:solidFill>
              </a:rPr>
              <a:t>study </a:t>
            </a:r>
            <a:r>
              <a:rPr lang="en-US" altLang="ko-KR" sz="1400" dirty="0">
                <a:solidFill>
                  <a:prstClr val="black"/>
                </a:solidFill>
              </a:rPr>
              <a:t>Phase.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ko-KR" sz="1400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800" b="1" dirty="0" smtClean="0">
                <a:solidFill>
                  <a:prstClr val="black"/>
                </a:solidFill>
                <a:ea typeface="+mn-ea"/>
                <a:cs typeface="+mn-cs"/>
              </a:rPr>
              <a:t>RAN </a:t>
            </a:r>
            <a:r>
              <a:rPr lang="en-US" altLang="zh-CN" sz="1800" b="1" dirty="0">
                <a:solidFill>
                  <a:prstClr val="black"/>
                </a:solidFill>
                <a:ea typeface="+mn-ea"/>
                <a:cs typeface="+mn-cs"/>
              </a:rPr>
              <a:t>impacts and dependencies:</a:t>
            </a:r>
            <a:endParaRPr lang="de-DE" altLang="zh-CN" sz="1800" b="1" dirty="0">
              <a:solidFill>
                <a:prstClr val="black"/>
              </a:solidFill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zh-CN" sz="1600" b="1" dirty="0" smtClean="0">
                <a:ea typeface="+mn-ea"/>
                <a:cs typeface="+mn-cs"/>
              </a:rPr>
              <a:t>Next </a:t>
            </a:r>
            <a:r>
              <a:rPr lang="de-DE" altLang="zh-CN" sz="1600" b="1" dirty="0">
                <a:ea typeface="+mn-ea"/>
                <a:cs typeface="+mn-cs"/>
              </a:rPr>
              <a:t>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Send TR to SA#98 for Approval.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469768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Support of Satellite Backhauling in 5GS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2849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5GSATB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SA#98</a:t>
            </a:r>
            <a:endParaRPr lang="de-DE" altLang="de-DE" sz="2800" b="1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879570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5G System with Satellite Backhaul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0 -&gt; 30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Mar.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24927"/>
            <a:ext cx="8554482" cy="380539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</a:t>
            </a:r>
            <a:r>
              <a:rPr lang="de-DE" altLang="de-DE" sz="1800" b="1" dirty="0" smtClean="0">
                <a:solidFill>
                  <a:prstClr val="black"/>
                </a:solidFill>
              </a:rPr>
              <a:t>SA</a:t>
            </a:r>
            <a:r>
              <a:rPr lang="de-DE" altLang="de-DE" sz="1800" b="1" dirty="0">
                <a:solidFill>
                  <a:prstClr val="black"/>
                </a:solidFill>
              </a:rPr>
              <a:t>#97-e</a:t>
            </a:r>
            <a:r>
              <a:rPr lang="de-DE" altLang="de-DE" sz="1800" b="1" dirty="0" smtClean="0">
                <a:ea typeface="+mn-ea"/>
                <a:cs typeface="+mn-cs"/>
              </a:rPr>
              <a:t>: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This is the first quarter for the Work Item.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Total </a:t>
            </a:r>
            <a:r>
              <a:rPr lang="en-US" altLang="ko-KR" sz="1400" dirty="0"/>
              <a:t>TUs for the work </a:t>
            </a:r>
            <a:r>
              <a:rPr lang="en-US" altLang="ko-KR" sz="1400" dirty="0" smtClean="0"/>
              <a:t>item is 1.5 TUs, 1TU is used (0.5 TU is remained), including 0.25 borrowed for study.</a:t>
            </a:r>
            <a:endParaRPr lang="en-US" altLang="ko-KR" sz="12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3 objectives have been discussed in this meeting, with 6 CRs approved: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 smtClean="0"/>
              <a:t>KI#1</a:t>
            </a:r>
            <a:r>
              <a:rPr lang="en-US" altLang="ko-KR" sz="1200" dirty="0"/>
              <a:t>: 2 CRs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KI#3: </a:t>
            </a:r>
            <a:r>
              <a:rPr lang="en-US" altLang="ko-KR" sz="1200" dirty="0" smtClean="0"/>
              <a:t>3 </a:t>
            </a:r>
            <a:r>
              <a:rPr lang="en-US" altLang="ko-KR" sz="1200" dirty="0"/>
              <a:t>CRs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KI#4: </a:t>
            </a:r>
            <a:r>
              <a:rPr lang="en-US" altLang="ko-KR" sz="1200" dirty="0" smtClean="0"/>
              <a:t>1 CR</a:t>
            </a:r>
            <a:endParaRPr lang="en-US" altLang="ko-KR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 smtClean="0"/>
              <a:t>Continue the normative work.</a:t>
            </a:r>
            <a:endParaRPr lang="de-DE" altLang="zh-CN" sz="1400" dirty="0"/>
          </a:p>
        </p:txBody>
      </p:sp>
    </p:spTree>
    <p:extLst>
      <p:ext uri="{BB962C8B-B14F-4D97-AF65-F5344CB8AC3E}">
        <p14:creationId xmlns:p14="http://schemas.microsoft.com/office/powerpoint/2010/main" val="41526965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7571" y="2339347"/>
            <a:ext cx="8554481" cy="347251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Study Phase</a:t>
            </a:r>
            <a:r>
              <a:rPr lang="en-US" altLang="zh-CN" sz="1600" dirty="0" smtClean="0"/>
              <a:t>: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SA2#149: discuss TR skeleton, TR scope, assumptions and Key Issues, start the solution discussion.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SA2#150: last meeting for Key Issues, continue the solution discussions 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SA2#151: continue the solution discussions.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SA2#152: last meeting for solutions, start the solution evaluation, and send the TR for </a:t>
            </a:r>
            <a:r>
              <a:rPr lang="en-US" altLang="zh-CN" sz="1200" dirty="0"/>
              <a:t>information. Approve the WID (</a:t>
            </a:r>
            <a:r>
              <a:rPr lang="en-US" altLang="zh-CN" sz="1200" dirty="0" smtClean="0"/>
              <a:t>for concluded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SA2#153: evaluation and conclusion.</a:t>
            </a:r>
            <a:endParaRPr lang="en-US" altLang="zh-CN" sz="1200" strike="sngStrike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SA2#154: complete the evaluation and conclusion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 smtClean="0">
                <a:ea typeface="+mn-ea"/>
                <a:cs typeface="+mn-cs"/>
              </a:rPr>
              <a:t>Normative Phase</a:t>
            </a:r>
            <a:r>
              <a:rPr lang="en-US" altLang="zh-CN" sz="1600" b="1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SA2#154 : </a:t>
            </a:r>
            <a:r>
              <a:rPr lang="en-US" altLang="zh-CN" sz="1200" dirty="0"/>
              <a:t>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SA2#154AH </a:t>
            </a:r>
            <a:r>
              <a:rPr lang="en-US" altLang="zh-CN" sz="1200" dirty="0"/>
              <a:t>: </a:t>
            </a:r>
            <a:r>
              <a:rPr lang="en-US" altLang="zh-CN" sz="1200" dirty="0" smtClean="0"/>
              <a:t>continue the normative </a:t>
            </a:r>
            <a:r>
              <a:rPr lang="en-US" altLang="zh-CN" sz="1200" dirty="0"/>
              <a:t>work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449938"/>
              </p:ext>
            </p:extLst>
          </p:nvPr>
        </p:nvGraphicFramePr>
        <p:xfrm>
          <a:off x="7744" y="1240187"/>
          <a:ext cx="9144004" cy="848961"/>
        </p:xfrm>
        <a:graphic>
          <a:graphicData uri="http://schemas.openxmlformats.org/drawingml/2006/table">
            <a:tbl>
              <a:tblPr firstRow="1" firstCol="1" bandRow="1"/>
              <a:tblGrid>
                <a:gridCol w="703385"/>
                <a:gridCol w="780643"/>
                <a:gridCol w="592422"/>
                <a:gridCol w="696731"/>
                <a:gridCol w="743743"/>
                <a:gridCol w="703385"/>
                <a:gridCol w="703385"/>
                <a:gridCol w="703385"/>
                <a:gridCol w="626491"/>
                <a:gridCol w="780279"/>
                <a:gridCol w="703385"/>
                <a:gridCol w="703385"/>
                <a:gridCol w="703385"/>
              </a:tblGrid>
              <a:tr h="248181"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Feb, 22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Apr, 22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May,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Aug,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Oct,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Nov, 22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Jan, 23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Feb, 23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SID/WID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Study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Norm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Total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#149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#150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#153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#154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#154AH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Total TU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96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FS_SATB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3.75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1.25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0.25/</a:t>
                      </a: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 bwMode="auto">
          <a:xfrm>
            <a:off x="179388" y="208196"/>
            <a:ext cx="760274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400" b="1" kern="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b="1" kern="0" dirty="0">
                <a:solidFill>
                  <a:prstClr val="black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1006058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16157</TotalTime>
  <Words>543</Words>
  <Application>Microsoft Office PowerPoint</Application>
  <PresentationFormat>全屏显示(4:3)</PresentationFormat>
  <Paragraphs>143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Office Theme</vt:lpstr>
      <vt:lpstr>1_Office Theme</vt:lpstr>
      <vt:lpstr>2_Office Theme</vt:lpstr>
      <vt:lpstr>FS_5GSATB status report 5GSATB status report</vt:lpstr>
      <vt:lpstr>FS_5GSATB status after SA2#154</vt:lpstr>
      <vt:lpstr>5GSATB status after SA2#154</vt:lpstr>
      <vt:lpstr>FS_5GSATB status at SA#98</vt:lpstr>
      <vt:lpstr>5GSATB status after SA#98</vt:lpstr>
      <vt:lpstr>PowerPoint 演示文稿</vt:lpstr>
    </vt:vector>
  </TitlesOfParts>
  <Company>Huawei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FS_EDGE_Ph2 status report</dc:title>
  <dc:creator>Patrice Hédé</dc:creator>
  <cp:lastModifiedBy>Rapporteur</cp:lastModifiedBy>
  <cp:revision>1815</cp:revision>
  <dcterms:created xsi:type="dcterms:W3CDTF">2008-08-30T09:32:10Z</dcterms:created>
  <dcterms:modified xsi:type="dcterms:W3CDTF">2022-11-22T01:58:56Z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(3)7RCS+jTRW2ZQbZCMPlzIMMuYuBoXghZ+xXrnb6vZ4Xszk0xGID6plN7dZlsbKwkdJXHpPA46
WrKU2J/o37k9tAWMCeaK/98c4QGTS5pwFgn0bb3iO080/4Z7ysHKXrwhJRtO8ilpWxYEfr1R
ELaX4vnMGwYJft8rhqqs9+qux5qB6o0KrI0sX3cTtz93GvwkLEW5jYL//PCShe9Sm/KeosBm
cD8P0NQB6OGEsI0yAo</vt:lpwstr>
  </property>
  <property fmtid="{D5CDD505-2E9C-101B-9397-08002B2CF9AE}" pid="9" name="_2015_ms_pID_7253431">
    <vt:lpwstr>y+qx7EB0ARLLALsPURtOEf/FeQJviqFXx5Ip7chRyA8JmlJtG3aAyX
2C+kHjWM9F5VOLdOv0QpZRDP4ZcO61S+wA1E5NiRj+fQ+x6ItG/1g4FAGShnJ2LNZ1r2YJP7
KGe2pe0v4Yld3i0eD63I5pUvsQN5dUgZwkVMcpVRPhfzFefHcX106qP3598NMoMqbVbXu2Oy
eaCG7Q1gMqDkNbsrudBHKubZQr9iFxzKwD0M</vt:lpwstr>
  </property>
  <property fmtid="{D5CDD505-2E9C-101B-9397-08002B2CF9AE}" pid="10" name="_2015_ms_pID_7253432">
    <vt:lpwstr>Fg==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1668765944</vt:lpwstr>
  </property>
</Properties>
</file>