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5"/>
  </p:notesMasterIdLst>
  <p:handoutMasterIdLst>
    <p:handoutMasterId r:id="rId16"/>
  </p:handoutMasterIdLst>
  <p:sldIdLst>
    <p:sldId id="341" r:id="rId5"/>
    <p:sldId id="376" r:id="rId6"/>
    <p:sldId id="391" r:id="rId7"/>
    <p:sldId id="392" r:id="rId8"/>
    <p:sldId id="393" r:id="rId9"/>
    <p:sldId id="396" r:id="rId10"/>
    <p:sldId id="395" r:id="rId11"/>
    <p:sldId id="394" r:id="rId12"/>
    <p:sldId id="385" r:id="rId13"/>
    <p:sldId id="380" r:id="rId14"/>
  </p:sldIdLst>
  <p:sldSz cx="12192000" cy="6858000"/>
  <p:notesSz cx="7077075" cy="8520113"/>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684" userDrawn="1">
          <p15:clr>
            <a:srgbClr val="A4A3A4"/>
          </p15:clr>
        </p15:guide>
        <p15:guide id="2" pos="2229"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D9D9D9"/>
    <a:srgbClr val="FFFF99"/>
    <a:srgbClr val="000000"/>
    <a:srgbClr val="336600"/>
    <a:srgbClr val="CCFF99"/>
    <a:srgbClr val="FF99CC"/>
    <a:srgbClr val="FF00FF"/>
    <a:srgbClr val="FF99FF"/>
    <a:srgbClr val="FFCCFF"/>
    <a:srgbClr val="66FF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673" autoAdjust="0"/>
    <p:restoredTop sz="96178" autoAdjust="0"/>
  </p:normalViewPr>
  <p:slideViewPr>
    <p:cSldViewPr snapToGrid="0">
      <p:cViewPr varScale="1">
        <p:scale>
          <a:sx n="76" d="100"/>
          <a:sy n="76" d="100"/>
        </p:scale>
        <p:origin x="114" y="73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2684"/>
        <p:guide pos="2229"/>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1"/>
            <a:ext cx="3067815" cy="42654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4009261" y="1"/>
            <a:ext cx="3067815" cy="42654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8093571"/>
            <a:ext cx="3067815" cy="426542"/>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4009261" y="8093571"/>
            <a:ext cx="3067815" cy="426542"/>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1"/>
            <a:ext cx="3067815" cy="42654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4009261" y="1"/>
            <a:ext cx="3067815" cy="42654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698500" y="638175"/>
            <a:ext cx="5680075" cy="319563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44692" y="4046786"/>
            <a:ext cx="5187691" cy="383485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8093571"/>
            <a:ext cx="3067815" cy="426542"/>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4009261" y="8093571"/>
            <a:ext cx="3067815" cy="426542"/>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284276321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041400"/>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161161" y="365125"/>
            <a:ext cx="11192639" cy="655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258807" y="1343371"/>
            <a:ext cx="11633156" cy="4797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164172" y="972851"/>
            <a:ext cx="11866667" cy="182563"/>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pic>
        <p:nvPicPr>
          <p:cNvPr id="2" name="Picture 10" descr="3GPP_TM_RD.jpg">
            <a:extLst>
              <a:ext uri="{FF2B5EF4-FFF2-40B4-BE49-F238E27FC236}">
                <a16:creationId xmlns:a16="http://schemas.microsoft.com/office/drawing/2014/main" id="{5D1736F4-8A7F-7A46-F446-0D9DFF8FE643}"/>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699750" y="117983"/>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hyperlink" Target="https://www.mathsentete.fr/dm-1%C3%A8re" TargetMode="External"/><Relationship Id="rId5" Type="http://schemas.openxmlformats.org/officeDocument/2006/relationships/image" Target="../media/image5.png"/><Relationship Id="rId4" Type="http://schemas.openxmlformats.org/officeDocument/2006/relationships/hyperlink" Target="https://medium.com/enrique-dans/artificial-intelligence-in-the-classroom-3fd39ab48f0" TargetMode="External"/></Relationships>
</file>

<file path=ppt/slides/_rels/slide10.xml.rels><?xml version="1.0" encoding="UTF-8" standalone="yes"?>
<Relationships xmlns="http://schemas.openxmlformats.org/package/2006/relationships"><Relationship Id="rId3" Type="http://schemas.openxmlformats.org/officeDocument/2006/relationships/hyperlink" Target="http://rozewallin.blogspot.com/2016/03/march-update.html?spref=pi" TargetMode="External"/><Relationship Id="rId2" Type="http://schemas.openxmlformats.org/officeDocument/2006/relationships/image" Target="../media/image24.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pixabay.com/en/signboard-road-way-street-wooden-25870/" TargetMode="External"/><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hyperlink" Target="https://pixabay.com/illustrations/cartoon-smiley-questions-puzzle-3082809/" TargetMode="Externa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4.png"/><Relationship Id="rId18" Type="http://schemas.openxmlformats.org/officeDocument/2006/relationships/image" Target="../media/image17.png"/><Relationship Id="rId3" Type="http://schemas.openxmlformats.org/officeDocument/2006/relationships/hyperlink" Target="https://pixabay.com/vectors/gear-wheel-gearwheel-gear-cogs-310906/" TargetMode="External"/><Relationship Id="rId21" Type="http://schemas.openxmlformats.org/officeDocument/2006/relationships/hyperlink" Target="https://www.pngall.com/check-mark-png" TargetMode="External"/><Relationship Id="rId7" Type="http://schemas.openxmlformats.org/officeDocument/2006/relationships/hyperlink" Target="https://pixabay.com/fr/succ%C3%A8s-strat%C3%A9gie-d-affaires-2081167/" TargetMode="External"/><Relationship Id="rId12" Type="http://schemas.openxmlformats.org/officeDocument/2006/relationships/image" Target="../media/image13.png"/><Relationship Id="rId17" Type="http://schemas.openxmlformats.org/officeDocument/2006/relationships/image" Target="../media/image16.png"/><Relationship Id="rId2" Type="http://schemas.openxmlformats.org/officeDocument/2006/relationships/image" Target="../media/image8.png"/><Relationship Id="rId16" Type="http://schemas.openxmlformats.org/officeDocument/2006/relationships/hyperlink" Target="https://openclipart.org/detail/181314/simple-server-by-eternaltyro-181314" TargetMode="External"/><Relationship Id="rId20"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10.jpg"/><Relationship Id="rId11" Type="http://schemas.openxmlformats.org/officeDocument/2006/relationships/hyperlink" Target="https://www.pngall.com/vps-virtual-private-server-png" TargetMode="External"/><Relationship Id="rId24" Type="http://schemas.openxmlformats.org/officeDocument/2006/relationships/image" Target="../media/image20.png"/><Relationship Id="rId5" Type="http://schemas.openxmlformats.org/officeDocument/2006/relationships/hyperlink" Target="https://pixabay.com/fr/engrenages-%C3%A9quipe-ensemble-fonction-1059756/" TargetMode="External"/><Relationship Id="rId15" Type="http://schemas.openxmlformats.org/officeDocument/2006/relationships/image" Target="../media/image15.png"/><Relationship Id="rId23" Type="http://schemas.openxmlformats.org/officeDocument/2006/relationships/hyperlink" Target="https://pixabay.com/en/ankreuzen-cross-choice-yes-consent-1740989/" TargetMode="External"/><Relationship Id="rId10" Type="http://schemas.openxmlformats.org/officeDocument/2006/relationships/image" Target="../media/image12.png"/><Relationship Id="rId19" Type="http://schemas.openxmlformats.org/officeDocument/2006/relationships/hyperlink" Target="https://pixabay.com/en/arrow-refresh-down-up-blue-306811/" TargetMode="External"/><Relationship Id="rId4" Type="http://schemas.openxmlformats.org/officeDocument/2006/relationships/image" Target="../media/image9.png"/><Relationship Id="rId9" Type="http://schemas.openxmlformats.org/officeDocument/2006/relationships/hyperlink" Target="https://www.pngall.com/cloud-server-png/download/2338" TargetMode="External"/><Relationship Id="rId14" Type="http://schemas.openxmlformats.org/officeDocument/2006/relationships/hyperlink" Target="https://freesvg.org/red-virtual-server-vector-illustration" TargetMode="External"/><Relationship Id="rId22" Type="http://schemas.openxmlformats.org/officeDocument/2006/relationships/image" Target="../media/image1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leebotha.wordpress.com/2017/03/22/lentspiration-for-march-23/" TargetMode="External"/><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learntoteachblog.wordpress.com/2014/11/09/theres-no-such-thing-as-a-stupid-question/" TargetMode="External"/><Relationship Id="rId2" Type="http://schemas.openxmlformats.org/officeDocument/2006/relationships/image" Target="../media/image22.jpg"/><Relationship Id="rId1" Type="http://schemas.openxmlformats.org/officeDocument/2006/relationships/slideLayout" Target="../slideLayouts/slideLayout2.xml"/><Relationship Id="rId5" Type="http://schemas.openxmlformats.org/officeDocument/2006/relationships/hyperlink" Target="http://flickr.com/photos/jurgenappelo/5201223017" TargetMode="External"/><Relationship Id="rId4" Type="http://schemas.openxmlformats.org/officeDocument/2006/relationships/image" Target="../media/image2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343306" y="1280835"/>
            <a:ext cx="9998124" cy="1213318"/>
          </a:xfrm>
        </p:spPr>
        <p:txBody>
          <a:bodyPr/>
          <a:lstStyle/>
          <a:p>
            <a:pPr eaLnBrk="1" hangingPunct="1"/>
            <a:r>
              <a:rPr lang="en-GB" altLang="en-US" sz="3600" b="1" i="1" dirty="0">
                <a:latin typeface="+mn-lt"/>
              </a:rPr>
              <a:t>Observations for 5GC to support </a:t>
            </a:r>
            <a:br>
              <a:rPr lang="en-GB" altLang="en-US" sz="3600" b="1" i="1" dirty="0">
                <a:latin typeface="+mn-lt"/>
              </a:rPr>
            </a:br>
            <a:r>
              <a:rPr lang="en-GB" altLang="en-US" sz="3600" b="1" i="1" dirty="0">
                <a:latin typeface="+mn-lt"/>
              </a:rPr>
              <a:t>Member Selection Assistance Functionalities </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343306" y="3032791"/>
            <a:ext cx="7886700" cy="1213318"/>
          </a:xfrm>
        </p:spPr>
        <p:txBody>
          <a:bodyPr/>
          <a:lstStyle/>
          <a:p>
            <a:pPr marL="0" indent="0" eaLnBrk="1" hangingPunct="1">
              <a:buFontTx/>
              <a:buNone/>
            </a:pPr>
            <a:r>
              <a:rPr lang="en-GB" altLang="en-US" sz="2000" i="1" dirty="0">
                <a:latin typeface="Comic Sans MS" panose="030F0702030302020204" pitchFamily="66" charset="0"/>
              </a:rPr>
              <a:t>Rapporteur: </a:t>
            </a:r>
          </a:p>
          <a:p>
            <a:pPr marL="0" indent="0" eaLnBrk="1" hangingPunct="1">
              <a:buFontTx/>
              <a:buNone/>
            </a:pPr>
            <a:r>
              <a:rPr lang="en-GB" altLang="en-US" i="1" dirty="0">
                <a:latin typeface="Comic Sans MS" panose="030F0702030302020204" pitchFamily="66" charset="0"/>
              </a:rPr>
              <a:t>OPPO, Oracle</a:t>
            </a:r>
          </a:p>
          <a:p>
            <a:pPr marL="0" indent="0" eaLnBrk="1" hangingPunct="1">
              <a:buFontTx/>
              <a:buNone/>
            </a:pPr>
            <a:endParaRPr lang="en-GB" altLang="en-US" sz="1800" i="1" dirty="0">
              <a:solidFill>
                <a:srgbClr val="66FF66"/>
              </a:solidFill>
              <a:latin typeface="Comic Sans MS" panose="030F0702030302020204" pitchFamily="66" charset="0"/>
            </a:endParaRPr>
          </a:p>
        </p:txBody>
      </p:sp>
      <p:grpSp>
        <p:nvGrpSpPr>
          <p:cNvPr id="14" name="Group 13">
            <a:extLst>
              <a:ext uri="{FF2B5EF4-FFF2-40B4-BE49-F238E27FC236}">
                <a16:creationId xmlns:a16="http://schemas.microsoft.com/office/drawing/2014/main" id="{60053665-ABEA-AD38-C30E-D25DADD32D75}"/>
              </a:ext>
            </a:extLst>
          </p:cNvPr>
          <p:cNvGrpSpPr/>
          <p:nvPr/>
        </p:nvGrpSpPr>
        <p:grpSpPr>
          <a:xfrm>
            <a:off x="3539266" y="2991603"/>
            <a:ext cx="8107130" cy="2935859"/>
            <a:chOff x="3539266" y="2991603"/>
            <a:chExt cx="8107130" cy="2935859"/>
          </a:xfrm>
        </p:grpSpPr>
        <p:grpSp>
          <p:nvGrpSpPr>
            <p:cNvPr id="13" name="Group 12">
              <a:extLst>
                <a:ext uri="{FF2B5EF4-FFF2-40B4-BE49-F238E27FC236}">
                  <a16:creationId xmlns:a16="http://schemas.microsoft.com/office/drawing/2014/main" id="{743586CA-2764-C252-717C-1BC3AA9AC3D5}"/>
                </a:ext>
              </a:extLst>
            </p:cNvPr>
            <p:cNvGrpSpPr/>
            <p:nvPr/>
          </p:nvGrpSpPr>
          <p:grpSpPr>
            <a:xfrm>
              <a:off x="3539266" y="3029188"/>
              <a:ext cx="3264795" cy="2898274"/>
              <a:chOff x="3539266" y="3061468"/>
              <a:chExt cx="3264795" cy="2897848"/>
            </a:xfrm>
          </p:grpSpPr>
          <p:pic>
            <p:nvPicPr>
              <p:cNvPr id="9" name="Picture 8">
                <a:extLst>
                  <a:ext uri="{FF2B5EF4-FFF2-40B4-BE49-F238E27FC236}">
                    <a16:creationId xmlns:a16="http://schemas.microsoft.com/office/drawing/2014/main" id="{4CC56F60-3754-22C6-FFCB-11D7F74559D2}"/>
                  </a:ext>
                </a:extLst>
              </p:cNvPr>
              <p:cNvPicPr>
                <a:picLocks noChangeAspect="1"/>
              </p:cNvPicPr>
              <p:nvPr/>
            </p:nvPicPr>
            <p:blipFill>
              <a:blip r:embed="rId2"/>
              <a:stretch>
                <a:fillRect/>
              </a:stretch>
            </p:blipFill>
            <p:spPr>
              <a:xfrm>
                <a:off x="3727057" y="3061468"/>
                <a:ext cx="3077004" cy="2897848"/>
              </a:xfrm>
              <a:prstGeom prst="rect">
                <a:avLst/>
              </a:prstGeom>
            </p:spPr>
          </p:pic>
          <p:sp>
            <p:nvSpPr>
              <p:cNvPr id="11" name="Oval 10">
                <a:extLst>
                  <a:ext uri="{FF2B5EF4-FFF2-40B4-BE49-F238E27FC236}">
                    <a16:creationId xmlns:a16="http://schemas.microsoft.com/office/drawing/2014/main" id="{748A95E2-A639-0151-E06D-950A5F6C756A}"/>
                  </a:ext>
                </a:extLst>
              </p:cNvPr>
              <p:cNvSpPr/>
              <p:nvPr/>
            </p:nvSpPr>
            <p:spPr>
              <a:xfrm>
                <a:off x="3539266" y="3194395"/>
                <a:ext cx="839096" cy="161427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49456BB9-3B0D-9113-F296-073C75C1F3E0}"/>
                  </a:ext>
                </a:extLst>
              </p:cNvPr>
              <p:cNvSpPr/>
              <p:nvPr/>
            </p:nvSpPr>
            <p:spPr>
              <a:xfrm rot="2302229">
                <a:off x="3654034" y="4598364"/>
                <a:ext cx="508728" cy="9207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 name="Group 2">
              <a:extLst>
                <a:ext uri="{FF2B5EF4-FFF2-40B4-BE49-F238E27FC236}">
                  <a16:creationId xmlns:a16="http://schemas.microsoft.com/office/drawing/2014/main" id="{7D20F565-256B-5E28-3D5E-16726874565F}"/>
                </a:ext>
              </a:extLst>
            </p:cNvPr>
            <p:cNvGrpSpPr/>
            <p:nvPr/>
          </p:nvGrpSpPr>
          <p:grpSpPr>
            <a:xfrm>
              <a:off x="6641646" y="3032791"/>
              <a:ext cx="5004750" cy="2769295"/>
              <a:chOff x="6641646" y="3032791"/>
              <a:chExt cx="5004750" cy="2769295"/>
            </a:xfrm>
          </p:grpSpPr>
          <p:pic>
            <p:nvPicPr>
              <p:cNvPr id="7" name="Picture 6" descr="A picture containing clipart&#10;&#10;Description automatically generated">
                <a:extLst>
                  <a:ext uri="{FF2B5EF4-FFF2-40B4-BE49-F238E27FC236}">
                    <a16:creationId xmlns:a16="http://schemas.microsoft.com/office/drawing/2014/main" id="{54604036-53CF-E157-09C3-1FE9BCA3D90F}"/>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6641646" y="3032791"/>
                <a:ext cx="5004750" cy="2769295"/>
              </a:xfrm>
              <a:prstGeom prst="rect">
                <a:avLst/>
              </a:prstGeom>
            </p:spPr>
          </p:pic>
          <p:sp>
            <p:nvSpPr>
              <p:cNvPr id="2" name="TextBox 1">
                <a:extLst>
                  <a:ext uri="{FF2B5EF4-FFF2-40B4-BE49-F238E27FC236}">
                    <a16:creationId xmlns:a16="http://schemas.microsoft.com/office/drawing/2014/main" id="{51A0DD3D-43F7-2388-DBB4-36FC27EB9050}"/>
                  </a:ext>
                </a:extLst>
              </p:cNvPr>
              <p:cNvSpPr txBox="1"/>
              <p:nvPr/>
            </p:nvSpPr>
            <p:spPr>
              <a:xfrm>
                <a:off x="9803961" y="4170734"/>
                <a:ext cx="887230" cy="338554"/>
              </a:xfrm>
              <a:prstGeom prst="rect">
                <a:avLst/>
              </a:prstGeom>
              <a:solidFill>
                <a:schemeClr val="accent6">
                  <a:lumMod val="20000"/>
                  <a:lumOff val="80000"/>
                </a:schemeClr>
              </a:solidFill>
            </p:spPr>
            <p:txBody>
              <a:bodyPr wrap="none" rtlCol="0">
                <a:spAutoFit/>
              </a:bodyPr>
              <a:lstStyle/>
              <a:p>
                <a:pPr algn="ctr">
                  <a:spcBef>
                    <a:spcPts val="600"/>
                  </a:spcBef>
                </a:pPr>
                <a:r>
                  <a:rPr lang="en-US" sz="1600" b="1" dirty="0">
                    <a:solidFill>
                      <a:srgbClr val="66FF66"/>
                    </a:solidFill>
                    <a:latin typeface="Conformity" panose="00000400000000000000" pitchFamily="2" charset="0"/>
                    <a:cs typeface="Dreaming Outloud Pro" panose="020B0604020202020204" pitchFamily="66" charset="0"/>
                  </a:rPr>
                  <a:t>AIMLsys</a:t>
                </a:r>
              </a:p>
            </p:txBody>
          </p:sp>
        </p:grpSp>
        <p:pic>
          <p:nvPicPr>
            <p:cNvPr id="10" name="Picture 9" descr="Logo&#10;&#10;Description automatically generated">
              <a:extLst>
                <a:ext uri="{FF2B5EF4-FFF2-40B4-BE49-F238E27FC236}">
                  <a16:creationId xmlns:a16="http://schemas.microsoft.com/office/drawing/2014/main" id="{E55B4DDC-B489-D217-9E68-5E9A80D320D5}"/>
                </a:ext>
              </a:extLst>
            </p:cNvPr>
            <p:cNvPicPr>
              <a:picLocks noChangeAspect="1"/>
            </p:cNvPicPr>
            <p:nvPr/>
          </p:nvPicPr>
          <p:blipFill>
            <a:blip r:embed="rId5" cstate="print">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7135635" y="2991603"/>
              <a:ext cx="778917" cy="874793"/>
            </a:xfrm>
            <a:prstGeom prst="rect">
              <a:avLst/>
            </a:prstGeom>
          </p:spPr>
        </p:pic>
      </p:grpSp>
      <p:sp>
        <p:nvSpPr>
          <p:cNvPr id="5" name="TextBox 4">
            <a:extLst>
              <a:ext uri="{FF2B5EF4-FFF2-40B4-BE49-F238E27FC236}">
                <a16:creationId xmlns:a16="http://schemas.microsoft.com/office/drawing/2014/main" id="{3E6FFBFB-0A1E-A0DE-EF83-DC46A3B706EF}"/>
              </a:ext>
            </a:extLst>
          </p:cNvPr>
          <p:cNvSpPr txBox="1"/>
          <p:nvPr/>
        </p:nvSpPr>
        <p:spPr>
          <a:xfrm>
            <a:off x="160867" y="221935"/>
            <a:ext cx="6169376" cy="677108"/>
          </a:xfrm>
          <a:prstGeom prst="rect">
            <a:avLst/>
          </a:prstGeom>
          <a:noFill/>
        </p:spPr>
        <p:txBody>
          <a:bodyPr wrap="square">
            <a:spAutoFit/>
          </a:bodyPr>
          <a:lstStyle/>
          <a:p>
            <a:pPr marL="0" marR="0">
              <a:spcBef>
                <a:spcPts val="0"/>
              </a:spcBef>
              <a:spcAft>
                <a:spcPts val="0"/>
              </a:spcAft>
              <a:tabLst>
                <a:tab pos="6120765" algn="r"/>
              </a:tabLst>
            </a:pPr>
            <a:r>
              <a:rPr lang="en-GB" sz="1800" b="1" dirty="0">
                <a:effectLst/>
                <a:latin typeface="+mn-lt"/>
                <a:ea typeface="SimSun" panose="02010600030101010101" pitchFamily="2" charset="-122"/>
                <a:cs typeface="Times New Roman" panose="02020603050405020304" pitchFamily="18" charset="0"/>
              </a:rPr>
              <a:t>3GPP TSG-SA2 Meeting #154</a:t>
            </a:r>
            <a:r>
              <a:rPr lang="en-GB" sz="2000" b="1" i="1" dirty="0">
                <a:effectLst/>
                <a:latin typeface="+mn-lt"/>
                <a:ea typeface="SimSun" panose="02010600030101010101" pitchFamily="2" charset="-122"/>
                <a:cs typeface="Times New Roman" panose="02020603050405020304" pitchFamily="18" charset="0"/>
              </a:rPr>
              <a:t>	</a:t>
            </a:r>
            <a:endParaRPr lang="en-US" sz="1200" dirty="0">
              <a:effectLst/>
              <a:latin typeface="+mn-lt"/>
              <a:ea typeface="SimSun" panose="02010600030101010101" pitchFamily="2" charset="-122"/>
              <a:cs typeface="Times New Roman" panose="02020603050405020304" pitchFamily="18" charset="0"/>
            </a:endParaRPr>
          </a:p>
          <a:p>
            <a:r>
              <a:rPr lang="en-GB" sz="1800" b="1" dirty="0">
                <a:effectLst/>
                <a:latin typeface="+mn-lt"/>
                <a:ea typeface="SimSun" panose="02010600030101010101" pitchFamily="2" charset="-122"/>
              </a:rPr>
              <a:t>Toulouse, France, </a:t>
            </a:r>
            <a:r>
              <a:rPr lang="en-US" sz="1800" b="1" dirty="0">
                <a:effectLst/>
                <a:latin typeface="+mn-lt"/>
                <a:ea typeface="SimSun" panose="02010600030101010101" pitchFamily="2" charset="-122"/>
              </a:rPr>
              <a:t>Nov 14 </a:t>
            </a:r>
            <a:r>
              <a:rPr lang="en-GB" sz="1800" b="1" dirty="0">
                <a:effectLst/>
                <a:latin typeface="+mn-lt"/>
                <a:ea typeface="SimSun" panose="02010600030101010101" pitchFamily="2" charset="-122"/>
              </a:rPr>
              <a:t>-</a:t>
            </a:r>
            <a:r>
              <a:rPr lang="en-US" sz="1800" b="1" dirty="0">
                <a:effectLst/>
                <a:latin typeface="+mn-lt"/>
                <a:ea typeface="SimSun" panose="02010600030101010101" pitchFamily="2" charset="-122"/>
              </a:rPr>
              <a:t> 18</a:t>
            </a:r>
            <a:r>
              <a:rPr lang="en-GB" sz="1800" b="1" dirty="0">
                <a:effectLst/>
                <a:latin typeface="+mn-lt"/>
                <a:ea typeface="SimSun" panose="02010600030101010101" pitchFamily="2" charset="-122"/>
              </a:rPr>
              <a:t>, 2022</a:t>
            </a:r>
            <a:endParaRPr lang="en-US" dirty="0">
              <a:latin typeface="+mn-lt"/>
            </a:endParaRPr>
          </a:p>
        </p:txBody>
      </p:sp>
      <p:sp>
        <p:nvSpPr>
          <p:cNvPr id="4" name="TextBox 3">
            <a:extLst>
              <a:ext uri="{FF2B5EF4-FFF2-40B4-BE49-F238E27FC236}">
                <a16:creationId xmlns:a16="http://schemas.microsoft.com/office/drawing/2014/main" id="{E60F5904-98E6-2C52-65D5-58B4AD748399}"/>
              </a:ext>
            </a:extLst>
          </p:cNvPr>
          <p:cNvSpPr txBox="1"/>
          <p:nvPr/>
        </p:nvSpPr>
        <p:spPr>
          <a:xfrm>
            <a:off x="10589713" y="871248"/>
            <a:ext cx="1441420" cy="369332"/>
          </a:xfrm>
          <a:prstGeom prst="rect">
            <a:avLst/>
          </a:prstGeom>
          <a:noFill/>
        </p:spPr>
        <p:txBody>
          <a:bodyPr wrap="none" rtlCol="0">
            <a:spAutoFit/>
          </a:bodyPr>
          <a:lstStyle/>
          <a:p>
            <a:r>
              <a:rPr lang="en-US" b="1" dirty="0"/>
              <a:t>S2-2210862</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10;&#10;Description automatically generated">
            <a:extLst>
              <a:ext uri="{FF2B5EF4-FFF2-40B4-BE49-F238E27FC236}">
                <a16:creationId xmlns:a16="http://schemas.microsoft.com/office/drawing/2014/main" id="{CED2DF40-5C2E-5777-5827-3F6BE413A393}"/>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320143" y="1380348"/>
            <a:ext cx="5236028" cy="4360183"/>
          </a:xfrm>
          <a:prstGeom prst="rect">
            <a:avLst/>
          </a:prstGeom>
        </p:spPr>
      </p:pic>
    </p:spTree>
    <p:extLst>
      <p:ext uri="{BB962C8B-B14F-4D97-AF65-F5344CB8AC3E}">
        <p14:creationId xmlns:p14="http://schemas.microsoft.com/office/powerpoint/2010/main" val="3395492578"/>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1B5C8D-35E2-3DA9-8D13-5900E91E6B82}"/>
              </a:ext>
            </a:extLst>
          </p:cNvPr>
          <p:cNvSpPr>
            <a:spLocks noGrp="1"/>
          </p:cNvSpPr>
          <p:nvPr>
            <p:ph type="title"/>
          </p:nvPr>
        </p:nvSpPr>
        <p:spPr/>
        <p:txBody>
          <a:bodyPr/>
          <a:lstStyle/>
          <a:p>
            <a:r>
              <a:rPr lang="en-US" sz="3600" b="1" i="1" dirty="0">
                <a:latin typeface="+mn-lt"/>
              </a:rPr>
              <a:t>Content Summary </a:t>
            </a:r>
          </a:p>
        </p:txBody>
      </p:sp>
      <p:sp>
        <p:nvSpPr>
          <p:cNvPr id="5" name="Content Placeholder 2">
            <a:extLst>
              <a:ext uri="{FF2B5EF4-FFF2-40B4-BE49-F238E27FC236}">
                <a16:creationId xmlns:a16="http://schemas.microsoft.com/office/drawing/2014/main" id="{90730042-61ED-E752-3A3D-4AB6F6921EDA}"/>
              </a:ext>
            </a:extLst>
          </p:cNvPr>
          <p:cNvSpPr>
            <a:spLocks noGrp="1"/>
          </p:cNvSpPr>
          <p:nvPr>
            <p:ph idx="1"/>
          </p:nvPr>
        </p:nvSpPr>
        <p:spPr>
          <a:xfrm>
            <a:off x="161161" y="1483221"/>
            <a:ext cx="11633156" cy="1571951"/>
          </a:xfrm>
        </p:spPr>
        <p:txBody>
          <a:bodyPr/>
          <a:lstStyle/>
          <a:p>
            <a:pPr marL="457200" indent="-457200">
              <a:spcBef>
                <a:spcPts val="1800"/>
              </a:spcBef>
            </a:pPr>
            <a:r>
              <a:rPr lang="en-US" sz="2400" b="1" dirty="0"/>
              <a:t>What has been discussed about </a:t>
            </a:r>
            <a:r>
              <a:rPr lang="en-US" b="1" i="1" dirty="0"/>
              <a:t>Member Selection Assistance Functionality</a:t>
            </a:r>
            <a:r>
              <a:rPr lang="en-US" sz="2400" b="1" dirty="0"/>
              <a:t>? </a:t>
            </a:r>
          </a:p>
          <a:p>
            <a:pPr>
              <a:spcBef>
                <a:spcPts val="1800"/>
              </a:spcBef>
            </a:pPr>
            <a:r>
              <a:rPr lang="en-US" sz="2400" b="1" dirty="0"/>
              <a:t>  What are the </a:t>
            </a:r>
            <a:r>
              <a:rPr lang="en-US" b="1" dirty="0"/>
              <a:t>Member Selection Criteria </a:t>
            </a:r>
            <a:r>
              <a:rPr lang="en-US" sz="2400" b="1" dirty="0"/>
              <a:t>(inputs from AF -&gt; 5GC)? </a:t>
            </a:r>
          </a:p>
          <a:p>
            <a:pPr marL="512763" indent="-512763">
              <a:spcBef>
                <a:spcPts val="1800"/>
              </a:spcBef>
            </a:pPr>
            <a:r>
              <a:rPr lang="en-US" sz="2400" b="1" dirty="0"/>
              <a:t>What are the </a:t>
            </a:r>
            <a:r>
              <a:rPr lang="en-US" b="1" dirty="0"/>
              <a:t>Candidate UE List</a:t>
            </a:r>
            <a:r>
              <a:rPr lang="en-US" sz="2400" b="1" dirty="0"/>
              <a:t>, </a:t>
            </a:r>
            <a:r>
              <a:rPr lang="en-US" b="1" dirty="0"/>
              <a:t>Time Windows </a:t>
            </a:r>
            <a:r>
              <a:rPr lang="en-US" sz="2400" b="1" dirty="0"/>
              <a:t>&amp; </a:t>
            </a:r>
            <a:r>
              <a:rPr lang="en-US" b="1" dirty="0"/>
              <a:t>Member Policy  </a:t>
            </a:r>
            <a:r>
              <a:rPr lang="en-US" sz="2400" b="1" dirty="0"/>
              <a:t>(output from 5GC -&gt; AF)? </a:t>
            </a:r>
          </a:p>
          <a:p>
            <a:pPr marL="576263" indent="-576263">
              <a:spcBef>
                <a:spcPts val="1800"/>
              </a:spcBef>
            </a:pPr>
            <a:r>
              <a:rPr lang="en-US" sz="2400" b="1" dirty="0"/>
              <a:t>Where should we </a:t>
            </a:r>
            <a:r>
              <a:rPr lang="en-US" b="1" dirty="0"/>
              <a:t>host</a:t>
            </a:r>
            <a:r>
              <a:rPr lang="en-US" sz="2400" b="1" dirty="0"/>
              <a:t> the </a:t>
            </a:r>
            <a:r>
              <a:rPr lang="en-US" sz="2400" b="1" i="1" dirty="0"/>
              <a:t>Member Selection Assistance Functionality</a:t>
            </a:r>
            <a:r>
              <a:rPr lang="en-US" sz="2400" b="1" dirty="0"/>
              <a:t>? </a:t>
            </a:r>
          </a:p>
          <a:p>
            <a:pPr marL="576263" indent="-576263">
              <a:spcBef>
                <a:spcPts val="1800"/>
              </a:spcBef>
            </a:pPr>
            <a:r>
              <a:rPr lang="en-US" sz="2400" b="1" dirty="0"/>
              <a:t>Way Forward</a:t>
            </a:r>
            <a:endParaRPr lang="en-US" sz="2400" dirty="0"/>
          </a:p>
        </p:txBody>
      </p:sp>
      <p:pic>
        <p:nvPicPr>
          <p:cNvPr id="12" name="Picture 11" descr="Icon&#10;&#10;Description automatically generated with medium confidence">
            <a:extLst>
              <a:ext uri="{FF2B5EF4-FFF2-40B4-BE49-F238E27FC236}">
                <a16:creationId xmlns:a16="http://schemas.microsoft.com/office/drawing/2014/main" id="{63B76FB4-480C-FE42-B3BF-780AE9A721D3}"/>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2596896" y="4136041"/>
            <a:ext cx="1261490" cy="972719"/>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8C1F1345-A76D-9BD9-678D-B553A3901DA3}"/>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3767729" y="4072250"/>
            <a:ext cx="1395582" cy="1036510"/>
          </a:xfrm>
          <a:prstGeom prst="rect">
            <a:avLst/>
          </a:prstGeom>
        </p:spPr>
      </p:pic>
    </p:spTree>
    <p:extLst>
      <p:ext uri="{BB962C8B-B14F-4D97-AF65-F5344CB8AC3E}">
        <p14:creationId xmlns:p14="http://schemas.microsoft.com/office/powerpoint/2010/main" val="2327540792"/>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9" name="Group 218">
            <a:extLst>
              <a:ext uri="{FF2B5EF4-FFF2-40B4-BE49-F238E27FC236}">
                <a16:creationId xmlns:a16="http://schemas.microsoft.com/office/drawing/2014/main" id="{97EA00D1-2AA8-83E9-3EE3-60902C1F3702}"/>
              </a:ext>
            </a:extLst>
          </p:cNvPr>
          <p:cNvGrpSpPr/>
          <p:nvPr/>
        </p:nvGrpSpPr>
        <p:grpSpPr>
          <a:xfrm>
            <a:off x="1337194" y="5558243"/>
            <a:ext cx="3257749" cy="662088"/>
            <a:chOff x="1337194" y="5558243"/>
            <a:chExt cx="3257749" cy="662088"/>
          </a:xfrm>
        </p:grpSpPr>
        <p:grpSp>
          <p:nvGrpSpPr>
            <p:cNvPr id="217" name="Group 216">
              <a:extLst>
                <a:ext uri="{FF2B5EF4-FFF2-40B4-BE49-F238E27FC236}">
                  <a16:creationId xmlns:a16="http://schemas.microsoft.com/office/drawing/2014/main" id="{FD4DF1BF-3728-F542-11A2-212D005DDEB8}"/>
                </a:ext>
              </a:extLst>
            </p:cNvPr>
            <p:cNvGrpSpPr/>
            <p:nvPr/>
          </p:nvGrpSpPr>
          <p:grpSpPr>
            <a:xfrm>
              <a:off x="1406957" y="5636170"/>
              <a:ext cx="2974625" cy="462875"/>
              <a:chOff x="1406957" y="5636170"/>
              <a:chExt cx="2974625" cy="462875"/>
            </a:xfrm>
          </p:grpSpPr>
          <p:pic>
            <p:nvPicPr>
              <p:cNvPr id="59" name="Picture 58" descr="Icon&#10;&#10;Description automatically generated">
                <a:extLst>
                  <a:ext uri="{FF2B5EF4-FFF2-40B4-BE49-F238E27FC236}">
                    <a16:creationId xmlns:a16="http://schemas.microsoft.com/office/drawing/2014/main" id="{2C1F238B-AF25-5A74-A7EE-D0F85A984856}"/>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406957" y="5731321"/>
                <a:ext cx="1047664" cy="296786"/>
              </a:xfrm>
              <a:prstGeom prst="rect">
                <a:avLst/>
              </a:prstGeom>
            </p:spPr>
          </p:pic>
          <p:pic>
            <p:nvPicPr>
              <p:cNvPr id="61" name="Picture 60" descr="Background pattern&#10;&#10;Description automatically generated">
                <a:extLst>
                  <a:ext uri="{FF2B5EF4-FFF2-40B4-BE49-F238E27FC236}">
                    <a16:creationId xmlns:a16="http://schemas.microsoft.com/office/drawing/2014/main" id="{20B74F50-3219-B0E7-CA5C-7E9C36205AB0}"/>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2703121" y="5636170"/>
                <a:ext cx="489876" cy="462875"/>
              </a:xfrm>
              <a:prstGeom prst="rect">
                <a:avLst/>
              </a:prstGeom>
            </p:spPr>
          </p:pic>
          <p:pic>
            <p:nvPicPr>
              <p:cNvPr id="63" name="Picture 62" descr="Shape, arrow&#10;&#10;Description automatically generated">
                <a:extLst>
                  <a:ext uri="{FF2B5EF4-FFF2-40B4-BE49-F238E27FC236}">
                    <a16:creationId xmlns:a16="http://schemas.microsoft.com/office/drawing/2014/main" id="{566ABEB3-19CE-15D6-2433-EF389CF024F0}"/>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3522739" y="5689636"/>
                <a:ext cx="858843" cy="408158"/>
              </a:xfrm>
              <a:prstGeom prst="rect">
                <a:avLst/>
              </a:prstGeom>
            </p:spPr>
          </p:pic>
        </p:grpSp>
        <p:sp>
          <p:nvSpPr>
            <p:cNvPr id="218" name="Rectangle: Rounded Corners 217">
              <a:extLst>
                <a:ext uri="{FF2B5EF4-FFF2-40B4-BE49-F238E27FC236}">
                  <a16:creationId xmlns:a16="http://schemas.microsoft.com/office/drawing/2014/main" id="{FA391645-4BEA-FC34-0C4F-4C086BA94715}"/>
                </a:ext>
              </a:extLst>
            </p:cNvPr>
            <p:cNvSpPr/>
            <p:nvPr/>
          </p:nvSpPr>
          <p:spPr>
            <a:xfrm>
              <a:off x="1337194" y="5558243"/>
              <a:ext cx="3257749" cy="662088"/>
            </a:xfrm>
            <a:prstGeom prst="roundRect">
              <a:avLst/>
            </a:prstGeom>
            <a:solidFill>
              <a:schemeClr val="bg1">
                <a:lumMod val="95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20" name="Group 219">
            <a:extLst>
              <a:ext uri="{FF2B5EF4-FFF2-40B4-BE49-F238E27FC236}">
                <a16:creationId xmlns:a16="http://schemas.microsoft.com/office/drawing/2014/main" id="{FE63FC59-B388-5D47-15FE-537FBFF701D9}"/>
              </a:ext>
            </a:extLst>
          </p:cNvPr>
          <p:cNvGrpSpPr/>
          <p:nvPr/>
        </p:nvGrpSpPr>
        <p:grpSpPr>
          <a:xfrm>
            <a:off x="7716991" y="5737296"/>
            <a:ext cx="3257749" cy="662088"/>
            <a:chOff x="1337194" y="5558243"/>
            <a:chExt cx="3257749" cy="662088"/>
          </a:xfrm>
        </p:grpSpPr>
        <p:grpSp>
          <p:nvGrpSpPr>
            <p:cNvPr id="221" name="Group 220">
              <a:extLst>
                <a:ext uri="{FF2B5EF4-FFF2-40B4-BE49-F238E27FC236}">
                  <a16:creationId xmlns:a16="http://schemas.microsoft.com/office/drawing/2014/main" id="{070B808C-CFA2-6189-E9C9-1EAB1DFDD6BE}"/>
                </a:ext>
              </a:extLst>
            </p:cNvPr>
            <p:cNvGrpSpPr/>
            <p:nvPr/>
          </p:nvGrpSpPr>
          <p:grpSpPr>
            <a:xfrm>
              <a:off x="1406957" y="5636170"/>
              <a:ext cx="2974625" cy="462875"/>
              <a:chOff x="1406957" y="5636170"/>
              <a:chExt cx="2974625" cy="462875"/>
            </a:xfrm>
          </p:grpSpPr>
          <p:pic>
            <p:nvPicPr>
              <p:cNvPr id="223" name="Picture 222" descr="Icon&#10;&#10;Description automatically generated">
                <a:extLst>
                  <a:ext uri="{FF2B5EF4-FFF2-40B4-BE49-F238E27FC236}">
                    <a16:creationId xmlns:a16="http://schemas.microsoft.com/office/drawing/2014/main" id="{B95C7D87-D424-8393-C4AA-CF26CA937BC8}"/>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406957" y="5731321"/>
                <a:ext cx="1047664" cy="296786"/>
              </a:xfrm>
              <a:prstGeom prst="rect">
                <a:avLst/>
              </a:prstGeom>
            </p:spPr>
          </p:pic>
          <p:pic>
            <p:nvPicPr>
              <p:cNvPr id="224" name="Picture 223" descr="Background pattern&#10;&#10;Description automatically generated">
                <a:extLst>
                  <a:ext uri="{FF2B5EF4-FFF2-40B4-BE49-F238E27FC236}">
                    <a16:creationId xmlns:a16="http://schemas.microsoft.com/office/drawing/2014/main" id="{0CA0231F-8939-730F-2081-374694EBD996}"/>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2703121" y="5636170"/>
                <a:ext cx="489876" cy="462875"/>
              </a:xfrm>
              <a:prstGeom prst="rect">
                <a:avLst/>
              </a:prstGeom>
            </p:spPr>
          </p:pic>
          <p:pic>
            <p:nvPicPr>
              <p:cNvPr id="225" name="Picture 224" descr="Shape, arrow&#10;&#10;Description automatically generated">
                <a:extLst>
                  <a:ext uri="{FF2B5EF4-FFF2-40B4-BE49-F238E27FC236}">
                    <a16:creationId xmlns:a16="http://schemas.microsoft.com/office/drawing/2014/main" id="{ADA9787C-CBBE-4B28-2591-E38D8C156DDD}"/>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3522739" y="5689636"/>
                <a:ext cx="858843" cy="408158"/>
              </a:xfrm>
              <a:prstGeom prst="rect">
                <a:avLst/>
              </a:prstGeom>
            </p:spPr>
          </p:pic>
        </p:grpSp>
        <p:sp>
          <p:nvSpPr>
            <p:cNvPr id="222" name="Rectangle: Rounded Corners 221">
              <a:extLst>
                <a:ext uri="{FF2B5EF4-FFF2-40B4-BE49-F238E27FC236}">
                  <a16:creationId xmlns:a16="http://schemas.microsoft.com/office/drawing/2014/main" id="{9141C6F4-CC32-BF8C-982D-0AED20E6E64D}"/>
                </a:ext>
              </a:extLst>
            </p:cNvPr>
            <p:cNvSpPr/>
            <p:nvPr/>
          </p:nvSpPr>
          <p:spPr>
            <a:xfrm>
              <a:off x="1337194" y="5558243"/>
              <a:ext cx="3257749" cy="662088"/>
            </a:xfrm>
            <a:prstGeom prst="roundRect">
              <a:avLst/>
            </a:prstGeom>
            <a:solidFill>
              <a:schemeClr val="bg1">
                <a:lumMod val="95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79" name="Speech Bubble: Oval 178">
            <a:extLst>
              <a:ext uri="{FF2B5EF4-FFF2-40B4-BE49-F238E27FC236}">
                <a16:creationId xmlns:a16="http://schemas.microsoft.com/office/drawing/2014/main" id="{FC0510E1-26FF-7840-0A8C-857ABDB25742}"/>
              </a:ext>
            </a:extLst>
          </p:cNvPr>
          <p:cNvSpPr/>
          <p:nvPr/>
        </p:nvSpPr>
        <p:spPr>
          <a:xfrm>
            <a:off x="11013766" y="4409838"/>
            <a:ext cx="1014984" cy="374770"/>
          </a:xfrm>
          <a:prstGeom prst="wedgeEllipseCallout">
            <a:avLst>
              <a:gd name="adj1" fmla="val -187500"/>
              <a:gd name="adj2" fmla="val 43654"/>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extBox 51">
            <a:extLst>
              <a:ext uri="{FF2B5EF4-FFF2-40B4-BE49-F238E27FC236}">
                <a16:creationId xmlns:a16="http://schemas.microsoft.com/office/drawing/2014/main" id="{958FC4DC-BEE9-9E54-5DB5-C79C9E49897E}"/>
              </a:ext>
            </a:extLst>
          </p:cNvPr>
          <p:cNvSpPr txBox="1"/>
          <p:nvPr/>
        </p:nvSpPr>
        <p:spPr>
          <a:xfrm>
            <a:off x="293570" y="4937392"/>
            <a:ext cx="807273" cy="605294"/>
          </a:xfrm>
          <a:prstGeom prst="rect">
            <a:avLst/>
          </a:prstGeom>
          <a:noFill/>
        </p:spPr>
        <p:txBody>
          <a:bodyPr wrap="square" rtlCol="0">
            <a:spAutoFit/>
          </a:bodyPr>
          <a:lstStyle/>
          <a:p>
            <a:pPr algn="ctr">
              <a:lnSpc>
                <a:spcPts val="800"/>
              </a:lnSpc>
            </a:pPr>
            <a:r>
              <a:rPr lang="en-US" sz="800" dirty="0">
                <a:solidFill>
                  <a:schemeClr val="tx1">
                    <a:lumMod val="50000"/>
                    <a:lumOff val="50000"/>
                  </a:schemeClr>
                </a:solidFill>
                <a:latin typeface="Arial Narrow" panose="020B0606020202030204" pitchFamily="34" charset="0"/>
              </a:rPr>
              <a:t>candidate UE-list-c</a:t>
            </a:r>
          </a:p>
          <a:p>
            <a:pPr algn="ctr">
              <a:lnSpc>
                <a:spcPts val="800"/>
              </a:lnSpc>
            </a:pPr>
            <a:r>
              <a:rPr lang="en-US" sz="800" dirty="0">
                <a:latin typeface="Arial Narrow" panose="020B0606020202030204" pitchFamily="34" charset="0"/>
              </a:rPr>
              <a:t>and/or</a:t>
            </a:r>
          </a:p>
          <a:p>
            <a:pPr algn="ctr">
              <a:lnSpc>
                <a:spcPts val="800"/>
              </a:lnSpc>
            </a:pPr>
            <a:r>
              <a:rPr lang="en-US" sz="800" dirty="0">
                <a:solidFill>
                  <a:schemeClr val="tx1">
                    <a:lumMod val="50000"/>
                    <a:lumOff val="50000"/>
                  </a:schemeClr>
                </a:solidFill>
                <a:latin typeface="Arial Narrow" panose="020B0606020202030204" pitchFamily="34" charset="0"/>
              </a:rPr>
              <a:t>Event Report /</a:t>
            </a:r>
          </a:p>
          <a:p>
            <a:pPr algn="ctr">
              <a:lnSpc>
                <a:spcPts val="800"/>
              </a:lnSpc>
            </a:pPr>
            <a:r>
              <a:rPr lang="en-US" sz="800" dirty="0">
                <a:solidFill>
                  <a:schemeClr val="tx1">
                    <a:lumMod val="50000"/>
                    <a:lumOff val="50000"/>
                  </a:schemeClr>
                </a:solidFill>
                <a:latin typeface="Arial Narrow" panose="020B0606020202030204" pitchFamily="34" charset="0"/>
              </a:rPr>
              <a:t>Notification </a:t>
            </a:r>
          </a:p>
        </p:txBody>
      </p:sp>
      <p:sp>
        <p:nvSpPr>
          <p:cNvPr id="51" name="TextBox 50">
            <a:extLst>
              <a:ext uri="{FF2B5EF4-FFF2-40B4-BE49-F238E27FC236}">
                <a16:creationId xmlns:a16="http://schemas.microsoft.com/office/drawing/2014/main" id="{DC10ED11-E56C-B175-1B4E-142F62B8C920}"/>
              </a:ext>
            </a:extLst>
          </p:cNvPr>
          <p:cNvSpPr txBox="1"/>
          <p:nvPr/>
        </p:nvSpPr>
        <p:spPr>
          <a:xfrm>
            <a:off x="1337194" y="4637821"/>
            <a:ext cx="711081" cy="1118255"/>
          </a:xfrm>
          <a:prstGeom prst="rect">
            <a:avLst/>
          </a:prstGeom>
          <a:noFill/>
        </p:spPr>
        <p:txBody>
          <a:bodyPr wrap="square" rtlCol="0">
            <a:spAutoFit/>
          </a:bodyPr>
          <a:lstStyle/>
          <a:p>
            <a:pPr algn="ctr">
              <a:lnSpc>
                <a:spcPts val="800"/>
              </a:lnSpc>
            </a:pPr>
            <a:r>
              <a:rPr lang="en-US" sz="800" dirty="0">
                <a:solidFill>
                  <a:schemeClr val="tx1">
                    <a:lumMod val="50000"/>
                    <a:lumOff val="50000"/>
                  </a:schemeClr>
                </a:solidFill>
                <a:latin typeface="Arial Narrow" panose="020B0606020202030204" pitchFamily="34" charset="0"/>
              </a:rPr>
              <a:t>Tentative UE-list-C</a:t>
            </a:r>
          </a:p>
          <a:p>
            <a:pPr algn="ctr">
              <a:lnSpc>
                <a:spcPts val="800"/>
              </a:lnSpc>
            </a:pPr>
            <a:r>
              <a:rPr lang="en-US" sz="800" dirty="0">
                <a:solidFill>
                  <a:schemeClr val="tx1">
                    <a:lumMod val="50000"/>
                    <a:lumOff val="50000"/>
                  </a:schemeClr>
                </a:solidFill>
                <a:latin typeface="Arial Narrow" panose="020B0606020202030204" pitchFamily="34" charset="0"/>
              </a:rPr>
              <a:t>+</a:t>
            </a:r>
          </a:p>
          <a:p>
            <a:pPr algn="ctr">
              <a:lnSpc>
                <a:spcPts val="800"/>
              </a:lnSpc>
            </a:pPr>
            <a:r>
              <a:rPr lang="en-US" sz="800" dirty="0">
                <a:solidFill>
                  <a:schemeClr val="tx1">
                    <a:lumMod val="50000"/>
                    <a:lumOff val="50000"/>
                  </a:schemeClr>
                </a:solidFill>
                <a:latin typeface="Arial Narrow" panose="020B0606020202030204" pitchFamily="34" charset="0"/>
              </a:rPr>
              <a:t>Member </a:t>
            </a:r>
          </a:p>
          <a:p>
            <a:pPr algn="ctr">
              <a:lnSpc>
                <a:spcPts val="800"/>
              </a:lnSpc>
            </a:pPr>
            <a:r>
              <a:rPr lang="en-US" sz="800" dirty="0">
                <a:solidFill>
                  <a:schemeClr val="tx1">
                    <a:lumMod val="50000"/>
                    <a:lumOff val="50000"/>
                  </a:schemeClr>
                </a:solidFill>
                <a:latin typeface="Arial Narrow" panose="020B0606020202030204" pitchFamily="34" charset="0"/>
              </a:rPr>
              <a:t>Selection Criteria - Z</a:t>
            </a:r>
          </a:p>
          <a:p>
            <a:pPr algn="ctr">
              <a:lnSpc>
                <a:spcPts val="800"/>
              </a:lnSpc>
            </a:pPr>
            <a:r>
              <a:rPr lang="en-US" sz="800" dirty="0">
                <a:latin typeface="Arial Narrow" panose="020B0606020202030204" pitchFamily="34" charset="0"/>
              </a:rPr>
              <a:t>and/or</a:t>
            </a:r>
            <a:r>
              <a:rPr lang="en-US" sz="800" dirty="0">
                <a:solidFill>
                  <a:schemeClr val="tx1">
                    <a:lumMod val="50000"/>
                    <a:lumOff val="50000"/>
                  </a:schemeClr>
                </a:solidFill>
                <a:latin typeface="Arial Narrow" panose="020B0606020202030204" pitchFamily="34" charset="0"/>
              </a:rPr>
              <a:t> </a:t>
            </a:r>
          </a:p>
          <a:p>
            <a:pPr algn="ctr">
              <a:lnSpc>
                <a:spcPts val="800"/>
              </a:lnSpc>
            </a:pPr>
            <a:r>
              <a:rPr lang="en-US" sz="800" dirty="0">
                <a:solidFill>
                  <a:schemeClr val="tx1">
                    <a:lumMod val="50000"/>
                    <a:lumOff val="50000"/>
                  </a:schemeClr>
                </a:solidFill>
                <a:latin typeface="Arial Narrow" panose="020B0606020202030204" pitchFamily="34" charset="0"/>
              </a:rPr>
              <a:t>Event Subscription - O</a:t>
            </a:r>
          </a:p>
        </p:txBody>
      </p:sp>
      <p:sp>
        <p:nvSpPr>
          <p:cNvPr id="50" name="TextBox 49">
            <a:extLst>
              <a:ext uri="{FF2B5EF4-FFF2-40B4-BE49-F238E27FC236}">
                <a16:creationId xmlns:a16="http://schemas.microsoft.com/office/drawing/2014/main" id="{3BC39D3C-5E58-ED2A-6939-F5A7913C06A6}"/>
              </a:ext>
            </a:extLst>
          </p:cNvPr>
          <p:cNvSpPr txBox="1"/>
          <p:nvPr/>
        </p:nvSpPr>
        <p:spPr>
          <a:xfrm>
            <a:off x="2113501" y="4898975"/>
            <a:ext cx="659712" cy="707886"/>
          </a:xfrm>
          <a:prstGeom prst="rect">
            <a:avLst/>
          </a:prstGeom>
          <a:noFill/>
        </p:spPr>
        <p:txBody>
          <a:bodyPr wrap="square" rtlCol="0">
            <a:spAutoFit/>
          </a:bodyPr>
          <a:lstStyle/>
          <a:p>
            <a:pPr algn="ctr">
              <a:lnSpc>
                <a:spcPts val="800"/>
              </a:lnSpc>
            </a:pPr>
            <a:r>
              <a:rPr lang="en-US" sz="800" dirty="0">
                <a:solidFill>
                  <a:srgbClr val="C00000"/>
                </a:solidFill>
                <a:latin typeface="Arial Narrow" panose="020B0606020202030204" pitchFamily="34" charset="0"/>
              </a:rPr>
              <a:t>candidate UE-list-b</a:t>
            </a:r>
          </a:p>
          <a:p>
            <a:pPr algn="ctr">
              <a:lnSpc>
                <a:spcPts val="800"/>
              </a:lnSpc>
            </a:pPr>
            <a:r>
              <a:rPr lang="en-US" sz="800" dirty="0">
                <a:latin typeface="Arial Narrow" panose="020B0606020202030204" pitchFamily="34" charset="0"/>
              </a:rPr>
              <a:t>and/or</a:t>
            </a:r>
          </a:p>
          <a:p>
            <a:pPr algn="ctr">
              <a:lnSpc>
                <a:spcPts val="800"/>
              </a:lnSpc>
            </a:pPr>
            <a:r>
              <a:rPr lang="en-US" sz="800" dirty="0">
                <a:solidFill>
                  <a:srgbClr val="C00000"/>
                </a:solidFill>
                <a:latin typeface="Arial Narrow" panose="020B0606020202030204" pitchFamily="34" charset="0"/>
              </a:rPr>
              <a:t>Event Report /</a:t>
            </a:r>
          </a:p>
          <a:p>
            <a:pPr algn="ctr">
              <a:lnSpc>
                <a:spcPts val="800"/>
              </a:lnSpc>
            </a:pPr>
            <a:r>
              <a:rPr lang="en-US" sz="800" dirty="0">
                <a:solidFill>
                  <a:srgbClr val="C00000"/>
                </a:solidFill>
                <a:latin typeface="Arial Narrow" panose="020B0606020202030204" pitchFamily="34" charset="0"/>
              </a:rPr>
              <a:t>Notification </a:t>
            </a:r>
          </a:p>
        </p:txBody>
      </p:sp>
      <p:sp>
        <p:nvSpPr>
          <p:cNvPr id="49" name="TextBox 48">
            <a:extLst>
              <a:ext uri="{FF2B5EF4-FFF2-40B4-BE49-F238E27FC236}">
                <a16:creationId xmlns:a16="http://schemas.microsoft.com/office/drawing/2014/main" id="{C7F54F24-7F51-D5E8-0982-ABAEB1DAC9E7}"/>
              </a:ext>
            </a:extLst>
          </p:cNvPr>
          <p:cNvSpPr txBox="1"/>
          <p:nvPr/>
        </p:nvSpPr>
        <p:spPr>
          <a:xfrm>
            <a:off x="2979939" y="4739452"/>
            <a:ext cx="798830" cy="1015663"/>
          </a:xfrm>
          <a:prstGeom prst="rect">
            <a:avLst/>
          </a:prstGeom>
          <a:noFill/>
        </p:spPr>
        <p:txBody>
          <a:bodyPr wrap="square" rtlCol="0">
            <a:spAutoFit/>
          </a:bodyPr>
          <a:lstStyle/>
          <a:p>
            <a:pPr algn="ctr">
              <a:lnSpc>
                <a:spcPts val="800"/>
              </a:lnSpc>
            </a:pPr>
            <a:r>
              <a:rPr lang="en-US" sz="800" dirty="0">
                <a:solidFill>
                  <a:srgbClr val="C00000"/>
                </a:solidFill>
                <a:latin typeface="Arial Narrow" panose="020B0606020202030204" pitchFamily="34" charset="0"/>
              </a:rPr>
              <a:t>Tentative UE-list-B</a:t>
            </a:r>
          </a:p>
          <a:p>
            <a:pPr algn="ctr">
              <a:lnSpc>
                <a:spcPts val="800"/>
              </a:lnSpc>
            </a:pPr>
            <a:r>
              <a:rPr lang="en-US" sz="800" dirty="0">
                <a:solidFill>
                  <a:srgbClr val="C00000"/>
                </a:solidFill>
                <a:latin typeface="Arial Narrow" panose="020B0606020202030204" pitchFamily="34" charset="0"/>
              </a:rPr>
              <a:t>+</a:t>
            </a:r>
          </a:p>
          <a:p>
            <a:pPr algn="ctr">
              <a:lnSpc>
                <a:spcPts val="800"/>
              </a:lnSpc>
            </a:pPr>
            <a:r>
              <a:rPr lang="en-US" sz="800" dirty="0">
                <a:solidFill>
                  <a:srgbClr val="C00000"/>
                </a:solidFill>
                <a:latin typeface="Arial Narrow" panose="020B0606020202030204" pitchFamily="34" charset="0"/>
              </a:rPr>
              <a:t>Member </a:t>
            </a:r>
          </a:p>
          <a:p>
            <a:pPr algn="ctr">
              <a:lnSpc>
                <a:spcPts val="800"/>
              </a:lnSpc>
            </a:pPr>
            <a:r>
              <a:rPr lang="en-US" sz="800" dirty="0">
                <a:solidFill>
                  <a:srgbClr val="C00000"/>
                </a:solidFill>
                <a:latin typeface="Arial Narrow" panose="020B0606020202030204" pitchFamily="34" charset="0"/>
              </a:rPr>
              <a:t>Selection Criteria - Y</a:t>
            </a:r>
          </a:p>
          <a:p>
            <a:pPr algn="ctr">
              <a:lnSpc>
                <a:spcPts val="800"/>
              </a:lnSpc>
            </a:pPr>
            <a:r>
              <a:rPr lang="en-US" sz="800" dirty="0">
                <a:latin typeface="Arial Narrow" panose="020B0606020202030204" pitchFamily="34" charset="0"/>
              </a:rPr>
              <a:t>and/or</a:t>
            </a:r>
            <a:r>
              <a:rPr lang="en-US" sz="800" dirty="0">
                <a:solidFill>
                  <a:srgbClr val="C00000"/>
                </a:solidFill>
                <a:latin typeface="Arial Narrow" panose="020B0606020202030204" pitchFamily="34" charset="0"/>
              </a:rPr>
              <a:t> </a:t>
            </a:r>
          </a:p>
          <a:p>
            <a:pPr algn="ctr">
              <a:lnSpc>
                <a:spcPts val="800"/>
              </a:lnSpc>
            </a:pPr>
            <a:r>
              <a:rPr lang="en-US" sz="800" dirty="0">
                <a:solidFill>
                  <a:srgbClr val="C00000"/>
                </a:solidFill>
                <a:latin typeface="Arial Narrow" panose="020B0606020202030204" pitchFamily="34" charset="0"/>
              </a:rPr>
              <a:t>Event Subscription - N</a:t>
            </a:r>
          </a:p>
        </p:txBody>
      </p:sp>
      <p:sp>
        <p:nvSpPr>
          <p:cNvPr id="47" name="TextBox 46">
            <a:extLst>
              <a:ext uri="{FF2B5EF4-FFF2-40B4-BE49-F238E27FC236}">
                <a16:creationId xmlns:a16="http://schemas.microsoft.com/office/drawing/2014/main" id="{0BC83B63-F362-09AF-57D9-75D37BADB4FB}"/>
              </a:ext>
            </a:extLst>
          </p:cNvPr>
          <p:cNvSpPr txBox="1"/>
          <p:nvPr/>
        </p:nvSpPr>
        <p:spPr>
          <a:xfrm>
            <a:off x="3936363" y="4972218"/>
            <a:ext cx="791358" cy="605294"/>
          </a:xfrm>
          <a:prstGeom prst="rect">
            <a:avLst/>
          </a:prstGeom>
          <a:noFill/>
        </p:spPr>
        <p:txBody>
          <a:bodyPr wrap="square" rtlCol="0">
            <a:spAutoFit/>
          </a:bodyPr>
          <a:lstStyle/>
          <a:p>
            <a:pPr algn="ctr">
              <a:lnSpc>
                <a:spcPts val="800"/>
              </a:lnSpc>
            </a:pPr>
            <a:r>
              <a:rPr lang="en-US" sz="800" dirty="0">
                <a:solidFill>
                  <a:srgbClr val="002060"/>
                </a:solidFill>
                <a:latin typeface="Arial Narrow" panose="020B0606020202030204" pitchFamily="34" charset="0"/>
              </a:rPr>
              <a:t>candidate UE-list-a</a:t>
            </a:r>
          </a:p>
          <a:p>
            <a:pPr algn="ctr">
              <a:lnSpc>
                <a:spcPts val="800"/>
              </a:lnSpc>
            </a:pPr>
            <a:r>
              <a:rPr lang="en-US" sz="800" dirty="0">
                <a:latin typeface="Arial Narrow" panose="020B0606020202030204" pitchFamily="34" charset="0"/>
              </a:rPr>
              <a:t>and/or</a:t>
            </a:r>
          </a:p>
          <a:p>
            <a:pPr algn="ctr">
              <a:lnSpc>
                <a:spcPts val="800"/>
              </a:lnSpc>
            </a:pPr>
            <a:r>
              <a:rPr lang="en-US" sz="800" dirty="0">
                <a:solidFill>
                  <a:srgbClr val="002060"/>
                </a:solidFill>
                <a:latin typeface="Arial Narrow" panose="020B0606020202030204" pitchFamily="34" charset="0"/>
              </a:rPr>
              <a:t>Event Report /</a:t>
            </a:r>
          </a:p>
          <a:p>
            <a:pPr algn="ctr">
              <a:lnSpc>
                <a:spcPts val="800"/>
              </a:lnSpc>
            </a:pPr>
            <a:r>
              <a:rPr lang="en-US" sz="800" dirty="0">
                <a:solidFill>
                  <a:srgbClr val="002060"/>
                </a:solidFill>
                <a:latin typeface="Arial Narrow" panose="020B0606020202030204" pitchFamily="34" charset="0"/>
              </a:rPr>
              <a:t>Notification </a:t>
            </a:r>
          </a:p>
        </p:txBody>
      </p:sp>
      <p:sp>
        <p:nvSpPr>
          <p:cNvPr id="48" name="TextBox 47">
            <a:extLst>
              <a:ext uri="{FF2B5EF4-FFF2-40B4-BE49-F238E27FC236}">
                <a16:creationId xmlns:a16="http://schemas.microsoft.com/office/drawing/2014/main" id="{DF10FECB-51F7-0860-6683-1312767A5C21}"/>
              </a:ext>
            </a:extLst>
          </p:cNvPr>
          <p:cNvSpPr txBox="1"/>
          <p:nvPr/>
        </p:nvSpPr>
        <p:spPr>
          <a:xfrm>
            <a:off x="4967929" y="4752982"/>
            <a:ext cx="748293" cy="1118255"/>
          </a:xfrm>
          <a:prstGeom prst="rect">
            <a:avLst/>
          </a:prstGeom>
          <a:noFill/>
        </p:spPr>
        <p:txBody>
          <a:bodyPr wrap="square" rtlCol="0">
            <a:spAutoFit/>
          </a:bodyPr>
          <a:lstStyle/>
          <a:p>
            <a:pPr algn="ctr">
              <a:lnSpc>
                <a:spcPts val="800"/>
              </a:lnSpc>
            </a:pPr>
            <a:r>
              <a:rPr lang="en-US" sz="800" dirty="0">
                <a:solidFill>
                  <a:srgbClr val="002060"/>
                </a:solidFill>
                <a:latin typeface="Arial Narrow" panose="020B0606020202030204" pitchFamily="34" charset="0"/>
              </a:rPr>
              <a:t>Tentative UE-list-A</a:t>
            </a:r>
          </a:p>
          <a:p>
            <a:pPr algn="ctr">
              <a:lnSpc>
                <a:spcPts val="800"/>
              </a:lnSpc>
            </a:pPr>
            <a:r>
              <a:rPr lang="en-US" sz="800" dirty="0">
                <a:solidFill>
                  <a:srgbClr val="002060"/>
                </a:solidFill>
                <a:latin typeface="Arial Narrow" panose="020B0606020202030204" pitchFamily="34" charset="0"/>
              </a:rPr>
              <a:t>+</a:t>
            </a:r>
          </a:p>
          <a:p>
            <a:pPr algn="ctr">
              <a:lnSpc>
                <a:spcPts val="800"/>
              </a:lnSpc>
            </a:pPr>
            <a:r>
              <a:rPr lang="en-US" sz="800" dirty="0">
                <a:solidFill>
                  <a:srgbClr val="002060"/>
                </a:solidFill>
                <a:latin typeface="Arial Narrow" panose="020B0606020202030204" pitchFamily="34" charset="0"/>
              </a:rPr>
              <a:t>Member </a:t>
            </a:r>
          </a:p>
          <a:p>
            <a:pPr algn="ctr">
              <a:lnSpc>
                <a:spcPts val="800"/>
              </a:lnSpc>
            </a:pPr>
            <a:r>
              <a:rPr lang="en-US" sz="800" dirty="0">
                <a:solidFill>
                  <a:srgbClr val="002060"/>
                </a:solidFill>
                <a:latin typeface="Arial Narrow" panose="020B0606020202030204" pitchFamily="34" charset="0"/>
              </a:rPr>
              <a:t>Selection Criteria - X</a:t>
            </a:r>
          </a:p>
          <a:p>
            <a:pPr algn="ctr">
              <a:lnSpc>
                <a:spcPts val="800"/>
              </a:lnSpc>
            </a:pPr>
            <a:r>
              <a:rPr lang="en-US" sz="800" dirty="0">
                <a:latin typeface="Arial Narrow" panose="020B0606020202030204" pitchFamily="34" charset="0"/>
              </a:rPr>
              <a:t>and/or</a:t>
            </a:r>
          </a:p>
          <a:p>
            <a:pPr algn="ctr">
              <a:lnSpc>
                <a:spcPts val="800"/>
              </a:lnSpc>
            </a:pPr>
            <a:r>
              <a:rPr lang="en-US" sz="800" dirty="0">
                <a:solidFill>
                  <a:srgbClr val="002060"/>
                </a:solidFill>
                <a:latin typeface="Arial Narrow" panose="020B0606020202030204" pitchFamily="34" charset="0"/>
              </a:rPr>
              <a:t>Event Subscription - M</a:t>
            </a:r>
          </a:p>
        </p:txBody>
      </p:sp>
      <p:sp>
        <p:nvSpPr>
          <p:cNvPr id="53" name="Oval 52">
            <a:extLst>
              <a:ext uri="{FF2B5EF4-FFF2-40B4-BE49-F238E27FC236}">
                <a16:creationId xmlns:a16="http://schemas.microsoft.com/office/drawing/2014/main" id="{A095F8A3-0AB7-7BA7-69F0-2984EB0367DB}"/>
              </a:ext>
            </a:extLst>
          </p:cNvPr>
          <p:cNvSpPr/>
          <p:nvPr/>
        </p:nvSpPr>
        <p:spPr>
          <a:xfrm>
            <a:off x="543322" y="3715813"/>
            <a:ext cx="5164400" cy="629849"/>
          </a:xfrm>
          <a:prstGeom prst="ellipse">
            <a:avLst/>
          </a:prstGeom>
          <a:solidFill>
            <a:srgbClr val="000000">
              <a:alpha val="14902"/>
            </a:srgbClr>
          </a:solidFill>
          <a:ln w="9525">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TextBox 53">
            <a:extLst>
              <a:ext uri="{FF2B5EF4-FFF2-40B4-BE49-F238E27FC236}">
                <a16:creationId xmlns:a16="http://schemas.microsoft.com/office/drawing/2014/main" id="{F27FC37B-620E-5A6F-B8E9-A5109727B055}"/>
              </a:ext>
            </a:extLst>
          </p:cNvPr>
          <p:cNvSpPr txBox="1"/>
          <p:nvPr/>
        </p:nvSpPr>
        <p:spPr>
          <a:xfrm>
            <a:off x="2157337" y="2794612"/>
            <a:ext cx="1604927" cy="307777"/>
          </a:xfrm>
          <a:prstGeom prst="rect">
            <a:avLst/>
          </a:prstGeom>
          <a:solidFill>
            <a:schemeClr val="accent1">
              <a:lumMod val="40000"/>
              <a:lumOff val="60000"/>
              <a:alpha val="50196"/>
            </a:schemeClr>
          </a:solidFill>
        </p:spPr>
        <p:txBody>
          <a:bodyPr wrap="none" rtlCol="0">
            <a:spAutoFit/>
          </a:bodyPr>
          <a:lstStyle/>
          <a:p>
            <a:r>
              <a:rPr lang="en-US" sz="1400" b="1" i="1" dirty="0">
                <a:latin typeface="Aparajita" panose="02020603050405020304" pitchFamily="18" charset="0"/>
                <a:cs typeface="Aparajita" panose="02020603050405020304" pitchFamily="18" charset="0"/>
              </a:rPr>
              <a:t>Application AI/ML AF</a:t>
            </a:r>
          </a:p>
        </p:txBody>
      </p:sp>
      <p:sp>
        <p:nvSpPr>
          <p:cNvPr id="2" name="Title 1">
            <a:extLst>
              <a:ext uri="{FF2B5EF4-FFF2-40B4-BE49-F238E27FC236}">
                <a16:creationId xmlns:a16="http://schemas.microsoft.com/office/drawing/2014/main" id="{23D3F185-29B5-3C15-A605-CC463A8BF4AD}"/>
              </a:ext>
            </a:extLst>
          </p:cNvPr>
          <p:cNvSpPr>
            <a:spLocks noGrp="1"/>
          </p:cNvSpPr>
          <p:nvPr>
            <p:ph type="title"/>
          </p:nvPr>
        </p:nvSpPr>
        <p:spPr/>
        <p:txBody>
          <a:bodyPr/>
          <a:lstStyle/>
          <a:p>
            <a:r>
              <a:rPr lang="en-US" sz="2400" b="1" dirty="0"/>
              <a:t>What has been discussed about </a:t>
            </a:r>
            <a:r>
              <a:rPr lang="en-US" sz="2800" b="1" i="1" dirty="0"/>
              <a:t>Member Selection Assistance Functionality</a:t>
            </a:r>
            <a:r>
              <a:rPr lang="en-US" sz="2400" b="1" dirty="0"/>
              <a:t>?  </a:t>
            </a:r>
          </a:p>
        </p:txBody>
      </p:sp>
      <p:sp>
        <p:nvSpPr>
          <p:cNvPr id="3" name="Content Placeholder 2">
            <a:extLst>
              <a:ext uri="{FF2B5EF4-FFF2-40B4-BE49-F238E27FC236}">
                <a16:creationId xmlns:a16="http://schemas.microsoft.com/office/drawing/2014/main" id="{C1816990-7AAB-3F9B-9B77-75E3F41EC21C}"/>
              </a:ext>
            </a:extLst>
          </p:cNvPr>
          <p:cNvSpPr>
            <a:spLocks noGrp="1"/>
          </p:cNvSpPr>
          <p:nvPr>
            <p:ph idx="1"/>
          </p:nvPr>
        </p:nvSpPr>
        <p:spPr>
          <a:xfrm>
            <a:off x="185162" y="1171677"/>
            <a:ext cx="11826623" cy="4797080"/>
          </a:xfrm>
        </p:spPr>
        <p:txBody>
          <a:bodyPr/>
          <a:lstStyle/>
          <a:p>
            <a:pPr>
              <a:buSzPct val="65000"/>
            </a:pPr>
            <a:r>
              <a:rPr lang="en-US" dirty="0"/>
              <a:t> </a:t>
            </a:r>
            <a:r>
              <a:rPr lang="en-US" sz="2400" dirty="0"/>
              <a:t>Latest definition from SA2#153E (</a:t>
            </a:r>
            <a:r>
              <a:rPr lang="en-US" sz="1800" i="1" dirty="0"/>
              <a:t>subject to be further enhanced</a:t>
            </a:r>
            <a:r>
              <a:rPr lang="en-US" sz="2400" dirty="0"/>
              <a:t>)</a:t>
            </a:r>
          </a:p>
          <a:p>
            <a:pPr lvl="1"/>
            <a:r>
              <a:rPr lang="en-US" sz="1800" i="1" dirty="0">
                <a:latin typeface="Tw Cen MT" panose="020B0602020104020603" pitchFamily="34" charset="0"/>
                <a:cs typeface="Aparajita" panose="02020603050405020304" pitchFamily="18" charset="0"/>
              </a:rPr>
              <a:t>Functionality offered by a 5GC NF which receives a </a:t>
            </a:r>
            <a:r>
              <a:rPr lang="en-US" sz="1800" i="1" u="sng" dirty="0">
                <a:highlight>
                  <a:srgbClr val="FFFF00"/>
                </a:highlight>
                <a:latin typeface="Tw Cen MT" panose="020B0602020104020603" pitchFamily="34" charset="0"/>
                <a:cs typeface="Aparajita" panose="02020603050405020304" pitchFamily="18" charset="0"/>
              </a:rPr>
              <a:t>request</a:t>
            </a:r>
            <a:r>
              <a:rPr lang="en-US" sz="1800" i="1" dirty="0">
                <a:latin typeface="Tw Cen MT" panose="020B0602020104020603" pitchFamily="34" charset="0"/>
                <a:cs typeface="Aparajita" panose="02020603050405020304" pitchFamily="18" charset="0"/>
              </a:rPr>
              <a:t> from Application AIML AF to provide </a:t>
            </a:r>
            <a:r>
              <a:rPr lang="en-US" sz="1800" i="1" u="sng" dirty="0">
                <a:latin typeface="Tw Cen MT" panose="020B0602020104020603" pitchFamily="34" charset="0"/>
                <a:cs typeface="Aparajita" panose="02020603050405020304" pitchFamily="18" charset="0"/>
              </a:rPr>
              <a:t>a list of candidate UEs </a:t>
            </a:r>
            <a:r>
              <a:rPr lang="en-US" sz="1800" i="1" dirty="0">
                <a:latin typeface="Tw Cen MT" panose="020B0602020104020603" pitchFamily="34" charset="0"/>
                <a:cs typeface="Aparajita" panose="02020603050405020304" pitchFamily="18" charset="0"/>
              </a:rPr>
              <a:t>and </a:t>
            </a:r>
            <a:r>
              <a:rPr lang="en-US" sz="1800" i="1" u="sng" dirty="0">
                <a:latin typeface="Tw Cen MT" panose="020B0602020104020603" pitchFamily="34" charset="0"/>
                <a:cs typeface="Aparajita" panose="02020603050405020304" pitchFamily="18" charset="0"/>
              </a:rPr>
              <a:t>additional information </a:t>
            </a:r>
            <a:r>
              <a:rPr lang="en-US" sz="1800" i="1" dirty="0">
                <a:latin typeface="Tw Cen MT" panose="020B0602020104020603" pitchFamily="34" charset="0"/>
                <a:cs typeface="Aparajita" panose="02020603050405020304" pitchFamily="18" charset="0"/>
              </a:rPr>
              <a:t>for the AF to perform FL.  The 5GC NF then </a:t>
            </a:r>
            <a:r>
              <a:rPr lang="en-US" sz="1800" i="1" u="sng" dirty="0">
                <a:highlight>
                  <a:srgbClr val="FFFF00"/>
                </a:highlight>
                <a:latin typeface="Tw Cen MT" panose="020B0602020104020603" pitchFamily="34" charset="0"/>
                <a:cs typeface="Aparajita" panose="02020603050405020304" pitchFamily="18" charset="0"/>
              </a:rPr>
              <a:t>triggers</a:t>
            </a:r>
            <a:r>
              <a:rPr lang="en-US" sz="1800" i="1" dirty="0">
                <a:latin typeface="Tw Cen MT" panose="020B0602020104020603" pitchFamily="34" charset="0"/>
                <a:cs typeface="Aparajita" panose="02020603050405020304" pitchFamily="18" charset="0"/>
              </a:rPr>
              <a:t> the corresponding 5GC procedures to </a:t>
            </a:r>
            <a:r>
              <a:rPr lang="en-US" sz="1800" i="1" u="sng" dirty="0">
                <a:highlight>
                  <a:srgbClr val="FFFF00"/>
                </a:highlight>
                <a:latin typeface="Tw Cen MT" panose="020B0602020104020603" pitchFamily="34" charset="0"/>
                <a:cs typeface="Aparajita" panose="02020603050405020304" pitchFamily="18" charset="0"/>
              </a:rPr>
              <a:t>derive</a:t>
            </a:r>
            <a:r>
              <a:rPr lang="en-US" sz="1800" i="1" dirty="0">
                <a:latin typeface="Tw Cen MT" panose="020B0602020104020603" pitchFamily="34" charset="0"/>
                <a:cs typeface="Aparajita" panose="02020603050405020304" pitchFamily="18" charset="0"/>
              </a:rPr>
              <a:t> the set of candidate UE list as part of the assistance to be </a:t>
            </a:r>
            <a:r>
              <a:rPr lang="en-US" sz="1800" i="1" u="sng" dirty="0">
                <a:highlight>
                  <a:srgbClr val="FFFF00"/>
                </a:highlight>
                <a:latin typeface="Tw Cen MT" panose="020B0602020104020603" pitchFamily="34" charset="0"/>
                <a:cs typeface="Aparajita" panose="02020603050405020304" pitchFamily="18" charset="0"/>
              </a:rPr>
              <a:t>reported</a:t>
            </a:r>
            <a:r>
              <a:rPr lang="en-US" sz="1800" i="1" dirty="0">
                <a:latin typeface="Tw Cen MT" panose="020B0602020104020603" pitchFamily="34" charset="0"/>
                <a:cs typeface="Aparajita" panose="02020603050405020304" pitchFamily="18" charset="0"/>
              </a:rPr>
              <a:t> back to the AIML AF. </a:t>
            </a:r>
          </a:p>
          <a:p>
            <a:pPr marL="0" indent="0">
              <a:buNone/>
            </a:pPr>
            <a:endParaRPr lang="en-US" sz="1800" dirty="0"/>
          </a:p>
        </p:txBody>
      </p:sp>
      <p:pic>
        <p:nvPicPr>
          <p:cNvPr id="11" name="Picture 10" descr="A picture containing indoor&#10;&#10;Description automatically generated">
            <a:extLst>
              <a:ext uri="{FF2B5EF4-FFF2-40B4-BE49-F238E27FC236}">
                <a16:creationId xmlns:a16="http://schemas.microsoft.com/office/drawing/2014/main" id="{1B751E49-6FA5-E05B-2720-4E357D705E22}"/>
              </a:ext>
            </a:extLst>
          </p:cNvPr>
          <p:cNvPicPr>
            <a:picLocks noChangeAspect="1"/>
          </p:cNvPicPr>
          <p:nvPr/>
        </p:nvPicPr>
        <p:blipFill>
          <a:blip r:embed="rId8">
            <a:extLst>
              <a:ext uri="{28A0092B-C50C-407E-A947-70E740481C1C}">
                <a14:useLocalDpi xmlns:a14="http://schemas.microsoft.com/office/drawing/2010/main" val="0"/>
              </a:ext>
              <a:ext uri="{837473B0-CC2E-450A-ABE3-18F120FF3D39}">
                <a1611:picAttrSrcUrl xmlns:a1611="http://schemas.microsoft.com/office/drawing/2016/11/main" r:id="rId9"/>
              </a:ext>
            </a:extLst>
          </a:blip>
          <a:stretch>
            <a:fillRect/>
          </a:stretch>
        </p:blipFill>
        <p:spPr>
          <a:xfrm>
            <a:off x="2397519" y="2934458"/>
            <a:ext cx="1229617" cy="996884"/>
          </a:xfrm>
          <a:prstGeom prst="rect">
            <a:avLst/>
          </a:prstGeom>
        </p:spPr>
      </p:pic>
      <p:pic>
        <p:nvPicPr>
          <p:cNvPr id="28" name="Picture 27" descr="Icon&#10;&#10;Description automatically generated">
            <a:extLst>
              <a:ext uri="{FF2B5EF4-FFF2-40B4-BE49-F238E27FC236}">
                <a16:creationId xmlns:a16="http://schemas.microsoft.com/office/drawing/2014/main" id="{C7D59428-4A25-2603-A2B4-881BFB62DEEF}"/>
              </a:ext>
            </a:extLst>
          </p:cNvPr>
          <p:cNvPicPr>
            <a:picLocks noChangeAspect="1"/>
          </p:cNvPicPr>
          <p:nvPr/>
        </p:nvPicPr>
        <p:blipFill>
          <a:blip r:embed="rId10">
            <a:extLst>
              <a:ext uri="{28A0092B-C50C-407E-A947-70E740481C1C}">
                <a14:useLocalDpi xmlns:a14="http://schemas.microsoft.com/office/drawing/2010/main" val="0"/>
              </a:ext>
              <a:ext uri="{837473B0-CC2E-450A-ABE3-18F120FF3D39}">
                <a1611:picAttrSrcUrl xmlns:a1611="http://schemas.microsoft.com/office/drawing/2016/11/main" r:id="rId11"/>
              </a:ext>
            </a:extLst>
          </a:blip>
          <a:stretch>
            <a:fillRect/>
          </a:stretch>
        </p:blipFill>
        <p:spPr>
          <a:xfrm>
            <a:off x="962076" y="4973077"/>
            <a:ext cx="527305" cy="616308"/>
          </a:xfrm>
          <a:prstGeom prst="rect">
            <a:avLst/>
          </a:prstGeom>
        </p:spPr>
      </p:pic>
      <p:pic>
        <p:nvPicPr>
          <p:cNvPr id="31" name="Picture 30" descr="A picture containing icon&#10;&#10;Description automatically generated">
            <a:extLst>
              <a:ext uri="{FF2B5EF4-FFF2-40B4-BE49-F238E27FC236}">
                <a16:creationId xmlns:a16="http://schemas.microsoft.com/office/drawing/2014/main" id="{180C39F4-3C14-BE31-0EA5-38CAFBB0EC9E}"/>
              </a:ext>
            </a:extLst>
          </p:cNvPr>
          <p:cNvPicPr>
            <a:picLocks noChangeAspect="1"/>
          </p:cNvPicPr>
          <p:nvPr/>
        </p:nvPicPr>
        <p:blipFill>
          <a:blip r:embed="rId12">
            <a:extLst>
              <a:ext uri="{28A0092B-C50C-407E-A947-70E740481C1C}">
                <a14:useLocalDpi xmlns:a14="http://schemas.microsoft.com/office/drawing/2010/main" val="0"/>
              </a:ext>
              <a:ext uri="{837473B0-CC2E-450A-ABE3-18F120FF3D39}">
                <a1611:picAttrSrcUrl xmlns:a1611="http://schemas.microsoft.com/office/drawing/2016/11/main" r:id="rId11"/>
              </a:ext>
            </a:extLst>
          </a:blip>
          <a:stretch>
            <a:fillRect/>
          </a:stretch>
        </p:blipFill>
        <p:spPr>
          <a:xfrm>
            <a:off x="4594943" y="4950549"/>
            <a:ext cx="527304" cy="527304"/>
          </a:xfrm>
          <a:prstGeom prst="rect">
            <a:avLst/>
          </a:prstGeom>
        </p:spPr>
      </p:pic>
      <p:pic>
        <p:nvPicPr>
          <p:cNvPr id="34" name="Picture 33" descr="Graphical user interface&#10;&#10;Description automatically generated">
            <a:extLst>
              <a:ext uri="{FF2B5EF4-FFF2-40B4-BE49-F238E27FC236}">
                <a16:creationId xmlns:a16="http://schemas.microsoft.com/office/drawing/2014/main" id="{6622E860-6BDD-8B8B-D625-3017D98AF23F}"/>
              </a:ext>
            </a:extLst>
          </p:cNvPr>
          <p:cNvPicPr>
            <a:picLocks noChangeAspect="1"/>
          </p:cNvPicPr>
          <p:nvPr/>
        </p:nvPicPr>
        <p:blipFill>
          <a:blip r:embed="rId13">
            <a:extLst>
              <a:ext uri="{28A0092B-C50C-407E-A947-70E740481C1C}">
                <a14:useLocalDpi xmlns:a14="http://schemas.microsoft.com/office/drawing/2010/main" val="0"/>
              </a:ext>
              <a:ext uri="{837473B0-CC2E-450A-ABE3-18F120FF3D39}">
                <a1611:picAttrSrcUrl xmlns:a1611="http://schemas.microsoft.com/office/drawing/2016/11/main" r:id="rId14"/>
              </a:ext>
            </a:extLst>
          </a:blip>
          <a:stretch>
            <a:fillRect/>
          </a:stretch>
        </p:blipFill>
        <p:spPr>
          <a:xfrm>
            <a:off x="2617661" y="4971406"/>
            <a:ext cx="527304" cy="527304"/>
          </a:xfrm>
          <a:prstGeom prst="rect">
            <a:avLst/>
          </a:prstGeom>
        </p:spPr>
      </p:pic>
      <p:pic>
        <p:nvPicPr>
          <p:cNvPr id="36" name="Picture 35" descr="A screenshot of a video game&#10;&#10;Description automatically generated with low confidence">
            <a:extLst>
              <a:ext uri="{FF2B5EF4-FFF2-40B4-BE49-F238E27FC236}">
                <a16:creationId xmlns:a16="http://schemas.microsoft.com/office/drawing/2014/main" id="{A74F7BDF-2C15-CF7B-8297-2AFC9B1C6930}"/>
              </a:ext>
            </a:extLst>
          </p:cNvPr>
          <p:cNvPicPr>
            <a:picLocks noChangeAspect="1"/>
          </p:cNvPicPr>
          <p:nvPr/>
        </p:nvPicPr>
        <p:blipFill>
          <a:blip r:embed="rId15">
            <a:extLst>
              <a:ext uri="{28A0092B-C50C-407E-A947-70E740481C1C}">
                <a14:useLocalDpi xmlns:a14="http://schemas.microsoft.com/office/drawing/2010/main" val="0"/>
              </a:ext>
              <a:ext uri="{837473B0-CC2E-450A-ABE3-18F120FF3D39}">
                <a1611:picAttrSrcUrl xmlns:a1611="http://schemas.microsoft.com/office/drawing/2016/11/main" r:id="rId16"/>
              </a:ext>
            </a:extLst>
          </a:blip>
          <a:stretch>
            <a:fillRect/>
          </a:stretch>
        </p:blipFill>
        <p:spPr>
          <a:xfrm flipH="1">
            <a:off x="8775628" y="4409838"/>
            <a:ext cx="294671" cy="309918"/>
          </a:xfrm>
          <a:prstGeom prst="rect">
            <a:avLst/>
          </a:prstGeom>
        </p:spPr>
      </p:pic>
      <p:grpSp>
        <p:nvGrpSpPr>
          <p:cNvPr id="40" name="Group 39">
            <a:extLst>
              <a:ext uri="{FF2B5EF4-FFF2-40B4-BE49-F238E27FC236}">
                <a16:creationId xmlns:a16="http://schemas.microsoft.com/office/drawing/2014/main" id="{30D9799B-3778-843F-F042-CCDED3E3F5D9}"/>
              </a:ext>
            </a:extLst>
          </p:cNvPr>
          <p:cNvGrpSpPr/>
          <p:nvPr/>
        </p:nvGrpSpPr>
        <p:grpSpPr>
          <a:xfrm>
            <a:off x="3354478" y="3108642"/>
            <a:ext cx="1014984" cy="384048"/>
            <a:chOff x="6199632" y="3502152"/>
            <a:chExt cx="1014984" cy="384048"/>
          </a:xfrm>
        </p:grpSpPr>
        <p:sp>
          <p:nvSpPr>
            <p:cNvPr id="39" name="Thought Bubble: Cloud 38">
              <a:extLst>
                <a:ext uri="{FF2B5EF4-FFF2-40B4-BE49-F238E27FC236}">
                  <a16:creationId xmlns:a16="http://schemas.microsoft.com/office/drawing/2014/main" id="{505D73CD-96E4-60C2-35FF-5083B404BB70}"/>
                </a:ext>
              </a:extLst>
            </p:cNvPr>
            <p:cNvSpPr/>
            <p:nvPr/>
          </p:nvSpPr>
          <p:spPr>
            <a:xfrm>
              <a:off x="6199632" y="3502152"/>
              <a:ext cx="1014984" cy="384048"/>
            </a:xfrm>
            <a:prstGeom prst="cloudCallout">
              <a:avLst>
                <a:gd name="adj1" fmla="val -55968"/>
                <a:gd name="adj2" fmla="val 62500"/>
              </a:avLst>
            </a:prstGeom>
            <a:solidFill>
              <a:schemeClr val="accent6">
                <a:lumMod val="7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 name="Picture 37">
              <a:extLst>
                <a:ext uri="{FF2B5EF4-FFF2-40B4-BE49-F238E27FC236}">
                  <a16:creationId xmlns:a16="http://schemas.microsoft.com/office/drawing/2014/main" id="{F3E858D9-D864-31A7-71E2-66CB9D8F2934}"/>
                </a:ext>
              </a:extLst>
            </p:cNvPr>
            <p:cNvPicPr>
              <a:picLocks noChangeAspect="1"/>
            </p:cNvPicPr>
            <p:nvPr/>
          </p:nvPicPr>
          <p:blipFill>
            <a:blip r:embed="rId17"/>
            <a:stretch>
              <a:fillRect/>
            </a:stretch>
          </p:blipFill>
          <p:spPr>
            <a:xfrm>
              <a:off x="6429928" y="3537130"/>
              <a:ext cx="554391" cy="314092"/>
            </a:xfrm>
            <a:prstGeom prst="rect">
              <a:avLst/>
            </a:prstGeom>
            <a:ln>
              <a:solidFill>
                <a:schemeClr val="accent6">
                  <a:lumMod val="75000"/>
                </a:schemeClr>
              </a:solidFill>
            </a:ln>
          </p:spPr>
        </p:pic>
      </p:grpSp>
      <p:pic>
        <p:nvPicPr>
          <p:cNvPr id="43" name="Picture 42" descr="Shape&#10;&#10;Description automatically generated">
            <a:extLst>
              <a:ext uri="{FF2B5EF4-FFF2-40B4-BE49-F238E27FC236}">
                <a16:creationId xmlns:a16="http://schemas.microsoft.com/office/drawing/2014/main" id="{0BFC75E4-088D-11E7-53A2-B2E678F925D3}"/>
              </a:ext>
            </a:extLst>
          </p:cNvPr>
          <p:cNvPicPr>
            <a:picLocks noChangeAspect="1"/>
          </p:cNvPicPr>
          <p:nvPr/>
        </p:nvPicPr>
        <p:blipFill>
          <a:blip r:embed="rId18">
            <a:extLst>
              <a:ext uri="{28A0092B-C50C-407E-A947-70E740481C1C}">
                <a14:useLocalDpi xmlns:a14="http://schemas.microsoft.com/office/drawing/2010/main" val="0"/>
              </a:ext>
              <a:ext uri="{837473B0-CC2E-450A-ABE3-18F120FF3D39}">
                <a1611:picAttrSrcUrl xmlns:a1611="http://schemas.microsoft.com/office/drawing/2016/11/main" r:id="rId19"/>
              </a:ext>
            </a:extLst>
          </a:blip>
          <a:stretch>
            <a:fillRect/>
          </a:stretch>
        </p:blipFill>
        <p:spPr>
          <a:xfrm rot="1765319">
            <a:off x="1241429" y="4347719"/>
            <a:ext cx="247442" cy="574449"/>
          </a:xfrm>
          <a:prstGeom prst="rect">
            <a:avLst/>
          </a:prstGeom>
        </p:spPr>
      </p:pic>
      <p:pic>
        <p:nvPicPr>
          <p:cNvPr id="44" name="Picture 43" descr="Shape&#10;&#10;Description automatically generated">
            <a:extLst>
              <a:ext uri="{FF2B5EF4-FFF2-40B4-BE49-F238E27FC236}">
                <a16:creationId xmlns:a16="http://schemas.microsoft.com/office/drawing/2014/main" id="{E79844AE-D71B-4699-086F-2448E453BBF2}"/>
              </a:ext>
            </a:extLst>
          </p:cNvPr>
          <p:cNvPicPr>
            <a:picLocks noChangeAspect="1"/>
          </p:cNvPicPr>
          <p:nvPr/>
        </p:nvPicPr>
        <p:blipFill>
          <a:blip r:embed="rId18">
            <a:extLst>
              <a:ext uri="{28A0092B-C50C-407E-A947-70E740481C1C}">
                <a14:useLocalDpi xmlns:a14="http://schemas.microsoft.com/office/drawing/2010/main" val="0"/>
              </a:ext>
              <a:ext uri="{837473B0-CC2E-450A-ABE3-18F120FF3D39}">
                <a1611:picAttrSrcUrl xmlns:a1611="http://schemas.microsoft.com/office/drawing/2016/11/main" r:id="rId19"/>
              </a:ext>
            </a:extLst>
          </a:blip>
          <a:stretch>
            <a:fillRect/>
          </a:stretch>
        </p:blipFill>
        <p:spPr>
          <a:xfrm>
            <a:off x="2762712" y="4309046"/>
            <a:ext cx="220245" cy="662359"/>
          </a:xfrm>
          <a:prstGeom prst="rect">
            <a:avLst/>
          </a:prstGeom>
        </p:spPr>
      </p:pic>
      <p:pic>
        <p:nvPicPr>
          <p:cNvPr id="45" name="Picture 44" descr="Shape&#10;&#10;Description automatically generated">
            <a:extLst>
              <a:ext uri="{FF2B5EF4-FFF2-40B4-BE49-F238E27FC236}">
                <a16:creationId xmlns:a16="http://schemas.microsoft.com/office/drawing/2014/main" id="{74D43F62-C993-2C7D-8F4F-F738A5275A6B}"/>
              </a:ext>
            </a:extLst>
          </p:cNvPr>
          <p:cNvPicPr>
            <a:picLocks noChangeAspect="1"/>
          </p:cNvPicPr>
          <p:nvPr/>
        </p:nvPicPr>
        <p:blipFill>
          <a:blip r:embed="rId18">
            <a:extLst>
              <a:ext uri="{28A0092B-C50C-407E-A947-70E740481C1C}">
                <a14:useLocalDpi xmlns:a14="http://schemas.microsoft.com/office/drawing/2010/main" val="0"/>
              </a:ext>
              <a:ext uri="{837473B0-CC2E-450A-ABE3-18F120FF3D39}">
                <a1611:picAttrSrcUrl xmlns:a1611="http://schemas.microsoft.com/office/drawing/2016/11/main" r:id="rId19"/>
              </a:ext>
            </a:extLst>
          </a:blip>
          <a:stretch>
            <a:fillRect/>
          </a:stretch>
        </p:blipFill>
        <p:spPr>
          <a:xfrm rot="19641343">
            <a:off x="4561134" y="4349665"/>
            <a:ext cx="233424" cy="570909"/>
          </a:xfrm>
          <a:prstGeom prst="rect">
            <a:avLst/>
          </a:prstGeom>
        </p:spPr>
      </p:pic>
      <p:sp>
        <p:nvSpPr>
          <p:cNvPr id="55" name="TextBox 54">
            <a:extLst>
              <a:ext uri="{FF2B5EF4-FFF2-40B4-BE49-F238E27FC236}">
                <a16:creationId xmlns:a16="http://schemas.microsoft.com/office/drawing/2014/main" id="{4711DE30-A558-A338-1232-9C4CBB39816B}"/>
              </a:ext>
            </a:extLst>
          </p:cNvPr>
          <p:cNvSpPr txBox="1"/>
          <p:nvPr/>
        </p:nvSpPr>
        <p:spPr>
          <a:xfrm>
            <a:off x="842001" y="3853535"/>
            <a:ext cx="4820550" cy="307777"/>
          </a:xfrm>
          <a:prstGeom prst="rect">
            <a:avLst/>
          </a:prstGeom>
          <a:noFill/>
        </p:spPr>
        <p:txBody>
          <a:bodyPr wrap="none" rtlCol="0">
            <a:spAutoFit/>
          </a:bodyPr>
          <a:lstStyle/>
          <a:p>
            <a:r>
              <a:rPr lang="en-US" sz="1400" b="1" i="1" dirty="0">
                <a:solidFill>
                  <a:schemeClr val="tx1">
                    <a:lumMod val="50000"/>
                    <a:lumOff val="50000"/>
                  </a:schemeClr>
                </a:solidFill>
                <a:latin typeface="Aparajita" panose="02020603050405020304" pitchFamily="18" charset="0"/>
                <a:cs typeface="Aparajita" panose="02020603050405020304" pitchFamily="18" charset="0"/>
              </a:rPr>
              <a:t>Process to support a particular round of Application AI/ML Member Selection</a:t>
            </a:r>
          </a:p>
        </p:txBody>
      </p:sp>
      <p:sp>
        <p:nvSpPr>
          <p:cNvPr id="86" name="TextBox 85">
            <a:extLst>
              <a:ext uri="{FF2B5EF4-FFF2-40B4-BE49-F238E27FC236}">
                <a16:creationId xmlns:a16="http://schemas.microsoft.com/office/drawing/2014/main" id="{E48B9FC9-2DD7-B20B-C6A8-B46DF2AE75B1}"/>
              </a:ext>
            </a:extLst>
          </p:cNvPr>
          <p:cNvSpPr txBox="1"/>
          <p:nvPr/>
        </p:nvSpPr>
        <p:spPr>
          <a:xfrm>
            <a:off x="4624959" y="5432972"/>
            <a:ext cx="473206" cy="307777"/>
          </a:xfrm>
          <a:prstGeom prst="rect">
            <a:avLst/>
          </a:prstGeom>
          <a:noFill/>
        </p:spPr>
        <p:txBody>
          <a:bodyPr wrap="none" rtlCol="0">
            <a:spAutoFit/>
          </a:bodyPr>
          <a:lstStyle/>
          <a:p>
            <a:r>
              <a:rPr lang="en-US" sz="1400" b="1" i="1" dirty="0">
                <a:solidFill>
                  <a:srgbClr val="002060"/>
                </a:solidFill>
                <a:latin typeface="Aparajita" panose="02020603050405020304" pitchFamily="18" charset="0"/>
                <a:cs typeface="Aparajita" panose="02020603050405020304" pitchFamily="18" charset="0"/>
              </a:rPr>
              <a:t>NF-</a:t>
            </a:r>
            <a:r>
              <a:rPr lang="en-US" sz="1400" b="1" i="1" dirty="0" err="1">
                <a:solidFill>
                  <a:srgbClr val="002060"/>
                </a:solidFill>
                <a:latin typeface="Aparajita" panose="02020603050405020304" pitchFamily="18" charset="0"/>
                <a:cs typeface="Aparajita" panose="02020603050405020304" pitchFamily="18" charset="0"/>
              </a:rPr>
              <a:t>i</a:t>
            </a:r>
            <a:endParaRPr lang="en-US" sz="1400" b="1" i="1" dirty="0">
              <a:solidFill>
                <a:srgbClr val="002060"/>
              </a:solidFill>
              <a:latin typeface="Aparajita" panose="02020603050405020304" pitchFamily="18" charset="0"/>
              <a:cs typeface="Aparajita" panose="02020603050405020304" pitchFamily="18" charset="0"/>
            </a:endParaRPr>
          </a:p>
        </p:txBody>
      </p:sp>
      <p:sp>
        <p:nvSpPr>
          <p:cNvPr id="87" name="TextBox 86">
            <a:extLst>
              <a:ext uri="{FF2B5EF4-FFF2-40B4-BE49-F238E27FC236}">
                <a16:creationId xmlns:a16="http://schemas.microsoft.com/office/drawing/2014/main" id="{12FB38EE-FD36-BECE-CBAC-43A4C0B79644}"/>
              </a:ext>
            </a:extLst>
          </p:cNvPr>
          <p:cNvSpPr txBox="1"/>
          <p:nvPr/>
        </p:nvSpPr>
        <p:spPr>
          <a:xfrm>
            <a:off x="2636442" y="5472103"/>
            <a:ext cx="473206" cy="307777"/>
          </a:xfrm>
          <a:prstGeom prst="rect">
            <a:avLst/>
          </a:prstGeom>
          <a:noFill/>
        </p:spPr>
        <p:txBody>
          <a:bodyPr wrap="none" rtlCol="0">
            <a:spAutoFit/>
          </a:bodyPr>
          <a:lstStyle/>
          <a:p>
            <a:r>
              <a:rPr lang="en-US" sz="1400" b="1" i="1" dirty="0">
                <a:solidFill>
                  <a:srgbClr val="C00000"/>
                </a:solidFill>
                <a:latin typeface="Aparajita" panose="02020603050405020304" pitchFamily="18" charset="0"/>
                <a:cs typeface="Aparajita" panose="02020603050405020304" pitchFamily="18" charset="0"/>
              </a:rPr>
              <a:t>NF-j</a:t>
            </a:r>
          </a:p>
        </p:txBody>
      </p:sp>
      <p:sp>
        <p:nvSpPr>
          <p:cNvPr id="88" name="TextBox 87">
            <a:extLst>
              <a:ext uri="{FF2B5EF4-FFF2-40B4-BE49-F238E27FC236}">
                <a16:creationId xmlns:a16="http://schemas.microsoft.com/office/drawing/2014/main" id="{BB17EC70-CC7E-1C42-4E79-74066F66A498}"/>
              </a:ext>
            </a:extLst>
          </p:cNvPr>
          <p:cNvSpPr txBox="1"/>
          <p:nvPr/>
        </p:nvSpPr>
        <p:spPr>
          <a:xfrm>
            <a:off x="950457" y="5529047"/>
            <a:ext cx="505267" cy="307777"/>
          </a:xfrm>
          <a:prstGeom prst="rect">
            <a:avLst/>
          </a:prstGeom>
          <a:noFill/>
        </p:spPr>
        <p:txBody>
          <a:bodyPr wrap="none" rtlCol="0">
            <a:spAutoFit/>
          </a:bodyPr>
          <a:lstStyle/>
          <a:p>
            <a:r>
              <a:rPr lang="en-US" sz="1400" b="1" i="1" dirty="0">
                <a:solidFill>
                  <a:schemeClr val="tx1">
                    <a:lumMod val="50000"/>
                    <a:lumOff val="50000"/>
                  </a:schemeClr>
                </a:solidFill>
                <a:latin typeface="Aparajita" panose="02020603050405020304" pitchFamily="18" charset="0"/>
                <a:cs typeface="Aparajita" panose="02020603050405020304" pitchFamily="18" charset="0"/>
              </a:rPr>
              <a:t>NF-k</a:t>
            </a:r>
          </a:p>
        </p:txBody>
      </p:sp>
      <p:sp>
        <p:nvSpPr>
          <p:cNvPr id="139" name="TextBox 138">
            <a:extLst>
              <a:ext uri="{FF2B5EF4-FFF2-40B4-BE49-F238E27FC236}">
                <a16:creationId xmlns:a16="http://schemas.microsoft.com/office/drawing/2014/main" id="{9012B5A3-1A93-5AB4-3FCC-AC4BBBF74B21}"/>
              </a:ext>
            </a:extLst>
          </p:cNvPr>
          <p:cNvSpPr txBox="1"/>
          <p:nvPr/>
        </p:nvSpPr>
        <p:spPr>
          <a:xfrm>
            <a:off x="6530472" y="5124423"/>
            <a:ext cx="652123" cy="707886"/>
          </a:xfrm>
          <a:prstGeom prst="rect">
            <a:avLst/>
          </a:prstGeom>
          <a:noFill/>
        </p:spPr>
        <p:txBody>
          <a:bodyPr wrap="square" rtlCol="0">
            <a:spAutoFit/>
          </a:bodyPr>
          <a:lstStyle/>
          <a:p>
            <a:pPr algn="ctr">
              <a:lnSpc>
                <a:spcPts val="800"/>
              </a:lnSpc>
            </a:pPr>
            <a:r>
              <a:rPr lang="en-US" sz="800" dirty="0">
                <a:solidFill>
                  <a:schemeClr val="tx1">
                    <a:lumMod val="50000"/>
                    <a:lumOff val="50000"/>
                  </a:schemeClr>
                </a:solidFill>
                <a:latin typeface="Arial Narrow" panose="020B0606020202030204" pitchFamily="34" charset="0"/>
              </a:rPr>
              <a:t>candidate UE-list-c</a:t>
            </a:r>
          </a:p>
          <a:p>
            <a:pPr algn="ctr">
              <a:lnSpc>
                <a:spcPts val="800"/>
              </a:lnSpc>
            </a:pPr>
            <a:r>
              <a:rPr lang="en-US" sz="800" dirty="0">
                <a:latin typeface="Arial Narrow" panose="020B0606020202030204" pitchFamily="34" charset="0"/>
              </a:rPr>
              <a:t>and/or</a:t>
            </a:r>
          </a:p>
          <a:p>
            <a:pPr algn="ctr">
              <a:lnSpc>
                <a:spcPts val="800"/>
              </a:lnSpc>
            </a:pPr>
            <a:r>
              <a:rPr lang="en-US" sz="800" dirty="0">
                <a:solidFill>
                  <a:schemeClr val="tx1">
                    <a:lumMod val="50000"/>
                    <a:lumOff val="50000"/>
                  </a:schemeClr>
                </a:solidFill>
                <a:latin typeface="Arial Narrow" panose="020B0606020202030204" pitchFamily="34" charset="0"/>
              </a:rPr>
              <a:t>Event Report /</a:t>
            </a:r>
          </a:p>
          <a:p>
            <a:pPr algn="ctr">
              <a:lnSpc>
                <a:spcPts val="800"/>
              </a:lnSpc>
            </a:pPr>
            <a:r>
              <a:rPr lang="en-US" sz="800" dirty="0">
                <a:solidFill>
                  <a:schemeClr val="tx1">
                    <a:lumMod val="50000"/>
                    <a:lumOff val="50000"/>
                  </a:schemeClr>
                </a:solidFill>
                <a:latin typeface="Arial Narrow" panose="020B0606020202030204" pitchFamily="34" charset="0"/>
              </a:rPr>
              <a:t>Notification </a:t>
            </a:r>
          </a:p>
        </p:txBody>
      </p:sp>
      <p:sp>
        <p:nvSpPr>
          <p:cNvPr id="140" name="TextBox 139">
            <a:extLst>
              <a:ext uri="{FF2B5EF4-FFF2-40B4-BE49-F238E27FC236}">
                <a16:creationId xmlns:a16="http://schemas.microsoft.com/office/drawing/2014/main" id="{56D18E5A-3D7A-A409-FBF2-CA3C98D1FA40}"/>
              </a:ext>
            </a:extLst>
          </p:cNvPr>
          <p:cNvSpPr txBox="1"/>
          <p:nvPr/>
        </p:nvSpPr>
        <p:spPr>
          <a:xfrm>
            <a:off x="7447908" y="4919000"/>
            <a:ext cx="686184" cy="1118255"/>
          </a:xfrm>
          <a:prstGeom prst="rect">
            <a:avLst/>
          </a:prstGeom>
          <a:noFill/>
        </p:spPr>
        <p:txBody>
          <a:bodyPr wrap="square" rtlCol="0">
            <a:spAutoFit/>
          </a:bodyPr>
          <a:lstStyle/>
          <a:p>
            <a:pPr algn="ctr">
              <a:lnSpc>
                <a:spcPts val="800"/>
              </a:lnSpc>
            </a:pPr>
            <a:r>
              <a:rPr lang="en-US" sz="800" dirty="0">
                <a:solidFill>
                  <a:schemeClr val="tx1">
                    <a:lumMod val="50000"/>
                    <a:lumOff val="50000"/>
                  </a:schemeClr>
                </a:solidFill>
                <a:latin typeface="Arial Narrow" panose="020B0606020202030204" pitchFamily="34" charset="0"/>
              </a:rPr>
              <a:t>Tentative UE-list-C</a:t>
            </a:r>
          </a:p>
          <a:p>
            <a:pPr algn="ctr">
              <a:lnSpc>
                <a:spcPts val="800"/>
              </a:lnSpc>
            </a:pPr>
            <a:r>
              <a:rPr lang="en-US" sz="800" dirty="0">
                <a:solidFill>
                  <a:schemeClr val="tx1">
                    <a:lumMod val="50000"/>
                    <a:lumOff val="50000"/>
                  </a:schemeClr>
                </a:solidFill>
                <a:latin typeface="Arial Narrow" panose="020B0606020202030204" pitchFamily="34" charset="0"/>
              </a:rPr>
              <a:t>+</a:t>
            </a:r>
          </a:p>
          <a:p>
            <a:pPr algn="ctr">
              <a:lnSpc>
                <a:spcPts val="800"/>
              </a:lnSpc>
            </a:pPr>
            <a:r>
              <a:rPr lang="en-US" sz="800" dirty="0">
                <a:solidFill>
                  <a:schemeClr val="tx1">
                    <a:lumMod val="50000"/>
                    <a:lumOff val="50000"/>
                  </a:schemeClr>
                </a:solidFill>
                <a:latin typeface="Arial Narrow" panose="020B0606020202030204" pitchFamily="34" charset="0"/>
              </a:rPr>
              <a:t>Member </a:t>
            </a:r>
          </a:p>
          <a:p>
            <a:pPr algn="ctr">
              <a:lnSpc>
                <a:spcPts val="800"/>
              </a:lnSpc>
            </a:pPr>
            <a:r>
              <a:rPr lang="en-US" sz="800" dirty="0">
                <a:solidFill>
                  <a:schemeClr val="tx1">
                    <a:lumMod val="50000"/>
                    <a:lumOff val="50000"/>
                  </a:schemeClr>
                </a:solidFill>
                <a:latin typeface="Arial Narrow" panose="020B0606020202030204" pitchFamily="34" charset="0"/>
              </a:rPr>
              <a:t>Selection Criteria - Z</a:t>
            </a:r>
          </a:p>
          <a:p>
            <a:pPr algn="ctr">
              <a:lnSpc>
                <a:spcPts val="800"/>
              </a:lnSpc>
            </a:pPr>
            <a:r>
              <a:rPr lang="en-US" sz="800" dirty="0">
                <a:latin typeface="Arial Narrow" panose="020B0606020202030204" pitchFamily="34" charset="0"/>
              </a:rPr>
              <a:t>and/or</a:t>
            </a:r>
            <a:r>
              <a:rPr lang="en-US" sz="800" dirty="0">
                <a:solidFill>
                  <a:schemeClr val="tx1">
                    <a:lumMod val="50000"/>
                    <a:lumOff val="50000"/>
                  </a:schemeClr>
                </a:solidFill>
                <a:latin typeface="Arial Narrow" panose="020B0606020202030204" pitchFamily="34" charset="0"/>
              </a:rPr>
              <a:t> </a:t>
            </a:r>
          </a:p>
          <a:p>
            <a:pPr algn="ctr">
              <a:lnSpc>
                <a:spcPts val="800"/>
              </a:lnSpc>
            </a:pPr>
            <a:r>
              <a:rPr lang="en-US" sz="800" dirty="0">
                <a:solidFill>
                  <a:schemeClr val="tx1">
                    <a:lumMod val="50000"/>
                    <a:lumOff val="50000"/>
                  </a:schemeClr>
                </a:solidFill>
                <a:latin typeface="Arial Narrow" panose="020B0606020202030204" pitchFamily="34" charset="0"/>
              </a:rPr>
              <a:t>Event Subscription - O</a:t>
            </a:r>
          </a:p>
        </p:txBody>
      </p:sp>
      <p:sp>
        <p:nvSpPr>
          <p:cNvPr id="141" name="TextBox 140">
            <a:extLst>
              <a:ext uri="{FF2B5EF4-FFF2-40B4-BE49-F238E27FC236}">
                <a16:creationId xmlns:a16="http://schemas.microsoft.com/office/drawing/2014/main" id="{243E0CA3-411E-AEBC-082F-EC042FBB12E2}"/>
              </a:ext>
            </a:extLst>
          </p:cNvPr>
          <p:cNvSpPr txBox="1"/>
          <p:nvPr/>
        </p:nvSpPr>
        <p:spPr>
          <a:xfrm>
            <a:off x="8230336" y="5210672"/>
            <a:ext cx="654145" cy="707886"/>
          </a:xfrm>
          <a:prstGeom prst="rect">
            <a:avLst/>
          </a:prstGeom>
          <a:noFill/>
        </p:spPr>
        <p:txBody>
          <a:bodyPr wrap="square" rtlCol="0">
            <a:spAutoFit/>
          </a:bodyPr>
          <a:lstStyle/>
          <a:p>
            <a:pPr>
              <a:lnSpc>
                <a:spcPts val="800"/>
              </a:lnSpc>
            </a:pPr>
            <a:r>
              <a:rPr lang="en-US" sz="800" dirty="0">
                <a:solidFill>
                  <a:srgbClr val="C00000"/>
                </a:solidFill>
                <a:latin typeface="Arial Narrow" panose="020B0606020202030204" pitchFamily="34" charset="0"/>
              </a:rPr>
              <a:t>candidate UE-list-b</a:t>
            </a:r>
          </a:p>
          <a:p>
            <a:pPr algn="ctr">
              <a:lnSpc>
                <a:spcPts val="800"/>
              </a:lnSpc>
            </a:pPr>
            <a:r>
              <a:rPr lang="en-US" sz="800" dirty="0">
                <a:latin typeface="Arial Narrow" panose="020B0606020202030204" pitchFamily="34" charset="0"/>
              </a:rPr>
              <a:t>and/or</a:t>
            </a:r>
          </a:p>
          <a:p>
            <a:pPr algn="ctr">
              <a:lnSpc>
                <a:spcPts val="800"/>
              </a:lnSpc>
            </a:pPr>
            <a:r>
              <a:rPr lang="en-US" sz="800" dirty="0">
                <a:solidFill>
                  <a:srgbClr val="C00000"/>
                </a:solidFill>
                <a:latin typeface="Arial Narrow" panose="020B0606020202030204" pitchFamily="34" charset="0"/>
              </a:rPr>
              <a:t>Event Report /</a:t>
            </a:r>
          </a:p>
          <a:p>
            <a:pPr algn="ctr">
              <a:lnSpc>
                <a:spcPts val="800"/>
              </a:lnSpc>
            </a:pPr>
            <a:r>
              <a:rPr lang="en-US" sz="800" dirty="0">
                <a:solidFill>
                  <a:srgbClr val="C00000"/>
                </a:solidFill>
                <a:latin typeface="Arial Narrow" panose="020B0606020202030204" pitchFamily="34" charset="0"/>
              </a:rPr>
              <a:t>Notification </a:t>
            </a:r>
          </a:p>
        </p:txBody>
      </p:sp>
      <p:sp>
        <p:nvSpPr>
          <p:cNvPr id="142" name="TextBox 141">
            <a:extLst>
              <a:ext uri="{FF2B5EF4-FFF2-40B4-BE49-F238E27FC236}">
                <a16:creationId xmlns:a16="http://schemas.microsoft.com/office/drawing/2014/main" id="{DAE443F3-669D-EE16-8FEB-E810FE29C3F6}"/>
              </a:ext>
            </a:extLst>
          </p:cNvPr>
          <p:cNvSpPr txBox="1"/>
          <p:nvPr/>
        </p:nvSpPr>
        <p:spPr>
          <a:xfrm>
            <a:off x="9068607" y="5131815"/>
            <a:ext cx="710821" cy="1118255"/>
          </a:xfrm>
          <a:prstGeom prst="rect">
            <a:avLst/>
          </a:prstGeom>
          <a:noFill/>
        </p:spPr>
        <p:txBody>
          <a:bodyPr wrap="square" rtlCol="0">
            <a:spAutoFit/>
          </a:bodyPr>
          <a:lstStyle/>
          <a:p>
            <a:pPr algn="ctr">
              <a:lnSpc>
                <a:spcPts val="800"/>
              </a:lnSpc>
            </a:pPr>
            <a:r>
              <a:rPr lang="en-US" sz="800" dirty="0">
                <a:solidFill>
                  <a:srgbClr val="C00000"/>
                </a:solidFill>
                <a:latin typeface="Arial Narrow" panose="020B0606020202030204" pitchFamily="34" charset="0"/>
              </a:rPr>
              <a:t>Tentative UE-list-B</a:t>
            </a:r>
          </a:p>
          <a:p>
            <a:pPr algn="ctr">
              <a:lnSpc>
                <a:spcPts val="800"/>
              </a:lnSpc>
            </a:pPr>
            <a:r>
              <a:rPr lang="en-US" sz="800" dirty="0">
                <a:solidFill>
                  <a:srgbClr val="C00000"/>
                </a:solidFill>
                <a:latin typeface="Arial Narrow" panose="020B0606020202030204" pitchFamily="34" charset="0"/>
              </a:rPr>
              <a:t>+</a:t>
            </a:r>
          </a:p>
          <a:p>
            <a:pPr algn="ctr">
              <a:lnSpc>
                <a:spcPts val="800"/>
              </a:lnSpc>
            </a:pPr>
            <a:r>
              <a:rPr lang="en-US" sz="800" dirty="0">
                <a:solidFill>
                  <a:srgbClr val="C00000"/>
                </a:solidFill>
                <a:latin typeface="Arial Narrow" panose="020B0606020202030204" pitchFamily="34" charset="0"/>
              </a:rPr>
              <a:t>Member </a:t>
            </a:r>
          </a:p>
          <a:p>
            <a:pPr algn="ctr">
              <a:lnSpc>
                <a:spcPts val="800"/>
              </a:lnSpc>
            </a:pPr>
            <a:r>
              <a:rPr lang="en-US" sz="800" dirty="0">
                <a:solidFill>
                  <a:srgbClr val="C00000"/>
                </a:solidFill>
                <a:latin typeface="Arial Narrow" panose="020B0606020202030204" pitchFamily="34" charset="0"/>
              </a:rPr>
              <a:t>Selection Criteria - Y</a:t>
            </a:r>
          </a:p>
          <a:p>
            <a:pPr algn="ctr">
              <a:lnSpc>
                <a:spcPts val="800"/>
              </a:lnSpc>
            </a:pPr>
            <a:r>
              <a:rPr lang="en-US" sz="800" dirty="0">
                <a:latin typeface="Arial Narrow" panose="020B0606020202030204" pitchFamily="34" charset="0"/>
              </a:rPr>
              <a:t>and/or</a:t>
            </a:r>
            <a:r>
              <a:rPr lang="en-US" sz="800" dirty="0">
                <a:solidFill>
                  <a:srgbClr val="C00000"/>
                </a:solidFill>
                <a:latin typeface="Arial Narrow" panose="020B0606020202030204" pitchFamily="34" charset="0"/>
              </a:rPr>
              <a:t> </a:t>
            </a:r>
          </a:p>
          <a:p>
            <a:pPr algn="ctr">
              <a:lnSpc>
                <a:spcPts val="800"/>
              </a:lnSpc>
            </a:pPr>
            <a:r>
              <a:rPr lang="en-US" sz="800" dirty="0">
                <a:solidFill>
                  <a:srgbClr val="C00000"/>
                </a:solidFill>
                <a:latin typeface="Arial Narrow" panose="020B0606020202030204" pitchFamily="34" charset="0"/>
              </a:rPr>
              <a:t>Event Subscription - N</a:t>
            </a:r>
          </a:p>
        </p:txBody>
      </p:sp>
      <p:sp>
        <p:nvSpPr>
          <p:cNvPr id="143" name="TextBox 142">
            <a:extLst>
              <a:ext uri="{FF2B5EF4-FFF2-40B4-BE49-F238E27FC236}">
                <a16:creationId xmlns:a16="http://schemas.microsoft.com/office/drawing/2014/main" id="{0DE9D3D0-EAFC-8869-745D-2B6DB52640B6}"/>
              </a:ext>
            </a:extLst>
          </p:cNvPr>
          <p:cNvSpPr txBox="1"/>
          <p:nvPr/>
        </p:nvSpPr>
        <p:spPr>
          <a:xfrm>
            <a:off x="9988715" y="5145415"/>
            <a:ext cx="665687" cy="707886"/>
          </a:xfrm>
          <a:prstGeom prst="rect">
            <a:avLst/>
          </a:prstGeom>
          <a:noFill/>
        </p:spPr>
        <p:txBody>
          <a:bodyPr wrap="square" rtlCol="0">
            <a:spAutoFit/>
          </a:bodyPr>
          <a:lstStyle/>
          <a:p>
            <a:pPr algn="ctr">
              <a:lnSpc>
                <a:spcPts val="800"/>
              </a:lnSpc>
            </a:pPr>
            <a:r>
              <a:rPr lang="en-US" sz="800" dirty="0">
                <a:solidFill>
                  <a:srgbClr val="002060"/>
                </a:solidFill>
                <a:latin typeface="Arial Narrow" panose="020B0606020202030204" pitchFamily="34" charset="0"/>
              </a:rPr>
              <a:t>candidate UE-list-a</a:t>
            </a:r>
          </a:p>
          <a:p>
            <a:pPr algn="ctr">
              <a:lnSpc>
                <a:spcPts val="800"/>
              </a:lnSpc>
            </a:pPr>
            <a:r>
              <a:rPr lang="en-US" sz="800" dirty="0">
                <a:latin typeface="Arial Narrow" panose="020B0606020202030204" pitchFamily="34" charset="0"/>
              </a:rPr>
              <a:t>and/or</a:t>
            </a:r>
          </a:p>
          <a:p>
            <a:pPr algn="ctr">
              <a:lnSpc>
                <a:spcPts val="800"/>
              </a:lnSpc>
            </a:pPr>
            <a:r>
              <a:rPr lang="en-US" sz="800" dirty="0">
                <a:solidFill>
                  <a:srgbClr val="002060"/>
                </a:solidFill>
                <a:latin typeface="Arial Narrow" panose="020B0606020202030204" pitchFamily="34" charset="0"/>
              </a:rPr>
              <a:t>Event Report /</a:t>
            </a:r>
          </a:p>
          <a:p>
            <a:pPr algn="ctr">
              <a:lnSpc>
                <a:spcPts val="800"/>
              </a:lnSpc>
            </a:pPr>
            <a:r>
              <a:rPr lang="en-US" sz="800" dirty="0">
                <a:solidFill>
                  <a:srgbClr val="002060"/>
                </a:solidFill>
                <a:latin typeface="Arial Narrow" panose="020B0606020202030204" pitchFamily="34" charset="0"/>
              </a:rPr>
              <a:t>Notification </a:t>
            </a:r>
          </a:p>
        </p:txBody>
      </p:sp>
      <p:sp>
        <p:nvSpPr>
          <p:cNvPr id="144" name="TextBox 143">
            <a:extLst>
              <a:ext uri="{FF2B5EF4-FFF2-40B4-BE49-F238E27FC236}">
                <a16:creationId xmlns:a16="http://schemas.microsoft.com/office/drawing/2014/main" id="{90BE2208-CC7C-0F6D-AC96-BC07C519424E}"/>
              </a:ext>
            </a:extLst>
          </p:cNvPr>
          <p:cNvSpPr txBox="1"/>
          <p:nvPr/>
        </p:nvSpPr>
        <p:spPr>
          <a:xfrm>
            <a:off x="10910250" y="4978561"/>
            <a:ext cx="658825" cy="1118255"/>
          </a:xfrm>
          <a:prstGeom prst="rect">
            <a:avLst/>
          </a:prstGeom>
          <a:noFill/>
        </p:spPr>
        <p:txBody>
          <a:bodyPr wrap="square" rtlCol="0">
            <a:spAutoFit/>
          </a:bodyPr>
          <a:lstStyle/>
          <a:p>
            <a:pPr algn="ctr">
              <a:lnSpc>
                <a:spcPts val="800"/>
              </a:lnSpc>
            </a:pPr>
            <a:r>
              <a:rPr lang="en-US" sz="800" dirty="0">
                <a:solidFill>
                  <a:srgbClr val="002060"/>
                </a:solidFill>
                <a:latin typeface="Arial Narrow" panose="020B0606020202030204" pitchFamily="34" charset="0"/>
              </a:rPr>
              <a:t>Tentative UE-list-A</a:t>
            </a:r>
          </a:p>
          <a:p>
            <a:pPr algn="ctr">
              <a:lnSpc>
                <a:spcPts val="800"/>
              </a:lnSpc>
            </a:pPr>
            <a:r>
              <a:rPr lang="en-US" sz="800" dirty="0">
                <a:solidFill>
                  <a:srgbClr val="002060"/>
                </a:solidFill>
                <a:latin typeface="Arial Narrow" panose="020B0606020202030204" pitchFamily="34" charset="0"/>
              </a:rPr>
              <a:t>+</a:t>
            </a:r>
          </a:p>
          <a:p>
            <a:pPr algn="ctr">
              <a:lnSpc>
                <a:spcPts val="800"/>
              </a:lnSpc>
            </a:pPr>
            <a:r>
              <a:rPr lang="en-US" sz="800" dirty="0">
                <a:solidFill>
                  <a:srgbClr val="002060"/>
                </a:solidFill>
                <a:latin typeface="Arial Narrow" panose="020B0606020202030204" pitchFamily="34" charset="0"/>
              </a:rPr>
              <a:t>Member </a:t>
            </a:r>
          </a:p>
          <a:p>
            <a:pPr algn="ctr">
              <a:lnSpc>
                <a:spcPts val="800"/>
              </a:lnSpc>
            </a:pPr>
            <a:r>
              <a:rPr lang="en-US" sz="800" dirty="0">
                <a:solidFill>
                  <a:srgbClr val="002060"/>
                </a:solidFill>
                <a:latin typeface="Arial Narrow" panose="020B0606020202030204" pitchFamily="34" charset="0"/>
              </a:rPr>
              <a:t>Selection Criteria - X</a:t>
            </a:r>
          </a:p>
          <a:p>
            <a:pPr algn="ctr">
              <a:lnSpc>
                <a:spcPts val="800"/>
              </a:lnSpc>
            </a:pPr>
            <a:r>
              <a:rPr lang="en-US" sz="800" dirty="0">
                <a:solidFill>
                  <a:srgbClr val="002060"/>
                </a:solidFill>
                <a:latin typeface="Arial Narrow" panose="020B0606020202030204" pitchFamily="34" charset="0"/>
              </a:rPr>
              <a:t>+ </a:t>
            </a:r>
          </a:p>
          <a:p>
            <a:pPr algn="ctr">
              <a:lnSpc>
                <a:spcPts val="800"/>
              </a:lnSpc>
            </a:pPr>
            <a:r>
              <a:rPr lang="en-US" sz="800" dirty="0">
                <a:solidFill>
                  <a:srgbClr val="002060"/>
                </a:solidFill>
                <a:latin typeface="Arial Narrow" panose="020B0606020202030204" pitchFamily="34" charset="0"/>
              </a:rPr>
              <a:t>Event Subscription - M</a:t>
            </a:r>
          </a:p>
        </p:txBody>
      </p:sp>
      <p:sp>
        <p:nvSpPr>
          <p:cNvPr id="145" name="Oval 144">
            <a:extLst>
              <a:ext uri="{FF2B5EF4-FFF2-40B4-BE49-F238E27FC236}">
                <a16:creationId xmlns:a16="http://schemas.microsoft.com/office/drawing/2014/main" id="{3A99F040-9D23-67E8-A743-0E5247AD4FA9}"/>
              </a:ext>
            </a:extLst>
          </p:cNvPr>
          <p:cNvSpPr/>
          <p:nvPr/>
        </p:nvSpPr>
        <p:spPr>
          <a:xfrm>
            <a:off x="6382114" y="3740673"/>
            <a:ext cx="5164400" cy="996884"/>
          </a:xfrm>
          <a:prstGeom prst="ellipse">
            <a:avLst/>
          </a:prstGeom>
          <a:solidFill>
            <a:srgbClr val="000000">
              <a:alpha val="14902"/>
            </a:srgbClr>
          </a:solidFill>
          <a:ln w="9525">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6" name="TextBox 145">
            <a:extLst>
              <a:ext uri="{FF2B5EF4-FFF2-40B4-BE49-F238E27FC236}">
                <a16:creationId xmlns:a16="http://schemas.microsoft.com/office/drawing/2014/main" id="{7D900FB7-8254-D1FB-F6F2-FC58C5938594}"/>
              </a:ext>
            </a:extLst>
          </p:cNvPr>
          <p:cNvSpPr txBox="1"/>
          <p:nvPr/>
        </p:nvSpPr>
        <p:spPr>
          <a:xfrm>
            <a:off x="8051619" y="2789170"/>
            <a:ext cx="1604927" cy="307777"/>
          </a:xfrm>
          <a:prstGeom prst="rect">
            <a:avLst/>
          </a:prstGeom>
          <a:solidFill>
            <a:schemeClr val="accent1">
              <a:lumMod val="40000"/>
              <a:lumOff val="60000"/>
              <a:alpha val="50196"/>
            </a:schemeClr>
          </a:solidFill>
        </p:spPr>
        <p:txBody>
          <a:bodyPr wrap="none" rtlCol="0">
            <a:spAutoFit/>
          </a:bodyPr>
          <a:lstStyle/>
          <a:p>
            <a:r>
              <a:rPr lang="en-US" sz="1400" b="1" i="1" dirty="0">
                <a:latin typeface="Aparajita" panose="02020603050405020304" pitchFamily="18" charset="0"/>
                <a:cs typeface="Aparajita" panose="02020603050405020304" pitchFamily="18" charset="0"/>
              </a:rPr>
              <a:t>Application AI/ML AF</a:t>
            </a:r>
          </a:p>
        </p:txBody>
      </p:sp>
      <p:pic>
        <p:nvPicPr>
          <p:cNvPr id="147" name="Picture 146" descr="A picture containing indoor&#10;&#10;Description automatically generated">
            <a:extLst>
              <a:ext uri="{FF2B5EF4-FFF2-40B4-BE49-F238E27FC236}">
                <a16:creationId xmlns:a16="http://schemas.microsoft.com/office/drawing/2014/main" id="{EBA5A0B3-AFF8-A85A-59A8-DEFABE9CCAB9}"/>
              </a:ext>
            </a:extLst>
          </p:cNvPr>
          <p:cNvPicPr>
            <a:picLocks noChangeAspect="1"/>
          </p:cNvPicPr>
          <p:nvPr/>
        </p:nvPicPr>
        <p:blipFill>
          <a:blip r:embed="rId8">
            <a:extLst>
              <a:ext uri="{28A0092B-C50C-407E-A947-70E740481C1C}">
                <a14:useLocalDpi xmlns:a14="http://schemas.microsoft.com/office/drawing/2010/main" val="0"/>
              </a:ext>
              <a:ext uri="{837473B0-CC2E-450A-ABE3-18F120FF3D39}">
                <a1611:picAttrSrcUrl xmlns:a1611="http://schemas.microsoft.com/office/drawing/2016/11/main" r:id="rId9"/>
              </a:ext>
            </a:extLst>
          </a:blip>
          <a:stretch>
            <a:fillRect/>
          </a:stretch>
        </p:blipFill>
        <p:spPr>
          <a:xfrm>
            <a:off x="8222513" y="2902856"/>
            <a:ext cx="1268960" cy="1026373"/>
          </a:xfrm>
          <a:prstGeom prst="rect">
            <a:avLst/>
          </a:prstGeom>
        </p:spPr>
      </p:pic>
      <p:pic>
        <p:nvPicPr>
          <p:cNvPr id="148" name="Picture 147" descr="Icon&#10;&#10;Description automatically generated">
            <a:extLst>
              <a:ext uri="{FF2B5EF4-FFF2-40B4-BE49-F238E27FC236}">
                <a16:creationId xmlns:a16="http://schemas.microsoft.com/office/drawing/2014/main" id="{FDE2E655-B18D-55FF-1AB1-B4A1B5DAB2C6}"/>
              </a:ext>
            </a:extLst>
          </p:cNvPr>
          <p:cNvPicPr>
            <a:picLocks noChangeAspect="1"/>
          </p:cNvPicPr>
          <p:nvPr/>
        </p:nvPicPr>
        <p:blipFill>
          <a:blip r:embed="rId10">
            <a:extLst>
              <a:ext uri="{28A0092B-C50C-407E-A947-70E740481C1C}">
                <a14:useLocalDpi xmlns:a14="http://schemas.microsoft.com/office/drawing/2010/main" val="0"/>
              </a:ext>
              <a:ext uri="{837473B0-CC2E-450A-ABE3-18F120FF3D39}">
                <a1611:picAttrSrcUrl xmlns:a1611="http://schemas.microsoft.com/office/drawing/2016/11/main" r:id="rId11"/>
              </a:ext>
            </a:extLst>
          </a:blip>
          <a:stretch>
            <a:fillRect/>
          </a:stretch>
        </p:blipFill>
        <p:spPr>
          <a:xfrm>
            <a:off x="7062577" y="5370186"/>
            <a:ext cx="527305" cy="616308"/>
          </a:xfrm>
          <a:prstGeom prst="rect">
            <a:avLst/>
          </a:prstGeom>
        </p:spPr>
      </p:pic>
      <p:pic>
        <p:nvPicPr>
          <p:cNvPr id="149" name="Picture 148" descr="A picture containing icon&#10;&#10;Description automatically generated">
            <a:extLst>
              <a:ext uri="{FF2B5EF4-FFF2-40B4-BE49-F238E27FC236}">
                <a16:creationId xmlns:a16="http://schemas.microsoft.com/office/drawing/2014/main" id="{DDCE9AE7-6CA1-7D1E-B20D-2AB4598FD49A}"/>
              </a:ext>
            </a:extLst>
          </p:cNvPr>
          <p:cNvPicPr>
            <a:picLocks noChangeAspect="1"/>
          </p:cNvPicPr>
          <p:nvPr/>
        </p:nvPicPr>
        <p:blipFill>
          <a:blip r:embed="rId12">
            <a:extLst>
              <a:ext uri="{28A0092B-C50C-407E-A947-70E740481C1C}">
                <a14:useLocalDpi xmlns:a14="http://schemas.microsoft.com/office/drawing/2010/main" val="0"/>
              </a:ext>
              <a:ext uri="{837473B0-CC2E-450A-ABE3-18F120FF3D39}">
                <a1611:picAttrSrcUrl xmlns:a1611="http://schemas.microsoft.com/office/drawing/2016/11/main" r:id="rId11"/>
              </a:ext>
            </a:extLst>
          </a:blip>
          <a:stretch>
            <a:fillRect/>
          </a:stretch>
        </p:blipFill>
        <p:spPr>
          <a:xfrm>
            <a:off x="10486462" y="5296115"/>
            <a:ext cx="527304" cy="527304"/>
          </a:xfrm>
          <a:prstGeom prst="rect">
            <a:avLst/>
          </a:prstGeom>
        </p:spPr>
      </p:pic>
      <p:pic>
        <p:nvPicPr>
          <p:cNvPr id="150" name="Picture 149" descr="Graphical user interface&#10;&#10;Description automatically generated">
            <a:extLst>
              <a:ext uri="{FF2B5EF4-FFF2-40B4-BE49-F238E27FC236}">
                <a16:creationId xmlns:a16="http://schemas.microsoft.com/office/drawing/2014/main" id="{2B0146E9-C84C-B502-E3BF-F3CA192E426D}"/>
              </a:ext>
            </a:extLst>
          </p:cNvPr>
          <p:cNvPicPr>
            <a:picLocks noChangeAspect="1"/>
          </p:cNvPicPr>
          <p:nvPr/>
        </p:nvPicPr>
        <p:blipFill>
          <a:blip r:embed="rId13">
            <a:extLst>
              <a:ext uri="{28A0092B-C50C-407E-A947-70E740481C1C}">
                <a14:useLocalDpi xmlns:a14="http://schemas.microsoft.com/office/drawing/2010/main" val="0"/>
              </a:ext>
              <a:ext uri="{837473B0-CC2E-450A-ABE3-18F120FF3D39}">
                <a1611:picAttrSrcUrl xmlns:a1611="http://schemas.microsoft.com/office/drawing/2016/11/main" r:id="rId14"/>
              </a:ext>
            </a:extLst>
          </a:blip>
          <a:stretch>
            <a:fillRect/>
          </a:stretch>
        </p:blipFill>
        <p:spPr>
          <a:xfrm>
            <a:off x="8718162" y="5368515"/>
            <a:ext cx="527304" cy="527304"/>
          </a:xfrm>
          <a:prstGeom prst="rect">
            <a:avLst/>
          </a:prstGeom>
        </p:spPr>
      </p:pic>
      <p:grpSp>
        <p:nvGrpSpPr>
          <p:cNvPr id="151" name="Group 150">
            <a:extLst>
              <a:ext uri="{FF2B5EF4-FFF2-40B4-BE49-F238E27FC236}">
                <a16:creationId xmlns:a16="http://schemas.microsoft.com/office/drawing/2014/main" id="{76794692-A441-AD15-32DC-496330CB68B1}"/>
              </a:ext>
            </a:extLst>
          </p:cNvPr>
          <p:cNvGrpSpPr/>
          <p:nvPr/>
        </p:nvGrpSpPr>
        <p:grpSpPr>
          <a:xfrm>
            <a:off x="9330222" y="2984776"/>
            <a:ext cx="1014984" cy="384048"/>
            <a:chOff x="6199632" y="3502152"/>
            <a:chExt cx="1014984" cy="384048"/>
          </a:xfrm>
        </p:grpSpPr>
        <p:sp>
          <p:nvSpPr>
            <p:cNvPr id="152" name="Thought Bubble: Cloud 151">
              <a:extLst>
                <a:ext uri="{FF2B5EF4-FFF2-40B4-BE49-F238E27FC236}">
                  <a16:creationId xmlns:a16="http://schemas.microsoft.com/office/drawing/2014/main" id="{31ED7BFA-6A83-0D3B-F7E5-89E4ED1D3316}"/>
                </a:ext>
              </a:extLst>
            </p:cNvPr>
            <p:cNvSpPr/>
            <p:nvPr/>
          </p:nvSpPr>
          <p:spPr>
            <a:xfrm>
              <a:off x="6199632" y="3502152"/>
              <a:ext cx="1014984" cy="384048"/>
            </a:xfrm>
            <a:prstGeom prst="cloudCallout">
              <a:avLst>
                <a:gd name="adj1" fmla="val -55968"/>
                <a:gd name="adj2" fmla="val 62500"/>
              </a:avLst>
            </a:prstGeom>
            <a:solidFill>
              <a:schemeClr val="accent6">
                <a:lumMod val="7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3" name="Picture 152">
              <a:extLst>
                <a:ext uri="{FF2B5EF4-FFF2-40B4-BE49-F238E27FC236}">
                  <a16:creationId xmlns:a16="http://schemas.microsoft.com/office/drawing/2014/main" id="{C1D27BA6-95A7-08C9-0AAE-B7C2072D0315}"/>
                </a:ext>
              </a:extLst>
            </p:cNvPr>
            <p:cNvPicPr>
              <a:picLocks noChangeAspect="1"/>
            </p:cNvPicPr>
            <p:nvPr/>
          </p:nvPicPr>
          <p:blipFill>
            <a:blip r:embed="rId17"/>
            <a:stretch>
              <a:fillRect/>
            </a:stretch>
          </p:blipFill>
          <p:spPr>
            <a:xfrm>
              <a:off x="6429928" y="3537130"/>
              <a:ext cx="554391" cy="314092"/>
            </a:xfrm>
            <a:prstGeom prst="rect">
              <a:avLst/>
            </a:prstGeom>
            <a:ln>
              <a:solidFill>
                <a:schemeClr val="accent6">
                  <a:lumMod val="75000"/>
                </a:schemeClr>
              </a:solidFill>
            </a:ln>
          </p:spPr>
        </p:pic>
      </p:grpSp>
      <p:pic>
        <p:nvPicPr>
          <p:cNvPr id="154" name="Picture 153" descr="Shape&#10;&#10;Description automatically generated">
            <a:extLst>
              <a:ext uri="{FF2B5EF4-FFF2-40B4-BE49-F238E27FC236}">
                <a16:creationId xmlns:a16="http://schemas.microsoft.com/office/drawing/2014/main" id="{83EE2F58-1A6E-7FA8-97A5-3CC54AC3E3AE}"/>
              </a:ext>
            </a:extLst>
          </p:cNvPr>
          <p:cNvPicPr>
            <a:picLocks noChangeAspect="1"/>
          </p:cNvPicPr>
          <p:nvPr/>
        </p:nvPicPr>
        <p:blipFill>
          <a:blip r:embed="rId18">
            <a:extLst>
              <a:ext uri="{28A0092B-C50C-407E-A947-70E740481C1C}">
                <a14:useLocalDpi xmlns:a14="http://schemas.microsoft.com/office/drawing/2010/main" val="0"/>
              </a:ext>
              <a:ext uri="{837473B0-CC2E-450A-ABE3-18F120FF3D39}">
                <a1611:picAttrSrcUrl xmlns:a1611="http://schemas.microsoft.com/office/drawing/2016/11/main" r:id="rId19"/>
              </a:ext>
            </a:extLst>
          </a:blip>
          <a:stretch>
            <a:fillRect/>
          </a:stretch>
        </p:blipFill>
        <p:spPr>
          <a:xfrm rot="1765319">
            <a:off x="7266589" y="4807472"/>
            <a:ext cx="222188" cy="560809"/>
          </a:xfrm>
          <a:prstGeom prst="rect">
            <a:avLst/>
          </a:prstGeom>
        </p:spPr>
      </p:pic>
      <p:pic>
        <p:nvPicPr>
          <p:cNvPr id="155" name="Picture 154" descr="Shape&#10;&#10;Description automatically generated">
            <a:extLst>
              <a:ext uri="{FF2B5EF4-FFF2-40B4-BE49-F238E27FC236}">
                <a16:creationId xmlns:a16="http://schemas.microsoft.com/office/drawing/2014/main" id="{0A6C3D39-FC2E-7878-592F-8041B91549FF}"/>
              </a:ext>
            </a:extLst>
          </p:cNvPr>
          <p:cNvPicPr>
            <a:picLocks noChangeAspect="1"/>
          </p:cNvPicPr>
          <p:nvPr/>
        </p:nvPicPr>
        <p:blipFill>
          <a:blip r:embed="rId18">
            <a:extLst>
              <a:ext uri="{28A0092B-C50C-407E-A947-70E740481C1C}">
                <a14:useLocalDpi xmlns:a14="http://schemas.microsoft.com/office/drawing/2010/main" val="0"/>
              </a:ext>
              <a:ext uri="{837473B0-CC2E-450A-ABE3-18F120FF3D39}">
                <a1611:picAttrSrcUrl xmlns:a1611="http://schemas.microsoft.com/office/drawing/2016/11/main" r:id="rId19"/>
              </a:ext>
            </a:extLst>
          </a:blip>
          <a:stretch>
            <a:fillRect/>
          </a:stretch>
        </p:blipFill>
        <p:spPr>
          <a:xfrm>
            <a:off x="8861881" y="4841211"/>
            <a:ext cx="252306" cy="527304"/>
          </a:xfrm>
          <a:prstGeom prst="rect">
            <a:avLst/>
          </a:prstGeom>
        </p:spPr>
      </p:pic>
      <p:pic>
        <p:nvPicPr>
          <p:cNvPr id="156" name="Picture 155" descr="Shape&#10;&#10;Description automatically generated">
            <a:extLst>
              <a:ext uri="{FF2B5EF4-FFF2-40B4-BE49-F238E27FC236}">
                <a16:creationId xmlns:a16="http://schemas.microsoft.com/office/drawing/2014/main" id="{335D0E64-CA32-5DC5-F738-EBE90DF59A0A}"/>
              </a:ext>
            </a:extLst>
          </p:cNvPr>
          <p:cNvPicPr>
            <a:picLocks noChangeAspect="1"/>
          </p:cNvPicPr>
          <p:nvPr/>
        </p:nvPicPr>
        <p:blipFill>
          <a:blip r:embed="rId18">
            <a:extLst>
              <a:ext uri="{28A0092B-C50C-407E-A947-70E740481C1C}">
                <a14:useLocalDpi xmlns:a14="http://schemas.microsoft.com/office/drawing/2010/main" val="0"/>
              </a:ext>
              <a:ext uri="{837473B0-CC2E-450A-ABE3-18F120FF3D39}">
                <a1611:picAttrSrcUrl xmlns:a1611="http://schemas.microsoft.com/office/drawing/2016/11/main" r:id="rId19"/>
              </a:ext>
            </a:extLst>
          </a:blip>
          <a:stretch>
            <a:fillRect/>
          </a:stretch>
        </p:blipFill>
        <p:spPr>
          <a:xfrm rot="19641343">
            <a:off x="10568132" y="4789629"/>
            <a:ext cx="279334" cy="501722"/>
          </a:xfrm>
          <a:prstGeom prst="rect">
            <a:avLst/>
          </a:prstGeom>
        </p:spPr>
      </p:pic>
      <p:sp>
        <p:nvSpPr>
          <p:cNvPr id="157" name="TextBox 156">
            <a:extLst>
              <a:ext uri="{FF2B5EF4-FFF2-40B4-BE49-F238E27FC236}">
                <a16:creationId xmlns:a16="http://schemas.microsoft.com/office/drawing/2014/main" id="{E3B2F321-5E04-0A3B-0E42-CB8654018612}"/>
              </a:ext>
            </a:extLst>
          </p:cNvPr>
          <p:cNvSpPr txBox="1"/>
          <p:nvPr/>
        </p:nvSpPr>
        <p:spPr>
          <a:xfrm>
            <a:off x="6685477" y="3813661"/>
            <a:ext cx="4857420" cy="307777"/>
          </a:xfrm>
          <a:prstGeom prst="rect">
            <a:avLst/>
          </a:prstGeom>
          <a:noFill/>
        </p:spPr>
        <p:txBody>
          <a:bodyPr wrap="none" rtlCol="0">
            <a:spAutoFit/>
          </a:bodyPr>
          <a:lstStyle/>
          <a:p>
            <a:r>
              <a:rPr lang="en-US" sz="1400" b="1" i="1" dirty="0">
                <a:solidFill>
                  <a:schemeClr val="tx1">
                    <a:lumMod val="50000"/>
                    <a:lumOff val="50000"/>
                  </a:schemeClr>
                </a:solidFill>
                <a:latin typeface="Aparajita" panose="02020603050405020304" pitchFamily="18" charset="0"/>
                <a:cs typeface="Aparajita" panose="02020603050405020304" pitchFamily="18" charset="0"/>
              </a:rPr>
              <a:t>Process to support a particular round of Application AI/ML Member Selection</a:t>
            </a:r>
          </a:p>
        </p:txBody>
      </p:sp>
      <p:sp>
        <p:nvSpPr>
          <p:cNvPr id="161" name="TextBox 160">
            <a:extLst>
              <a:ext uri="{FF2B5EF4-FFF2-40B4-BE49-F238E27FC236}">
                <a16:creationId xmlns:a16="http://schemas.microsoft.com/office/drawing/2014/main" id="{9AECECDF-8D8B-C2AE-BB8C-EE0DE7B0EFDF}"/>
              </a:ext>
            </a:extLst>
          </p:cNvPr>
          <p:cNvSpPr txBox="1"/>
          <p:nvPr/>
        </p:nvSpPr>
        <p:spPr>
          <a:xfrm>
            <a:off x="10516478" y="5778538"/>
            <a:ext cx="473206" cy="307777"/>
          </a:xfrm>
          <a:prstGeom prst="rect">
            <a:avLst/>
          </a:prstGeom>
          <a:noFill/>
        </p:spPr>
        <p:txBody>
          <a:bodyPr wrap="none" rtlCol="0">
            <a:spAutoFit/>
          </a:bodyPr>
          <a:lstStyle/>
          <a:p>
            <a:r>
              <a:rPr lang="en-US" sz="1400" b="1" i="1" dirty="0">
                <a:solidFill>
                  <a:srgbClr val="002060"/>
                </a:solidFill>
                <a:latin typeface="Aparajita" panose="02020603050405020304" pitchFamily="18" charset="0"/>
                <a:cs typeface="Aparajita" panose="02020603050405020304" pitchFamily="18" charset="0"/>
              </a:rPr>
              <a:t>NF-</a:t>
            </a:r>
            <a:r>
              <a:rPr lang="en-US" sz="1400" b="1" i="1" dirty="0" err="1">
                <a:solidFill>
                  <a:srgbClr val="002060"/>
                </a:solidFill>
                <a:latin typeface="Aparajita" panose="02020603050405020304" pitchFamily="18" charset="0"/>
                <a:cs typeface="Aparajita" panose="02020603050405020304" pitchFamily="18" charset="0"/>
              </a:rPr>
              <a:t>i</a:t>
            </a:r>
            <a:endParaRPr lang="en-US" sz="1400" b="1" i="1" dirty="0">
              <a:solidFill>
                <a:srgbClr val="002060"/>
              </a:solidFill>
              <a:latin typeface="Aparajita" panose="02020603050405020304" pitchFamily="18" charset="0"/>
              <a:cs typeface="Aparajita" panose="02020603050405020304" pitchFamily="18" charset="0"/>
            </a:endParaRPr>
          </a:p>
        </p:txBody>
      </p:sp>
      <p:sp>
        <p:nvSpPr>
          <p:cNvPr id="162" name="TextBox 161">
            <a:extLst>
              <a:ext uri="{FF2B5EF4-FFF2-40B4-BE49-F238E27FC236}">
                <a16:creationId xmlns:a16="http://schemas.microsoft.com/office/drawing/2014/main" id="{0DC32E47-BDD5-DF6D-43F3-3E2F89831CC3}"/>
              </a:ext>
            </a:extLst>
          </p:cNvPr>
          <p:cNvSpPr txBox="1"/>
          <p:nvPr/>
        </p:nvSpPr>
        <p:spPr>
          <a:xfrm>
            <a:off x="8736943" y="5869212"/>
            <a:ext cx="473206" cy="307777"/>
          </a:xfrm>
          <a:prstGeom prst="rect">
            <a:avLst/>
          </a:prstGeom>
          <a:noFill/>
        </p:spPr>
        <p:txBody>
          <a:bodyPr wrap="none" rtlCol="0">
            <a:spAutoFit/>
          </a:bodyPr>
          <a:lstStyle/>
          <a:p>
            <a:r>
              <a:rPr lang="en-US" sz="1400" b="1" i="1" dirty="0">
                <a:solidFill>
                  <a:srgbClr val="C00000"/>
                </a:solidFill>
                <a:latin typeface="Aparajita" panose="02020603050405020304" pitchFamily="18" charset="0"/>
                <a:cs typeface="Aparajita" panose="02020603050405020304" pitchFamily="18" charset="0"/>
              </a:rPr>
              <a:t>NF-j</a:t>
            </a:r>
          </a:p>
        </p:txBody>
      </p:sp>
      <p:sp>
        <p:nvSpPr>
          <p:cNvPr id="163" name="TextBox 162">
            <a:extLst>
              <a:ext uri="{FF2B5EF4-FFF2-40B4-BE49-F238E27FC236}">
                <a16:creationId xmlns:a16="http://schemas.microsoft.com/office/drawing/2014/main" id="{7E5E2990-E9EC-AFFE-5CD3-FDCB257F7DC3}"/>
              </a:ext>
            </a:extLst>
          </p:cNvPr>
          <p:cNvSpPr txBox="1"/>
          <p:nvPr/>
        </p:nvSpPr>
        <p:spPr>
          <a:xfrm>
            <a:off x="7050958" y="5926156"/>
            <a:ext cx="505267" cy="307777"/>
          </a:xfrm>
          <a:prstGeom prst="rect">
            <a:avLst/>
          </a:prstGeom>
          <a:noFill/>
        </p:spPr>
        <p:txBody>
          <a:bodyPr wrap="none" rtlCol="0">
            <a:spAutoFit/>
          </a:bodyPr>
          <a:lstStyle/>
          <a:p>
            <a:r>
              <a:rPr lang="en-US" sz="1400" b="1" i="1" dirty="0">
                <a:solidFill>
                  <a:schemeClr val="tx1">
                    <a:lumMod val="50000"/>
                    <a:lumOff val="50000"/>
                  </a:schemeClr>
                </a:solidFill>
                <a:latin typeface="Aparajita" panose="02020603050405020304" pitchFamily="18" charset="0"/>
                <a:cs typeface="Aparajita" panose="02020603050405020304" pitchFamily="18" charset="0"/>
              </a:rPr>
              <a:t>NF-k</a:t>
            </a:r>
          </a:p>
        </p:txBody>
      </p:sp>
      <p:pic>
        <p:nvPicPr>
          <p:cNvPr id="164" name="Picture 163" descr="Shape&#10;&#10;Description automatically generated">
            <a:extLst>
              <a:ext uri="{FF2B5EF4-FFF2-40B4-BE49-F238E27FC236}">
                <a16:creationId xmlns:a16="http://schemas.microsoft.com/office/drawing/2014/main" id="{08CDE7D5-0E40-C174-12BD-BD0F49EF43E0}"/>
              </a:ext>
            </a:extLst>
          </p:cNvPr>
          <p:cNvPicPr>
            <a:picLocks noChangeAspect="1"/>
          </p:cNvPicPr>
          <p:nvPr/>
        </p:nvPicPr>
        <p:blipFill>
          <a:blip r:embed="rId18">
            <a:extLst>
              <a:ext uri="{28A0092B-C50C-407E-A947-70E740481C1C}">
                <a14:useLocalDpi xmlns:a14="http://schemas.microsoft.com/office/drawing/2010/main" val="0"/>
              </a:ext>
              <a:ext uri="{837473B0-CC2E-450A-ABE3-18F120FF3D39}">
                <a1611:picAttrSrcUrl xmlns:a1611="http://schemas.microsoft.com/office/drawing/2016/11/main" r:id="rId19"/>
              </a:ext>
            </a:extLst>
          </a:blip>
          <a:stretch>
            <a:fillRect/>
          </a:stretch>
        </p:blipFill>
        <p:spPr>
          <a:xfrm>
            <a:off x="8817742" y="3978444"/>
            <a:ext cx="161666" cy="405082"/>
          </a:xfrm>
          <a:prstGeom prst="rect">
            <a:avLst/>
          </a:prstGeom>
        </p:spPr>
      </p:pic>
      <p:sp>
        <p:nvSpPr>
          <p:cNvPr id="165" name="TextBox 164">
            <a:extLst>
              <a:ext uri="{FF2B5EF4-FFF2-40B4-BE49-F238E27FC236}">
                <a16:creationId xmlns:a16="http://schemas.microsoft.com/office/drawing/2014/main" id="{EE830BBF-0C6C-E04D-D464-7E127D19BE13}"/>
              </a:ext>
            </a:extLst>
          </p:cNvPr>
          <p:cNvSpPr txBox="1"/>
          <p:nvPr/>
        </p:nvSpPr>
        <p:spPr>
          <a:xfrm>
            <a:off x="9158397" y="4109559"/>
            <a:ext cx="1658528" cy="584775"/>
          </a:xfrm>
          <a:prstGeom prst="rect">
            <a:avLst/>
          </a:prstGeom>
          <a:noFill/>
        </p:spPr>
        <p:txBody>
          <a:bodyPr wrap="square" rtlCol="0">
            <a:spAutoFit/>
          </a:bodyPr>
          <a:lstStyle/>
          <a:p>
            <a:pPr algn="ctr"/>
            <a:r>
              <a:rPr lang="en-US" sz="800" dirty="0">
                <a:solidFill>
                  <a:schemeClr val="accent2">
                    <a:lumMod val="75000"/>
                  </a:schemeClr>
                </a:solidFill>
                <a:latin typeface="Arial Narrow" panose="020B0606020202030204" pitchFamily="34" charset="0"/>
              </a:rPr>
              <a:t>Tentative UE-list-W + a list of</a:t>
            </a:r>
          </a:p>
          <a:p>
            <a:pPr algn="ctr"/>
            <a:r>
              <a:rPr lang="en-US" sz="800" dirty="0">
                <a:solidFill>
                  <a:schemeClr val="accent2">
                    <a:lumMod val="75000"/>
                  </a:schemeClr>
                </a:solidFill>
                <a:latin typeface="Arial Narrow" panose="020B0606020202030204" pitchFamily="34" charset="0"/>
              </a:rPr>
              <a:t>Selection Criteria – X+Y+Z</a:t>
            </a:r>
          </a:p>
          <a:p>
            <a:pPr algn="ctr"/>
            <a:r>
              <a:rPr lang="en-US" sz="800" dirty="0">
                <a:latin typeface="Arial Narrow" panose="020B0606020202030204" pitchFamily="34" charset="0"/>
              </a:rPr>
              <a:t>and/or</a:t>
            </a:r>
          </a:p>
          <a:p>
            <a:pPr algn="ctr"/>
            <a:r>
              <a:rPr lang="en-US" sz="800" dirty="0">
                <a:solidFill>
                  <a:schemeClr val="accent2">
                    <a:lumMod val="75000"/>
                  </a:schemeClr>
                </a:solidFill>
                <a:latin typeface="Arial Narrow" panose="020B0606020202030204" pitchFamily="34" charset="0"/>
              </a:rPr>
              <a:t>Event Subscription – M+N+K</a:t>
            </a:r>
          </a:p>
        </p:txBody>
      </p:sp>
      <p:sp>
        <p:nvSpPr>
          <p:cNvPr id="166" name="TextBox 165">
            <a:extLst>
              <a:ext uri="{FF2B5EF4-FFF2-40B4-BE49-F238E27FC236}">
                <a16:creationId xmlns:a16="http://schemas.microsoft.com/office/drawing/2014/main" id="{3160E73B-3CEA-E1B9-F32F-593E20446A3C}"/>
              </a:ext>
            </a:extLst>
          </p:cNvPr>
          <p:cNvSpPr txBox="1"/>
          <p:nvPr/>
        </p:nvSpPr>
        <p:spPr>
          <a:xfrm>
            <a:off x="7380248" y="4102307"/>
            <a:ext cx="1328049" cy="584775"/>
          </a:xfrm>
          <a:prstGeom prst="rect">
            <a:avLst/>
          </a:prstGeom>
          <a:noFill/>
        </p:spPr>
        <p:txBody>
          <a:bodyPr wrap="square" rtlCol="0">
            <a:spAutoFit/>
          </a:bodyPr>
          <a:lstStyle/>
          <a:p>
            <a:pPr algn="ctr"/>
            <a:r>
              <a:rPr lang="en-US" sz="800" dirty="0">
                <a:solidFill>
                  <a:schemeClr val="accent2">
                    <a:lumMod val="75000"/>
                  </a:schemeClr>
                </a:solidFill>
                <a:latin typeface="Arial Narrow" panose="020B0606020202030204" pitchFamily="34" charset="0"/>
              </a:rPr>
              <a:t>candidate UE-list-w</a:t>
            </a:r>
          </a:p>
          <a:p>
            <a:pPr algn="ctr"/>
            <a:r>
              <a:rPr lang="en-US" sz="800" dirty="0">
                <a:latin typeface="Arial Narrow" panose="020B0606020202030204" pitchFamily="34" charset="0"/>
              </a:rPr>
              <a:t>and/or</a:t>
            </a:r>
          </a:p>
          <a:p>
            <a:pPr algn="ctr"/>
            <a:r>
              <a:rPr lang="en-US" sz="800" dirty="0">
                <a:solidFill>
                  <a:schemeClr val="accent2">
                    <a:lumMod val="75000"/>
                  </a:schemeClr>
                </a:solidFill>
                <a:latin typeface="Arial Narrow" panose="020B0606020202030204" pitchFamily="34" charset="0"/>
              </a:rPr>
              <a:t>Aggregated Event Report /</a:t>
            </a:r>
          </a:p>
          <a:p>
            <a:pPr algn="ctr"/>
            <a:r>
              <a:rPr lang="en-US" sz="800" dirty="0">
                <a:solidFill>
                  <a:schemeClr val="accent2">
                    <a:lumMod val="75000"/>
                  </a:schemeClr>
                </a:solidFill>
                <a:latin typeface="Arial Narrow" panose="020B0606020202030204" pitchFamily="34" charset="0"/>
              </a:rPr>
              <a:t>Notification </a:t>
            </a:r>
          </a:p>
        </p:txBody>
      </p:sp>
      <p:sp>
        <p:nvSpPr>
          <p:cNvPr id="168" name="Callout: Left-Right Arrow 167">
            <a:extLst>
              <a:ext uri="{FF2B5EF4-FFF2-40B4-BE49-F238E27FC236}">
                <a16:creationId xmlns:a16="http://schemas.microsoft.com/office/drawing/2014/main" id="{75D14389-D7E2-FF10-FF04-7B80D991DB39}"/>
              </a:ext>
            </a:extLst>
          </p:cNvPr>
          <p:cNvSpPr/>
          <p:nvPr/>
        </p:nvSpPr>
        <p:spPr>
          <a:xfrm>
            <a:off x="4616549" y="3148769"/>
            <a:ext cx="3343379" cy="409945"/>
          </a:xfrm>
          <a:prstGeom prst="leftRightArrowCallout">
            <a:avLst/>
          </a:prstGeom>
          <a:solidFill>
            <a:schemeClr val="accent2">
              <a:lumMod val="40000"/>
              <a:lumOff val="60000"/>
            </a:schemeClr>
          </a:solidFill>
          <a:ln w="28575">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7" name="TextBox 166">
            <a:extLst>
              <a:ext uri="{FF2B5EF4-FFF2-40B4-BE49-F238E27FC236}">
                <a16:creationId xmlns:a16="http://schemas.microsoft.com/office/drawing/2014/main" id="{2F5D63F2-18F1-6996-5A87-78C5B9AFB47E}"/>
              </a:ext>
            </a:extLst>
          </p:cNvPr>
          <p:cNvSpPr txBox="1"/>
          <p:nvPr/>
        </p:nvSpPr>
        <p:spPr>
          <a:xfrm>
            <a:off x="5439962" y="3173117"/>
            <a:ext cx="1689886" cy="400110"/>
          </a:xfrm>
          <a:prstGeom prst="rect">
            <a:avLst/>
          </a:prstGeom>
          <a:noFill/>
        </p:spPr>
        <p:txBody>
          <a:bodyPr wrap="none" rtlCol="0">
            <a:spAutoFit/>
          </a:bodyPr>
          <a:lstStyle/>
          <a:p>
            <a:pPr algn="ctr"/>
            <a:r>
              <a:rPr lang="en-US" sz="1000" b="1" dirty="0"/>
              <a:t>Member Selection </a:t>
            </a:r>
          </a:p>
          <a:p>
            <a:pPr algn="ctr"/>
            <a:r>
              <a:rPr lang="en-US" sz="1000" b="1" dirty="0"/>
              <a:t>Assistance Functionality</a:t>
            </a:r>
            <a:endParaRPr lang="en-US" sz="1000" dirty="0"/>
          </a:p>
        </p:txBody>
      </p:sp>
      <p:sp>
        <p:nvSpPr>
          <p:cNvPr id="169" name="TextBox 168">
            <a:extLst>
              <a:ext uri="{FF2B5EF4-FFF2-40B4-BE49-F238E27FC236}">
                <a16:creationId xmlns:a16="http://schemas.microsoft.com/office/drawing/2014/main" id="{0B6BFDE4-EBE5-8351-A464-7AEB6C96A8BA}"/>
              </a:ext>
            </a:extLst>
          </p:cNvPr>
          <p:cNvSpPr txBox="1"/>
          <p:nvPr/>
        </p:nvSpPr>
        <p:spPr>
          <a:xfrm>
            <a:off x="4767489" y="3366069"/>
            <a:ext cx="663964" cy="246221"/>
          </a:xfrm>
          <a:prstGeom prst="rect">
            <a:avLst/>
          </a:prstGeom>
          <a:noFill/>
        </p:spPr>
        <p:txBody>
          <a:bodyPr wrap="none" rtlCol="0">
            <a:spAutoFit/>
          </a:bodyPr>
          <a:lstStyle/>
          <a:p>
            <a:pPr algn="ctr"/>
            <a:r>
              <a:rPr lang="en-US" sz="1000" b="1" dirty="0"/>
              <a:t>Without</a:t>
            </a:r>
            <a:endParaRPr lang="en-US" sz="1000" dirty="0"/>
          </a:p>
        </p:txBody>
      </p:sp>
      <p:sp>
        <p:nvSpPr>
          <p:cNvPr id="170" name="TextBox 169">
            <a:extLst>
              <a:ext uri="{FF2B5EF4-FFF2-40B4-BE49-F238E27FC236}">
                <a16:creationId xmlns:a16="http://schemas.microsoft.com/office/drawing/2014/main" id="{2539B89F-4756-7033-B812-7B242402BD45}"/>
              </a:ext>
            </a:extLst>
          </p:cNvPr>
          <p:cNvSpPr txBox="1"/>
          <p:nvPr/>
        </p:nvSpPr>
        <p:spPr>
          <a:xfrm>
            <a:off x="7248393" y="3382528"/>
            <a:ext cx="463588" cy="246221"/>
          </a:xfrm>
          <a:prstGeom prst="rect">
            <a:avLst/>
          </a:prstGeom>
          <a:noFill/>
        </p:spPr>
        <p:txBody>
          <a:bodyPr wrap="none" rtlCol="0">
            <a:spAutoFit/>
          </a:bodyPr>
          <a:lstStyle/>
          <a:p>
            <a:pPr algn="ctr"/>
            <a:r>
              <a:rPr lang="en-US" sz="1000" b="1" dirty="0"/>
              <a:t>With</a:t>
            </a:r>
            <a:endParaRPr lang="en-US" sz="1000" dirty="0"/>
          </a:p>
        </p:txBody>
      </p:sp>
      <p:pic>
        <p:nvPicPr>
          <p:cNvPr id="172" name="Picture 171" descr="Shape&#10;&#10;Description automatically generated with medium confidence">
            <a:extLst>
              <a:ext uri="{FF2B5EF4-FFF2-40B4-BE49-F238E27FC236}">
                <a16:creationId xmlns:a16="http://schemas.microsoft.com/office/drawing/2014/main" id="{6074F79F-76D7-F09F-7624-9597AB2D09D9}"/>
              </a:ext>
            </a:extLst>
          </p:cNvPr>
          <p:cNvPicPr>
            <a:picLocks noChangeAspect="1"/>
          </p:cNvPicPr>
          <p:nvPr/>
        </p:nvPicPr>
        <p:blipFill>
          <a:blip r:embed="rId20">
            <a:extLst>
              <a:ext uri="{28A0092B-C50C-407E-A947-70E740481C1C}">
                <a14:useLocalDpi xmlns:a14="http://schemas.microsoft.com/office/drawing/2010/main" val="0"/>
              </a:ext>
              <a:ext uri="{837473B0-CC2E-450A-ABE3-18F120FF3D39}">
                <a1611:picAttrSrcUrl xmlns:a1611="http://schemas.microsoft.com/office/drawing/2016/11/main" r:id="rId21"/>
              </a:ext>
            </a:extLst>
          </a:blip>
          <a:stretch>
            <a:fillRect/>
          </a:stretch>
        </p:blipFill>
        <p:spPr>
          <a:xfrm>
            <a:off x="7318844" y="2904878"/>
            <a:ext cx="346115" cy="374178"/>
          </a:xfrm>
          <a:prstGeom prst="rect">
            <a:avLst/>
          </a:prstGeom>
        </p:spPr>
      </p:pic>
      <p:pic>
        <p:nvPicPr>
          <p:cNvPr id="175" name="Picture 174" descr="Icon&#10;&#10;Description automatically generated">
            <a:extLst>
              <a:ext uri="{FF2B5EF4-FFF2-40B4-BE49-F238E27FC236}">
                <a16:creationId xmlns:a16="http://schemas.microsoft.com/office/drawing/2014/main" id="{F57BA2CE-B815-36C1-CE62-3B44AC92A568}"/>
              </a:ext>
            </a:extLst>
          </p:cNvPr>
          <p:cNvPicPr>
            <a:picLocks noChangeAspect="1"/>
          </p:cNvPicPr>
          <p:nvPr/>
        </p:nvPicPr>
        <p:blipFill>
          <a:blip r:embed="rId22">
            <a:extLst>
              <a:ext uri="{28A0092B-C50C-407E-A947-70E740481C1C}">
                <a14:useLocalDpi xmlns:a14="http://schemas.microsoft.com/office/drawing/2010/main" val="0"/>
              </a:ext>
              <a:ext uri="{837473B0-CC2E-450A-ABE3-18F120FF3D39}">
                <a1611:picAttrSrcUrl xmlns:a1611="http://schemas.microsoft.com/office/drawing/2016/11/main" r:id="rId23"/>
              </a:ext>
            </a:extLst>
          </a:blip>
          <a:stretch>
            <a:fillRect/>
          </a:stretch>
        </p:blipFill>
        <p:spPr>
          <a:xfrm>
            <a:off x="4981825" y="2945822"/>
            <a:ext cx="280843" cy="339857"/>
          </a:xfrm>
          <a:prstGeom prst="rect">
            <a:avLst/>
          </a:prstGeom>
        </p:spPr>
      </p:pic>
      <p:sp>
        <p:nvSpPr>
          <p:cNvPr id="177" name="TextBox 176">
            <a:extLst>
              <a:ext uri="{FF2B5EF4-FFF2-40B4-BE49-F238E27FC236}">
                <a16:creationId xmlns:a16="http://schemas.microsoft.com/office/drawing/2014/main" id="{481243E2-EFD3-6302-BA37-26B8EBBE4322}"/>
              </a:ext>
            </a:extLst>
          </p:cNvPr>
          <p:cNvSpPr txBox="1"/>
          <p:nvPr/>
        </p:nvSpPr>
        <p:spPr>
          <a:xfrm>
            <a:off x="8147687" y="4624658"/>
            <a:ext cx="1653967" cy="314189"/>
          </a:xfrm>
          <a:prstGeom prst="rect">
            <a:avLst/>
          </a:prstGeom>
          <a:noFill/>
        </p:spPr>
        <p:txBody>
          <a:bodyPr wrap="square">
            <a:spAutoFit/>
          </a:bodyPr>
          <a:lstStyle/>
          <a:p>
            <a:pPr algn="ctr">
              <a:lnSpc>
                <a:spcPts val="800"/>
              </a:lnSpc>
            </a:pPr>
            <a:r>
              <a:rPr lang="en-US" sz="1100" b="1" dirty="0">
                <a:latin typeface="Aparajita" panose="02020603050405020304" pitchFamily="18" charset="0"/>
                <a:cs typeface="Aparajita" panose="02020603050405020304" pitchFamily="18" charset="0"/>
              </a:rPr>
              <a:t>Member Selection </a:t>
            </a:r>
          </a:p>
          <a:p>
            <a:pPr algn="ctr">
              <a:lnSpc>
                <a:spcPts val="800"/>
              </a:lnSpc>
            </a:pPr>
            <a:r>
              <a:rPr lang="en-US" sz="1100" b="1" dirty="0">
                <a:latin typeface="Aparajita" panose="02020603050405020304" pitchFamily="18" charset="0"/>
                <a:cs typeface="Aparajita" panose="02020603050405020304" pitchFamily="18" charset="0"/>
              </a:rPr>
              <a:t>Assistance Functionality</a:t>
            </a:r>
            <a:endParaRPr lang="en-US" sz="1100" dirty="0">
              <a:latin typeface="Aparajita" panose="02020603050405020304" pitchFamily="18" charset="0"/>
              <a:cs typeface="Aparajita" panose="02020603050405020304" pitchFamily="18" charset="0"/>
            </a:endParaRPr>
          </a:p>
        </p:txBody>
      </p:sp>
      <p:sp>
        <p:nvSpPr>
          <p:cNvPr id="178" name="TextBox 177">
            <a:extLst>
              <a:ext uri="{FF2B5EF4-FFF2-40B4-BE49-F238E27FC236}">
                <a16:creationId xmlns:a16="http://schemas.microsoft.com/office/drawing/2014/main" id="{34A361A1-0787-3022-4951-7C34EF374E3C}"/>
              </a:ext>
            </a:extLst>
          </p:cNvPr>
          <p:cNvSpPr txBox="1"/>
          <p:nvPr/>
        </p:nvSpPr>
        <p:spPr>
          <a:xfrm>
            <a:off x="11025760" y="4423728"/>
            <a:ext cx="983551" cy="400110"/>
          </a:xfrm>
          <a:prstGeom prst="rect">
            <a:avLst/>
          </a:prstGeom>
          <a:noFill/>
        </p:spPr>
        <p:txBody>
          <a:bodyPr wrap="square" rtlCol="0">
            <a:spAutoFit/>
          </a:bodyPr>
          <a:lstStyle/>
          <a:p>
            <a:pPr algn="ctr">
              <a:lnSpc>
                <a:spcPts val="800"/>
              </a:lnSpc>
            </a:pPr>
            <a:r>
              <a:rPr lang="en-US" sz="800" b="1" dirty="0">
                <a:solidFill>
                  <a:srgbClr val="C00000"/>
                </a:solidFill>
              </a:rPr>
              <a:t>Last SA2#153E </a:t>
            </a:r>
          </a:p>
          <a:p>
            <a:pPr algn="ctr">
              <a:lnSpc>
                <a:spcPts val="800"/>
              </a:lnSpc>
            </a:pPr>
            <a:r>
              <a:rPr lang="en-US" sz="800" b="1" dirty="0">
                <a:solidFill>
                  <a:srgbClr val="C00000"/>
                </a:solidFill>
              </a:rPr>
              <a:t>Working </a:t>
            </a:r>
          </a:p>
          <a:p>
            <a:pPr algn="ctr">
              <a:lnSpc>
                <a:spcPts val="800"/>
              </a:lnSpc>
            </a:pPr>
            <a:r>
              <a:rPr lang="en-US" sz="800" b="1" dirty="0">
                <a:solidFill>
                  <a:srgbClr val="C00000"/>
                </a:solidFill>
              </a:rPr>
              <a:t>Assumptions</a:t>
            </a:r>
            <a:endParaRPr lang="en-US" sz="800" dirty="0">
              <a:solidFill>
                <a:srgbClr val="C00000"/>
              </a:solidFill>
            </a:endParaRPr>
          </a:p>
        </p:txBody>
      </p:sp>
      <p:sp>
        <p:nvSpPr>
          <p:cNvPr id="181" name="Oval 180">
            <a:extLst>
              <a:ext uri="{FF2B5EF4-FFF2-40B4-BE49-F238E27FC236}">
                <a16:creationId xmlns:a16="http://schemas.microsoft.com/office/drawing/2014/main" id="{CD756B34-02F9-827D-95D9-6FAE32E7654E}"/>
              </a:ext>
            </a:extLst>
          </p:cNvPr>
          <p:cNvSpPr/>
          <p:nvPr/>
        </p:nvSpPr>
        <p:spPr>
          <a:xfrm>
            <a:off x="5757480" y="1509384"/>
            <a:ext cx="166319" cy="185215"/>
          </a:xfrm>
          <a:prstGeom prst="ellipse">
            <a:avLst/>
          </a:prstGeom>
          <a:solidFill>
            <a:srgbClr val="FFFF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i="1" dirty="0">
                <a:solidFill>
                  <a:schemeClr val="accent2">
                    <a:lumMod val="75000"/>
                  </a:schemeClr>
                </a:solidFill>
                <a:latin typeface="Comic Sans MS" panose="030F0702030302020204" pitchFamily="66" charset="0"/>
                <a:cs typeface="Aparajita" panose="02020603050405020304" pitchFamily="18" charset="0"/>
              </a:rPr>
              <a:t>1</a:t>
            </a:r>
          </a:p>
        </p:txBody>
      </p:sp>
      <p:sp>
        <p:nvSpPr>
          <p:cNvPr id="182" name="Oval 181">
            <a:extLst>
              <a:ext uri="{FF2B5EF4-FFF2-40B4-BE49-F238E27FC236}">
                <a16:creationId xmlns:a16="http://schemas.microsoft.com/office/drawing/2014/main" id="{B9D5F92D-B06B-7DFD-5433-93317003E87E}"/>
              </a:ext>
            </a:extLst>
          </p:cNvPr>
          <p:cNvSpPr/>
          <p:nvPr/>
        </p:nvSpPr>
        <p:spPr>
          <a:xfrm>
            <a:off x="9146950" y="4436364"/>
            <a:ext cx="166319" cy="185215"/>
          </a:xfrm>
          <a:prstGeom prst="ellipse">
            <a:avLst/>
          </a:prstGeom>
          <a:solidFill>
            <a:srgbClr val="FFFF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i="1" dirty="0">
                <a:solidFill>
                  <a:schemeClr val="accent2">
                    <a:lumMod val="75000"/>
                  </a:schemeClr>
                </a:solidFill>
                <a:latin typeface="Comic Sans MS" panose="030F0702030302020204" pitchFamily="66" charset="0"/>
                <a:cs typeface="Aparajita" panose="02020603050405020304" pitchFamily="18" charset="0"/>
              </a:rPr>
              <a:t>2</a:t>
            </a:r>
          </a:p>
        </p:txBody>
      </p:sp>
      <p:sp>
        <p:nvSpPr>
          <p:cNvPr id="183" name="Oval 182">
            <a:extLst>
              <a:ext uri="{FF2B5EF4-FFF2-40B4-BE49-F238E27FC236}">
                <a16:creationId xmlns:a16="http://schemas.microsoft.com/office/drawing/2014/main" id="{F40DAA0F-5627-B51D-E52A-4F75286EC823}"/>
              </a:ext>
            </a:extLst>
          </p:cNvPr>
          <p:cNvSpPr/>
          <p:nvPr/>
        </p:nvSpPr>
        <p:spPr>
          <a:xfrm>
            <a:off x="9175362" y="4832536"/>
            <a:ext cx="166319" cy="185215"/>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i="1" dirty="0">
                <a:solidFill>
                  <a:schemeClr val="accent2">
                    <a:lumMod val="75000"/>
                  </a:schemeClr>
                </a:solidFill>
                <a:latin typeface="Comic Sans MS" panose="030F0702030302020204" pitchFamily="66" charset="0"/>
                <a:cs typeface="Aparajita" panose="02020603050405020304" pitchFamily="18" charset="0"/>
              </a:rPr>
              <a:t>3</a:t>
            </a:r>
          </a:p>
        </p:txBody>
      </p:sp>
      <p:sp>
        <p:nvSpPr>
          <p:cNvPr id="184" name="Oval 183">
            <a:extLst>
              <a:ext uri="{FF2B5EF4-FFF2-40B4-BE49-F238E27FC236}">
                <a16:creationId xmlns:a16="http://schemas.microsoft.com/office/drawing/2014/main" id="{FE568EA7-1A5A-7732-4719-7381A0A5E8B0}"/>
              </a:ext>
            </a:extLst>
          </p:cNvPr>
          <p:cNvSpPr/>
          <p:nvPr/>
        </p:nvSpPr>
        <p:spPr>
          <a:xfrm>
            <a:off x="8551843" y="4094465"/>
            <a:ext cx="166319" cy="185215"/>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i="1" dirty="0">
                <a:solidFill>
                  <a:schemeClr val="accent2">
                    <a:lumMod val="75000"/>
                  </a:schemeClr>
                </a:solidFill>
                <a:latin typeface="Comic Sans MS" panose="030F0702030302020204" pitchFamily="66" charset="0"/>
                <a:cs typeface="Aparajita" panose="02020603050405020304" pitchFamily="18" charset="0"/>
              </a:rPr>
              <a:t>4</a:t>
            </a:r>
          </a:p>
        </p:txBody>
      </p:sp>
      <p:sp>
        <p:nvSpPr>
          <p:cNvPr id="185" name="Oval 184">
            <a:extLst>
              <a:ext uri="{FF2B5EF4-FFF2-40B4-BE49-F238E27FC236}">
                <a16:creationId xmlns:a16="http://schemas.microsoft.com/office/drawing/2014/main" id="{40815E19-BC28-19B6-878F-89C2B34CB7EE}"/>
              </a:ext>
            </a:extLst>
          </p:cNvPr>
          <p:cNvSpPr/>
          <p:nvPr/>
        </p:nvSpPr>
        <p:spPr>
          <a:xfrm>
            <a:off x="9048446" y="4074819"/>
            <a:ext cx="166319" cy="185215"/>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i="1" dirty="0">
                <a:solidFill>
                  <a:schemeClr val="accent2">
                    <a:lumMod val="75000"/>
                  </a:schemeClr>
                </a:solidFill>
                <a:latin typeface="Comic Sans MS" panose="030F0702030302020204" pitchFamily="66" charset="0"/>
                <a:cs typeface="Aparajita" panose="02020603050405020304" pitchFamily="18" charset="0"/>
              </a:rPr>
              <a:t>1</a:t>
            </a:r>
          </a:p>
        </p:txBody>
      </p:sp>
      <p:sp>
        <p:nvSpPr>
          <p:cNvPr id="187" name="Oval 186">
            <a:extLst>
              <a:ext uri="{FF2B5EF4-FFF2-40B4-BE49-F238E27FC236}">
                <a16:creationId xmlns:a16="http://schemas.microsoft.com/office/drawing/2014/main" id="{A42449D5-E945-E780-5C6D-247A45B61D43}"/>
              </a:ext>
            </a:extLst>
          </p:cNvPr>
          <p:cNvSpPr/>
          <p:nvPr/>
        </p:nvSpPr>
        <p:spPr>
          <a:xfrm>
            <a:off x="7632066" y="1800343"/>
            <a:ext cx="166319" cy="185215"/>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i="1" dirty="0">
                <a:solidFill>
                  <a:schemeClr val="accent2">
                    <a:lumMod val="75000"/>
                  </a:schemeClr>
                </a:solidFill>
                <a:latin typeface="Comic Sans MS" panose="030F0702030302020204" pitchFamily="66" charset="0"/>
                <a:cs typeface="Aparajita" panose="02020603050405020304" pitchFamily="18" charset="0"/>
              </a:rPr>
              <a:t>2</a:t>
            </a:r>
          </a:p>
        </p:txBody>
      </p:sp>
      <p:sp>
        <p:nvSpPr>
          <p:cNvPr id="188" name="Oval 187">
            <a:extLst>
              <a:ext uri="{FF2B5EF4-FFF2-40B4-BE49-F238E27FC236}">
                <a16:creationId xmlns:a16="http://schemas.microsoft.com/office/drawing/2014/main" id="{F668990C-BF6C-43DC-C93A-4DE657430778}"/>
              </a:ext>
            </a:extLst>
          </p:cNvPr>
          <p:cNvSpPr/>
          <p:nvPr/>
        </p:nvSpPr>
        <p:spPr>
          <a:xfrm>
            <a:off x="7582077" y="4772065"/>
            <a:ext cx="166319" cy="185215"/>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i="1" dirty="0">
                <a:solidFill>
                  <a:schemeClr val="accent2">
                    <a:lumMod val="75000"/>
                  </a:schemeClr>
                </a:solidFill>
                <a:latin typeface="Comic Sans MS" panose="030F0702030302020204" pitchFamily="66" charset="0"/>
                <a:cs typeface="Aparajita" panose="02020603050405020304" pitchFamily="18" charset="0"/>
              </a:rPr>
              <a:t>3</a:t>
            </a:r>
          </a:p>
        </p:txBody>
      </p:sp>
      <p:sp>
        <p:nvSpPr>
          <p:cNvPr id="189" name="Oval 188">
            <a:extLst>
              <a:ext uri="{FF2B5EF4-FFF2-40B4-BE49-F238E27FC236}">
                <a16:creationId xmlns:a16="http://schemas.microsoft.com/office/drawing/2014/main" id="{D953EBD2-73BC-2C1B-B296-E5C0E8F88D6B}"/>
              </a:ext>
            </a:extLst>
          </p:cNvPr>
          <p:cNvSpPr/>
          <p:nvPr/>
        </p:nvSpPr>
        <p:spPr>
          <a:xfrm>
            <a:off x="10750114" y="4681497"/>
            <a:ext cx="166319" cy="185215"/>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i="1" dirty="0">
                <a:solidFill>
                  <a:schemeClr val="accent2">
                    <a:lumMod val="75000"/>
                  </a:schemeClr>
                </a:solidFill>
                <a:latin typeface="Comic Sans MS" panose="030F0702030302020204" pitchFamily="66" charset="0"/>
                <a:cs typeface="Aparajita" panose="02020603050405020304" pitchFamily="18" charset="0"/>
              </a:rPr>
              <a:t>3</a:t>
            </a:r>
          </a:p>
        </p:txBody>
      </p:sp>
      <p:sp>
        <p:nvSpPr>
          <p:cNvPr id="190" name="Oval 189">
            <a:extLst>
              <a:ext uri="{FF2B5EF4-FFF2-40B4-BE49-F238E27FC236}">
                <a16:creationId xmlns:a16="http://schemas.microsoft.com/office/drawing/2014/main" id="{7A50B76C-8660-F09C-700C-1EA14DC65111}"/>
              </a:ext>
            </a:extLst>
          </p:cNvPr>
          <p:cNvSpPr/>
          <p:nvPr/>
        </p:nvSpPr>
        <p:spPr>
          <a:xfrm>
            <a:off x="705288" y="2116320"/>
            <a:ext cx="166319" cy="185215"/>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i="1" dirty="0">
                <a:solidFill>
                  <a:schemeClr val="accent2">
                    <a:lumMod val="75000"/>
                  </a:schemeClr>
                </a:solidFill>
                <a:latin typeface="Comic Sans MS" panose="030F0702030302020204" pitchFamily="66" charset="0"/>
                <a:cs typeface="Aparajita" panose="02020603050405020304" pitchFamily="18" charset="0"/>
              </a:rPr>
              <a:t>3</a:t>
            </a:r>
          </a:p>
        </p:txBody>
      </p:sp>
      <p:sp>
        <p:nvSpPr>
          <p:cNvPr id="192" name="Oval 191">
            <a:extLst>
              <a:ext uri="{FF2B5EF4-FFF2-40B4-BE49-F238E27FC236}">
                <a16:creationId xmlns:a16="http://schemas.microsoft.com/office/drawing/2014/main" id="{5C6A8D79-FB08-E0CD-5A5B-979F2D6B5331}"/>
              </a:ext>
            </a:extLst>
          </p:cNvPr>
          <p:cNvSpPr/>
          <p:nvPr/>
        </p:nvSpPr>
        <p:spPr>
          <a:xfrm>
            <a:off x="6773373" y="2023935"/>
            <a:ext cx="166319" cy="185215"/>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i="1" dirty="0">
                <a:solidFill>
                  <a:schemeClr val="accent2">
                    <a:lumMod val="75000"/>
                  </a:schemeClr>
                </a:solidFill>
                <a:latin typeface="Comic Sans MS" panose="030F0702030302020204" pitchFamily="66" charset="0"/>
                <a:cs typeface="Aparajita" panose="02020603050405020304" pitchFamily="18" charset="0"/>
              </a:rPr>
              <a:t>4</a:t>
            </a:r>
          </a:p>
        </p:txBody>
      </p:sp>
      <p:sp>
        <p:nvSpPr>
          <p:cNvPr id="193" name="Oval 192">
            <a:extLst>
              <a:ext uri="{FF2B5EF4-FFF2-40B4-BE49-F238E27FC236}">
                <a16:creationId xmlns:a16="http://schemas.microsoft.com/office/drawing/2014/main" id="{5EAC1B66-AD76-57A2-0DB2-A68055752B5A}"/>
              </a:ext>
            </a:extLst>
          </p:cNvPr>
          <p:cNvSpPr/>
          <p:nvPr/>
        </p:nvSpPr>
        <p:spPr>
          <a:xfrm>
            <a:off x="4684329" y="4188795"/>
            <a:ext cx="166319" cy="185215"/>
          </a:xfrm>
          <a:prstGeom prst="ellipse">
            <a:avLst/>
          </a:prstGeom>
          <a:solidFill>
            <a:srgbClr val="FFFF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i="1" dirty="0">
                <a:solidFill>
                  <a:schemeClr val="accent2">
                    <a:lumMod val="75000"/>
                  </a:schemeClr>
                </a:solidFill>
                <a:latin typeface="Comic Sans MS" panose="030F0702030302020204" pitchFamily="66" charset="0"/>
                <a:cs typeface="Aparajita" panose="02020603050405020304" pitchFamily="18" charset="0"/>
              </a:rPr>
              <a:t>1</a:t>
            </a:r>
          </a:p>
        </p:txBody>
      </p:sp>
      <p:sp>
        <p:nvSpPr>
          <p:cNvPr id="194" name="Oval 193">
            <a:extLst>
              <a:ext uri="{FF2B5EF4-FFF2-40B4-BE49-F238E27FC236}">
                <a16:creationId xmlns:a16="http://schemas.microsoft.com/office/drawing/2014/main" id="{F6D79EEB-C299-F281-F2D5-78FF30349807}"/>
              </a:ext>
            </a:extLst>
          </p:cNvPr>
          <p:cNvSpPr/>
          <p:nvPr/>
        </p:nvSpPr>
        <p:spPr>
          <a:xfrm>
            <a:off x="4836729" y="4341195"/>
            <a:ext cx="166319" cy="185215"/>
          </a:xfrm>
          <a:prstGeom prst="ellipse">
            <a:avLst/>
          </a:prstGeom>
          <a:solidFill>
            <a:srgbClr val="FFFF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i="1" dirty="0">
                <a:solidFill>
                  <a:schemeClr val="accent2">
                    <a:lumMod val="75000"/>
                  </a:schemeClr>
                </a:solidFill>
                <a:latin typeface="Comic Sans MS" panose="030F0702030302020204" pitchFamily="66" charset="0"/>
                <a:cs typeface="Aparajita" panose="02020603050405020304" pitchFamily="18" charset="0"/>
              </a:rPr>
              <a:t>2</a:t>
            </a:r>
          </a:p>
        </p:txBody>
      </p:sp>
      <p:sp>
        <p:nvSpPr>
          <p:cNvPr id="195" name="Oval 194">
            <a:extLst>
              <a:ext uri="{FF2B5EF4-FFF2-40B4-BE49-F238E27FC236}">
                <a16:creationId xmlns:a16="http://schemas.microsoft.com/office/drawing/2014/main" id="{59E40126-5066-0549-C78E-4E559D1E9F0F}"/>
              </a:ext>
            </a:extLst>
          </p:cNvPr>
          <p:cNvSpPr/>
          <p:nvPr/>
        </p:nvSpPr>
        <p:spPr>
          <a:xfrm>
            <a:off x="4332042" y="4613487"/>
            <a:ext cx="166319" cy="185215"/>
          </a:xfrm>
          <a:prstGeom prst="ellipse">
            <a:avLst/>
          </a:prstGeom>
          <a:solidFill>
            <a:srgbClr val="FFFF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i="1" dirty="0">
                <a:solidFill>
                  <a:schemeClr val="accent2">
                    <a:lumMod val="75000"/>
                  </a:schemeClr>
                </a:solidFill>
                <a:latin typeface="Comic Sans MS" panose="030F0702030302020204" pitchFamily="66" charset="0"/>
                <a:cs typeface="Aparajita" panose="02020603050405020304" pitchFamily="18" charset="0"/>
              </a:rPr>
              <a:t>3</a:t>
            </a:r>
          </a:p>
        </p:txBody>
      </p:sp>
      <p:sp>
        <p:nvSpPr>
          <p:cNvPr id="196" name="Oval 195">
            <a:extLst>
              <a:ext uri="{FF2B5EF4-FFF2-40B4-BE49-F238E27FC236}">
                <a16:creationId xmlns:a16="http://schemas.microsoft.com/office/drawing/2014/main" id="{B2DB29DD-0F23-9488-504C-CB62019B142B}"/>
              </a:ext>
            </a:extLst>
          </p:cNvPr>
          <p:cNvSpPr/>
          <p:nvPr/>
        </p:nvSpPr>
        <p:spPr>
          <a:xfrm>
            <a:off x="4331152" y="4321340"/>
            <a:ext cx="166319" cy="185215"/>
          </a:xfrm>
          <a:prstGeom prst="ellipse">
            <a:avLst/>
          </a:prstGeom>
          <a:solidFill>
            <a:srgbClr val="FFFF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i="1" dirty="0">
                <a:solidFill>
                  <a:schemeClr val="accent2">
                    <a:lumMod val="75000"/>
                  </a:schemeClr>
                </a:solidFill>
                <a:latin typeface="Comic Sans MS" panose="030F0702030302020204" pitchFamily="66" charset="0"/>
                <a:cs typeface="Aparajita" panose="02020603050405020304" pitchFamily="18" charset="0"/>
              </a:rPr>
              <a:t>4</a:t>
            </a:r>
          </a:p>
        </p:txBody>
      </p:sp>
      <p:sp>
        <p:nvSpPr>
          <p:cNvPr id="198" name="Oval 197">
            <a:extLst>
              <a:ext uri="{FF2B5EF4-FFF2-40B4-BE49-F238E27FC236}">
                <a16:creationId xmlns:a16="http://schemas.microsoft.com/office/drawing/2014/main" id="{C560BFED-9070-E4BA-96D1-DA8F3FE723C2}"/>
              </a:ext>
            </a:extLst>
          </p:cNvPr>
          <p:cNvSpPr/>
          <p:nvPr/>
        </p:nvSpPr>
        <p:spPr>
          <a:xfrm>
            <a:off x="2998086" y="4286209"/>
            <a:ext cx="166319" cy="185215"/>
          </a:xfrm>
          <a:prstGeom prst="ellipse">
            <a:avLst/>
          </a:prstGeom>
          <a:solidFill>
            <a:srgbClr val="FFFF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i="1" dirty="0">
                <a:solidFill>
                  <a:schemeClr val="accent2">
                    <a:lumMod val="75000"/>
                  </a:schemeClr>
                </a:solidFill>
                <a:latin typeface="Comic Sans MS" panose="030F0702030302020204" pitchFamily="66" charset="0"/>
                <a:cs typeface="Aparajita" panose="02020603050405020304" pitchFamily="18" charset="0"/>
              </a:rPr>
              <a:t>1</a:t>
            </a:r>
          </a:p>
        </p:txBody>
      </p:sp>
      <p:sp>
        <p:nvSpPr>
          <p:cNvPr id="199" name="Oval 198">
            <a:extLst>
              <a:ext uri="{FF2B5EF4-FFF2-40B4-BE49-F238E27FC236}">
                <a16:creationId xmlns:a16="http://schemas.microsoft.com/office/drawing/2014/main" id="{CBAFE107-BE4B-1C40-E690-AC2E7463DF38}"/>
              </a:ext>
            </a:extLst>
          </p:cNvPr>
          <p:cNvSpPr/>
          <p:nvPr/>
        </p:nvSpPr>
        <p:spPr>
          <a:xfrm>
            <a:off x="2958297" y="4483929"/>
            <a:ext cx="166319" cy="185215"/>
          </a:xfrm>
          <a:prstGeom prst="ellipse">
            <a:avLst/>
          </a:prstGeom>
          <a:solidFill>
            <a:srgbClr val="FFFF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i="1" dirty="0">
                <a:solidFill>
                  <a:schemeClr val="accent2">
                    <a:lumMod val="75000"/>
                  </a:schemeClr>
                </a:solidFill>
                <a:latin typeface="Comic Sans MS" panose="030F0702030302020204" pitchFamily="66" charset="0"/>
                <a:cs typeface="Aparajita" panose="02020603050405020304" pitchFamily="18" charset="0"/>
              </a:rPr>
              <a:t>2</a:t>
            </a:r>
          </a:p>
        </p:txBody>
      </p:sp>
      <p:sp>
        <p:nvSpPr>
          <p:cNvPr id="200" name="Oval 199">
            <a:extLst>
              <a:ext uri="{FF2B5EF4-FFF2-40B4-BE49-F238E27FC236}">
                <a16:creationId xmlns:a16="http://schemas.microsoft.com/office/drawing/2014/main" id="{2DDB987D-6C62-5644-81ED-D95062DE18B8}"/>
              </a:ext>
            </a:extLst>
          </p:cNvPr>
          <p:cNvSpPr/>
          <p:nvPr/>
        </p:nvSpPr>
        <p:spPr>
          <a:xfrm>
            <a:off x="2536802" y="4628514"/>
            <a:ext cx="166319" cy="185215"/>
          </a:xfrm>
          <a:prstGeom prst="ellipse">
            <a:avLst/>
          </a:prstGeom>
          <a:solidFill>
            <a:srgbClr val="FFFF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i="1" dirty="0">
                <a:solidFill>
                  <a:schemeClr val="accent2">
                    <a:lumMod val="75000"/>
                  </a:schemeClr>
                </a:solidFill>
                <a:latin typeface="Comic Sans MS" panose="030F0702030302020204" pitchFamily="66" charset="0"/>
                <a:cs typeface="Aparajita" panose="02020603050405020304" pitchFamily="18" charset="0"/>
              </a:rPr>
              <a:t>3</a:t>
            </a:r>
          </a:p>
        </p:txBody>
      </p:sp>
      <p:sp>
        <p:nvSpPr>
          <p:cNvPr id="201" name="Oval 200">
            <a:extLst>
              <a:ext uri="{FF2B5EF4-FFF2-40B4-BE49-F238E27FC236}">
                <a16:creationId xmlns:a16="http://schemas.microsoft.com/office/drawing/2014/main" id="{DF3C4D88-EF0A-D067-1813-9686EC65BA5F}"/>
              </a:ext>
            </a:extLst>
          </p:cNvPr>
          <p:cNvSpPr/>
          <p:nvPr/>
        </p:nvSpPr>
        <p:spPr>
          <a:xfrm>
            <a:off x="2610150" y="4363738"/>
            <a:ext cx="166319" cy="185215"/>
          </a:xfrm>
          <a:prstGeom prst="ellipse">
            <a:avLst/>
          </a:prstGeom>
          <a:solidFill>
            <a:srgbClr val="FFFF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i="1" dirty="0">
                <a:solidFill>
                  <a:schemeClr val="accent2">
                    <a:lumMod val="75000"/>
                  </a:schemeClr>
                </a:solidFill>
                <a:latin typeface="Comic Sans MS" panose="030F0702030302020204" pitchFamily="66" charset="0"/>
                <a:cs typeface="Aparajita" panose="02020603050405020304" pitchFamily="18" charset="0"/>
              </a:rPr>
              <a:t>4</a:t>
            </a:r>
          </a:p>
        </p:txBody>
      </p:sp>
      <p:sp>
        <p:nvSpPr>
          <p:cNvPr id="202" name="Oval 201">
            <a:extLst>
              <a:ext uri="{FF2B5EF4-FFF2-40B4-BE49-F238E27FC236}">
                <a16:creationId xmlns:a16="http://schemas.microsoft.com/office/drawing/2014/main" id="{3D50F5E9-CB47-BA2B-237C-3F2E3CF76989}"/>
              </a:ext>
            </a:extLst>
          </p:cNvPr>
          <p:cNvSpPr/>
          <p:nvPr/>
        </p:nvSpPr>
        <p:spPr>
          <a:xfrm>
            <a:off x="945590" y="4618982"/>
            <a:ext cx="166319" cy="185215"/>
          </a:xfrm>
          <a:prstGeom prst="ellipse">
            <a:avLst/>
          </a:prstGeom>
          <a:solidFill>
            <a:srgbClr val="FFFF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i="1" dirty="0">
                <a:solidFill>
                  <a:schemeClr val="accent2">
                    <a:lumMod val="75000"/>
                  </a:schemeClr>
                </a:solidFill>
                <a:latin typeface="Comic Sans MS" panose="030F0702030302020204" pitchFamily="66" charset="0"/>
                <a:cs typeface="Aparajita" panose="02020603050405020304" pitchFamily="18" charset="0"/>
              </a:rPr>
              <a:t>3</a:t>
            </a:r>
          </a:p>
        </p:txBody>
      </p:sp>
      <p:sp>
        <p:nvSpPr>
          <p:cNvPr id="203" name="Oval 202">
            <a:extLst>
              <a:ext uri="{FF2B5EF4-FFF2-40B4-BE49-F238E27FC236}">
                <a16:creationId xmlns:a16="http://schemas.microsoft.com/office/drawing/2014/main" id="{AE016F3C-B099-8638-53FF-C7E648F6D5AE}"/>
              </a:ext>
            </a:extLst>
          </p:cNvPr>
          <p:cNvSpPr/>
          <p:nvPr/>
        </p:nvSpPr>
        <p:spPr>
          <a:xfrm>
            <a:off x="1116290" y="4371543"/>
            <a:ext cx="166319" cy="185215"/>
          </a:xfrm>
          <a:prstGeom prst="ellipse">
            <a:avLst/>
          </a:prstGeom>
          <a:solidFill>
            <a:srgbClr val="FFFF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i="1" dirty="0">
                <a:solidFill>
                  <a:schemeClr val="accent2">
                    <a:lumMod val="75000"/>
                  </a:schemeClr>
                </a:solidFill>
                <a:latin typeface="Comic Sans MS" panose="030F0702030302020204" pitchFamily="66" charset="0"/>
                <a:cs typeface="Aparajita" panose="02020603050405020304" pitchFamily="18" charset="0"/>
              </a:rPr>
              <a:t>4</a:t>
            </a:r>
          </a:p>
        </p:txBody>
      </p:sp>
      <p:sp>
        <p:nvSpPr>
          <p:cNvPr id="204" name="Oval 203">
            <a:extLst>
              <a:ext uri="{FF2B5EF4-FFF2-40B4-BE49-F238E27FC236}">
                <a16:creationId xmlns:a16="http://schemas.microsoft.com/office/drawing/2014/main" id="{FE379B30-CFB2-9246-E35A-4421427558AB}"/>
              </a:ext>
            </a:extLst>
          </p:cNvPr>
          <p:cNvSpPr/>
          <p:nvPr/>
        </p:nvSpPr>
        <p:spPr>
          <a:xfrm>
            <a:off x="1590104" y="4275871"/>
            <a:ext cx="166319" cy="185215"/>
          </a:xfrm>
          <a:prstGeom prst="ellipse">
            <a:avLst/>
          </a:prstGeom>
          <a:solidFill>
            <a:srgbClr val="FFFF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i="1" dirty="0">
                <a:solidFill>
                  <a:schemeClr val="accent2">
                    <a:lumMod val="75000"/>
                  </a:schemeClr>
                </a:solidFill>
                <a:latin typeface="Comic Sans MS" panose="030F0702030302020204" pitchFamily="66" charset="0"/>
                <a:cs typeface="Aparajita" panose="02020603050405020304" pitchFamily="18" charset="0"/>
              </a:rPr>
              <a:t>1</a:t>
            </a:r>
          </a:p>
        </p:txBody>
      </p:sp>
      <p:sp>
        <p:nvSpPr>
          <p:cNvPr id="205" name="Oval 204">
            <a:extLst>
              <a:ext uri="{FF2B5EF4-FFF2-40B4-BE49-F238E27FC236}">
                <a16:creationId xmlns:a16="http://schemas.microsoft.com/office/drawing/2014/main" id="{E7B8387F-F5E6-0D77-3294-B861A399C149}"/>
              </a:ext>
            </a:extLst>
          </p:cNvPr>
          <p:cNvSpPr/>
          <p:nvPr/>
        </p:nvSpPr>
        <p:spPr>
          <a:xfrm>
            <a:off x="1530794" y="4466640"/>
            <a:ext cx="166319" cy="185215"/>
          </a:xfrm>
          <a:prstGeom prst="ellipse">
            <a:avLst/>
          </a:prstGeom>
          <a:solidFill>
            <a:srgbClr val="FFFF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i="1" dirty="0">
                <a:solidFill>
                  <a:schemeClr val="accent2">
                    <a:lumMod val="75000"/>
                  </a:schemeClr>
                </a:solidFill>
                <a:latin typeface="Comic Sans MS" panose="030F0702030302020204" pitchFamily="66" charset="0"/>
                <a:cs typeface="Aparajita" panose="02020603050405020304" pitchFamily="18" charset="0"/>
              </a:rPr>
              <a:t>2</a:t>
            </a:r>
          </a:p>
        </p:txBody>
      </p:sp>
      <p:pic>
        <p:nvPicPr>
          <p:cNvPr id="215" name="Picture 214">
            <a:extLst>
              <a:ext uri="{FF2B5EF4-FFF2-40B4-BE49-F238E27FC236}">
                <a16:creationId xmlns:a16="http://schemas.microsoft.com/office/drawing/2014/main" id="{B17C4FB3-C3D1-FA38-372F-E636245A22B2}"/>
              </a:ext>
            </a:extLst>
          </p:cNvPr>
          <p:cNvPicPr>
            <a:picLocks noChangeAspect="1"/>
          </p:cNvPicPr>
          <p:nvPr/>
        </p:nvPicPr>
        <p:blipFill>
          <a:blip r:embed="rId24"/>
          <a:stretch>
            <a:fillRect/>
          </a:stretch>
        </p:blipFill>
        <p:spPr>
          <a:xfrm>
            <a:off x="8078128" y="4851408"/>
            <a:ext cx="320290" cy="255601"/>
          </a:xfrm>
          <a:prstGeom prst="rect">
            <a:avLst/>
          </a:prstGeom>
        </p:spPr>
      </p:pic>
      <p:pic>
        <p:nvPicPr>
          <p:cNvPr id="216" name="Picture 215">
            <a:extLst>
              <a:ext uri="{FF2B5EF4-FFF2-40B4-BE49-F238E27FC236}">
                <a16:creationId xmlns:a16="http://schemas.microsoft.com/office/drawing/2014/main" id="{D9233B0E-5709-A194-E355-F1F4E8F27F1E}"/>
              </a:ext>
            </a:extLst>
          </p:cNvPr>
          <p:cNvPicPr>
            <a:picLocks noChangeAspect="1"/>
          </p:cNvPicPr>
          <p:nvPr/>
        </p:nvPicPr>
        <p:blipFill>
          <a:blip r:embed="rId24"/>
          <a:stretch>
            <a:fillRect/>
          </a:stretch>
        </p:blipFill>
        <p:spPr>
          <a:xfrm>
            <a:off x="9723370" y="4864672"/>
            <a:ext cx="320290" cy="255601"/>
          </a:xfrm>
          <a:prstGeom prst="rect">
            <a:avLst/>
          </a:prstGeom>
        </p:spPr>
      </p:pic>
    </p:spTree>
    <p:extLst>
      <p:ext uri="{BB962C8B-B14F-4D97-AF65-F5344CB8AC3E}">
        <p14:creationId xmlns:p14="http://schemas.microsoft.com/office/powerpoint/2010/main" val="48999481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D3F185-29B5-3C15-A605-CC463A8BF4AD}"/>
              </a:ext>
            </a:extLst>
          </p:cNvPr>
          <p:cNvSpPr>
            <a:spLocks noGrp="1"/>
          </p:cNvSpPr>
          <p:nvPr>
            <p:ph type="title"/>
          </p:nvPr>
        </p:nvSpPr>
        <p:spPr/>
        <p:txBody>
          <a:bodyPr/>
          <a:lstStyle/>
          <a:p>
            <a:r>
              <a:rPr lang="en-US" sz="2400" b="1" dirty="0"/>
              <a:t>What are the key functionalities of </a:t>
            </a:r>
            <a:r>
              <a:rPr lang="en-US" sz="2800" b="1" i="1" dirty="0"/>
              <a:t>Member Selection Assistance Functionality</a:t>
            </a:r>
            <a:r>
              <a:rPr lang="en-US" sz="2400" b="1" dirty="0"/>
              <a:t>?  </a:t>
            </a:r>
          </a:p>
        </p:txBody>
      </p:sp>
      <p:sp>
        <p:nvSpPr>
          <p:cNvPr id="3" name="Content Placeholder 2">
            <a:extLst>
              <a:ext uri="{FF2B5EF4-FFF2-40B4-BE49-F238E27FC236}">
                <a16:creationId xmlns:a16="http://schemas.microsoft.com/office/drawing/2014/main" id="{C1816990-7AAB-3F9B-9B77-75E3F41EC21C}"/>
              </a:ext>
            </a:extLst>
          </p:cNvPr>
          <p:cNvSpPr>
            <a:spLocks noGrp="1"/>
          </p:cNvSpPr>
          <p:nvPr>
            <p:ph idx="1"/>
          </p:nvPr>
        </p:nvSpPr>
        <p:spPr>
          <a:xfrm>
            <a:off x="182688" y="1259108"/>
            <a:ext cx="11826623" cy="4797080"/>
          </a:xfrm>
        </p:spPr>
        <p:txBody>
          <a:bodyPr/>
          <a:lstStyle/>
          <a:p>
            <a:pPr>
              <a:spcBef>
                <a:spcPts val="0"/>
              </a:spcBef>
              <a:spcAft>
                <a:spcPts val="1200"/>
              </a:spcAft>
              <a:buSzPct val="65000"/>
            </a:pPr>
            <a:r>
              <a:rPr lang="en-US" sz="1600" dirty="0"/>
              <a:t>Enabling “Single” point of contact in 5GC to handle specific AF initiated group member selection service request and to provide the aggregated report to respond to the AF’s request. </a:t>
            </a:r>
          </a:p>
          <a:p>
            <a:pPr lvl="1">
              <a:spcBef>
                <a:spcPts val="0"/>
              </a:spcBef>
              <a:spcAft>
                <a:spcPts val="1200"/>
              </a:spcAft>
              <a:buSzPct val="65000"/>
            </a:pPr>
            <a:r>
              <a:rPr lang="en-US" sz="1600" dirty="0"/>
              <a:t>Opportunity to optimize the handling of the list of member selection criteria N </a:t>
            </a:r>
            <a:r>
              <a:rPr lang="en-US" sz="1600" baseline="-25000" dirty="0"/>
              <a:t>MSAF_A</a:t>
            </a:r>
            <a:r>
              <a:rPr lang="en-US" sz="1600" dirty="0"/>
              <a:t>(Criteria = X+Y+Z) vs. separated handling of multiple selection criteria  </a:t>
            </a:r>
            <a:r>
              <a:rPr lang="en-US" sz="1600" dirty="0" err="1"/>
              <a:t>N</a:t>
            </a:r>
            <a:r>
              <a:rPr lang="en-US" sz="1600" baseline="-25000" dirty="0" err="1"/>
              <a:t>x</a:t>
            </a:r>
            <a:r>
              <a:rPr lang="en-US" sz="1600" dirty="0"/>
              <a:t> + N</a:t>
            </a:r>
            <a:r>
              <a:rPr lang="en-US" sz="1600" baseline="-25000" dirty="0"/>
              <a:t>y</a:t>
            </a:r>
            <a:r>
              <a:rPr lang="en-US" sz="1600" dirty="0"/>
              <a:t> + </a:t>
            </a:r>
            <a:r>
              <a:rPr lang="en-US" sz="1600" dirty="0" err="1"/>
              <a:t>N</a:t>
            </a:r>
            <a:r>
              <a:rPr lang="en-US" sz="1600" baseline="-25000" dirty="0" err="1"/>
              <a:t>z</a:t>
            </a:r>
            <a:r>
              <a:rPr lang="en-US" sz="1600" dirty="0"/>
              <a:t> + ….  for a single member selection operation. </a:t>
            </a:r>
          </a:p>
          <a:p>
            <a:pPr lvl="1">
              <a:spcBef>
                <a:spcPts val="0"/>
              </a:spcBef>
              <a:spcAft>
                <a:spcPts val="1200"/>
              </a:spcAft>
              <a:buSzPct val="65000"/>
            </a:pPr>
            <a:r>
              <a:rPr lang="en-US" sz="1600" dirty="0"/>
              <a:t>e.g. Solution#18, Solution#38, Solution#46 demonstrate the AF which requests 5GC assistance to identify the group of candidate UEs by providing a list of criteria</a:t>
            </a:r>
          </a:p>
          <a:p>
            <a:pPr>
              <a:spcBef>
                <a:spcPts val="0"/>
              </a:spcBef>
              <a:spcAft>
                <a:spcPts val="1200"/>
              </a:spcAft>
              <a:buSzPct val="75000"/>
            </a:pPr>
            <a:r>
              <a:rPr lang="en-US" sz="1600" dirty="0"/>
              <a:t>Intercepting a list of Member Selection Criteria (see next page for more details) requested by the AF to provide necessary service translation on the criteria before triggering the individual 5GC operation to fulfill the selection criteria.  </a:t>
            </a:r>
          </a:p>
          <a:p>
            <a:pPr>
              <a:spcBef>
                <a:spcPts val="0"/>
              </a:spcBef>
              <a:spcAft>
                <a:spcPts val="1200"/>
              </a:spcAft>
              <a:buSzPct val="75000"/>
            </a:pPr>
            <a:r>
              <a:rPr lang="en-US" sz="1600" dirty="0"/>
              <a:t>Coordinating the individual 5GC NF to respond to the Member Selection Criteria in order to derive the target candidate member list.</a:t>
            </a:r>
          </a:p>
          <a:p>
            <a:pPr lvl="1">
              <a:spcBef>
                <a:spcPts val="0"/>
              </a:spcBef>
              <a:spcAft>
                <a:spcPts val="1200"/>
              </a:spcAft>
              <a:buSzPct val="75000"/>
            </a:pPr>
            <a:r>
              <a:rPr lang="en-US" sz="1600" dirty="0"/>
              <a:t>As part of the coordination support operation, Member Selection Assistance Functionality may assist different 5GC NFs such as PCF, NWDAF, SMF, AMF, UPF etc. to obtain the required input parameter(s) which may be come from the output of another 5GC NF after it responds to specific criterion</a:t>
            </a:r>
          </a:p>
          <a:p>
            <a:pPr>
              <a:spcBef>
                <a:spcPts val="0"/>
              </a:spcBef>
              <a:spcAft>
                <a:spcPts val="1200"/>
              </a:spcAft>
              <a:buSzPct val="75000"/>
            </a:pPr>
            <a:r>
              <a:rPr lang="en-US" sz="1600" dirty="0"/>
              <a:t>Deriving the candidate member list by aggregating the individual service responses from different 5GC NFs </a:t>
            </a:r>
          </a:p>
          <a:p>
            <a:pPr>
              <a:spcBef>
                <a:spcPts val="0"/>
              </a:spcBef>
              <a:spcAft>
                <a:spcPts val="1200"/>
              </a:spcAft>
              <a:buSzPct val="75000"/>
            </a:pPr>
            <a:r>
              <a:rPr lang="en-US" sz="1600" dirty="0"/>
              <a:t>Reporting back to the AF for the candidate UE list and/or corresponding Time Windows and/or corresponding Member policy for the upcoming group data transmissions</a:t>
            </a:r>
          </a:p>
          <a:p>
            <a:pPr lvl="1">
              <a:spcBef>
                <a:spcPts val="0"/>
              </a:spcBef>
              <a:spcAft>
                <a:spcPts val="1200"/>
              </a:spcAft>
              <a:buSzPct val="75000"/>
            </a:pPr>
            <a:r>
              <a:rPr lang="en-US" sz="1600" dirty="0"/>
              <a:t>See next page for more details on the Candidate UE list, Time Windows and Member policy</a:t>
            </a:r>
          </a:p>
        </p:txBody>
      </p:sp>
    </p:spTree>
    <p:extLst>
      <p:ext uri="{BB962C8B-B14F-4D97-AF65-F5344CB8AC3E}">
        <p14:creationId xmlns:p14="http://schemas.microsoft.com/office/powerpoint/2010/main" val="1368487950"/>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D3F185-29B5-3C15-A605-CC463A8BF4AD}"/>
              </a:ext>
            </a:extLst>
          </p:cNvPr>
          <p:cNvSpPr>
            <a:spLocks noGrp="1"/>
          </p:cNvSpPr>
          <p:nvPr>
            <p:ph type="title"/>
          </p:nvPr>
        </p:nvSpPr>
        <p:spPr/>
        <p:txBody>
          <a:bodyPr/>
          <a:lstStyle/>
          <a:p>
            <a:r>
              <a:rPr lang="en-US" sz="2400" b="1" dirty="0"/>
              <a:t>What are the </a:t>
            </a:r>
            <a:r>
              <a:rPr lang="en-US" sz="2800" b="1" dirty="0"/>
              <a:t>Member Selection Criteria (</a:t>
            </a:r>
            <a:r>
              <a:rPr lang="en-US" sz="1800" b="1" dirty="0"/>
              <a:t>inputs from AF -&gt; 5GC</a:t>
            </a:r>
            <a:r>
              <a:rPr lang="en-US" sz="2800" b="1" dirty="0"/>
              <a:t>)</a:t>
            </a:r>
            <a:r>
              <a:rPr lang="en-US" sz="2400" b="1" dirty="0"/>
              <a:t>?  </a:t>
            </a:r>
          </a:p>
        </p:txBody>
      </p:sp>
      <p:sp>
        <p:nvSpPr>
          <p:cNvPr id="3" name="Content Placeholder 2">
            <a:extLst>
              <a:ext uri="{FF2B5EF4-FFF2-40B4-BE49-F238E27FC236}">
                <a16:creationId xmlns:a16="http://schemas.microsoft.com/office/drawing/2014/main" id="{C1816990-7AAB-3F9B-9B77-75E3F41EC21C}"/>
              </a:ext>
            </a:extLst>
          </p:cNvPr>
          <p:cNvSpPr>
            <a:spLocks noGrp="1"/>
          </p:cNvSpPr>
          <p:nvPr>
            <p:ph idx="1"/>
          </p:nvPr>
        </p:nvSpPr>
        <p:spPr>
          <a:xfrm>
            <a:off x="182688" y="1313972"/>
            <a:ext cx="11826623" cy="4797080"/>
          </a:xfrm>
        </p:spPr>
        <p:txBody>
          <a:bodyPr/>
          <a:lstStyle/>
          <a:p>
            <a:pPr>
              <a:spcBef>
                <a:spcPts val="0"/>
              </a:spcBef>
              <a:spcAft>
                <a:spcPts val="1200"/>
              </a:spcAft>
              <a:buSzPct val="65000"/>
            </a:pPr>
            <a:r>
              <a:rPr lang="en-US" sz="1800" dirty="0"/>
              <a:t> </a:t>
            </a:r>
            <a:r>
              <a:rPr lang="en-US" sz="2400" dirty="0"/>
              <a:t>Member Selection Criteria </a:t>
            </a:r>
            <a:r>
              <a:rPr lang="en-US" sz="1800" dirty="0"/>
              <a:t>– </a:t>
            </a:r>
            <a:r>
              <a:rPr lang="en-US" sz="1800" i="1" dirty="0">
                <a:latin typeface="Tw Cen MT" panose="020B0602020104020603" pitchFamily="34" charset="0"/>
              </a:rPr>
              <a:t>AF specified requirements to 5GC for the assistance to select the UE according to the UE’s Identity, UE’s connection status (e.g. S-NSSAI, DNN, MA configuration, 3GPP vs. n3GPP access etc.), UE’s conditions (e.g. UE’s location), QoS performance and UE’s characteristics (e.g. UE’s mobility pattern, trajectory etc.).  </a:t>
            </a:r>
          </a:p>
          <a:p>
            <a:pPr>
              <a:spcBef>
                <a:spcPts val="0"/>
              </a:spcBef>
              <a:spcAft>
                <a:spcPts val="300"/>
              </a:spcAft>
              <a:buSzPct val="65000"/>
            </a:pPr>
            <a:r>
              <a:rPr lang="en-US" sz="1800" dirty="0"/>
              <a:t> The list of parameters for the criteria is as follows: </a:t>
            </a:r>
          </a:p>
          <a:p>
            <a:pPr lvl="1">
              <a:spcBef>
                <a:spcPts val="0"/>
              </a:spcBef>
              <a:spcAft>
                <a:spcPts val="300"/>
              </a:spcAft>
              <a:buSzPct val="65000"/>
              <a:buFont typeface="Wingdings" panose="05000000000000000000" pitchFamily="2" charset="2"/>
              <a:buChar char="ü"/>
            </a:pPr>
            <a:r>
              <a:rPr lang="en-US" sz="1600" dirty="0"/>
              <a:t>UE Identity </a:t>
            </a:r>
          </a:p>
          <a:p>
            <a:pPr lvl="2">
              <a:spcBef>
                <a:spcPts val="0"/>
              </a:spcBef>
              <a:spcAft>
                <a:spcPts val="300"/>
              </a:spcAft>
              <a:buSzPct val="65000"/>
              <a:buFont typeface="Wingdings" panose="05000000000000000000" pitchFamily="2" charset="2"/>
              <a:buChar char="Ø"/>
            </a:pPr>
            <a:r>
              <a:rPr lang="en-US" sz="1600" dirty="0"/>
              <a:t>UE  or UE List (GPSIs, SUPIs, External Group ID, or IP Addresses ) or any UE </a:t>
            </a:r>
          </a:p>
          <a:p>
            <a:pPr lvl="1">
              <a:spcBef>
                <a:spcPts val="0"/>
              </a:spcBef>
              <a:spcAft>
                <a:spcPts val="300"/>
              </a:spcAft>
              <a:buSzPct val="65000"/>
              <a:buFont typeface="Wingdings" panose="05000000000000000000" pitchFamily="2" charset="2"/>
              <a:buChar char="ü"/>
            </a:pPr>
            <a:r>
              <a:rPr lang="en-US" sz="1600" dirty="0"/>
              <a:t>UE consent </a:t>
            </a:r>
          </a:p>
          <a:p>
            <a:pPr lvl="1">
              <a:spcBef>
                <a:spcPts val="0"/>
              </a:spcBef>
              <a:spcAft>
                <a:spcPts val="300"/>
              </a:spcAft>
              <a:buSzPct val="65000"/>
              <a:buFont typeface="Wingdings" panose="05000000000000000000" pitchFamily="2" charset="2"/>
              <a:buChar char="ü"/>
            </a:pPr>
            <a:r>
              <a:rPr lang="en-US" sz="1600" dirty="0"/>
              <a:t>UE connection status </a:t>
            </a:r>
          </a:p>
          <a:p>
            <a:pPr lvl="2">
              <a:spcBef>
                <a:spcPts val="0"/>
              </a:spcBef>
              <a:spcAft>
                <a:spcPts val="300"/>
              </a:spcAft>
              <a:buSzPct val="65000"/>
              <a:buFont typeface="Wingdings" panose="05000000000000000000" pitchFamily="2" charset="2"/>
              <a:buChar char="Ø"/>
            </a:pPr>
            <a:r>
              <a:rPr lang="en-US" sz="1600" dirty="0"/>
              <a:t>S-NSSAI, DNN, MA configuration,  UE’s access type (i.e. 3GPP vs. n3GPP access etc.), stationary/mobile, UE reachability, UE abnormal behavior</a:t>
            </a:r>
          </a:p>
          <a:p>
            <a:pPr lvl="1">
              <a:spcBef>
                <a:spcPts val="0"/>
              </a:spcBef>
              <a:spcAft>
                <a:spcPts val="300"/>
              </a:spcAft>
              <a:buSzPct val="65000"/>
              <a:buFont typeface="Wingdings" panose="05000000000000000000" pitchFamily="2" charset="2"/>
              <a:buChar char="ü"/>
            </a:pPr>
            <a:r>
              <a:rPr lang="en-US" sz="1600" dirty="0"/>
              <a:t>UE condition </a:t>
            </a:r>
          </a:p>
          <a:p>
            <a:pPr lvl="2">
              <a:spcBef>
                <a:spcPts val="0"/>
              </a:spcBef>
              <a:spcAft>
                <a:spcPts val="300"/>
              </a:spcAft>
              <a:buSzPct val="65000"/>
              <a:buFont typeface="Wingdings" panose="05000000000000000000" pitchFamily="2" charset="2"/>
              <a:buChar char="Ø"/>
            </a:pPr>
            <a:r>
              <a:rPr lang="en-US" sz="1600" dirty="0"/>
              <a:t>UE’s location (current location, historical location, trajectory, direction, proximity to target etc.), loading condition, </a:t>
            </a:r>
          </a:p>
          <a:p>
            <a:pPr lvl="1">
              <a:spcBef>
                <a:spcPts val="0"/>
              </a:spcBef>
              <a:spcAft>
                <a:spcPts val="300"/>
              </a:spcAft>
              <a:buSzPct val="65000"/>
              <a:buFont typeface="Wingdings" panose="05000000000000000000" pitchFamily="2" charset="2"/>
              <a:buChar char="ü"/>
            </a:pPr>
            <a:r>
              <a:rPr lang="en-US" sz="1600" dirty="0"/>
              <a:t>QoS performance </a:t>
            </a:r>
          </a:p>
          <a:p>
            <a:pPr lvl="2">
              <a:spcBef>
                <a:spcPts val="0"/>
              </a:spcBef>
              <a:spcAft>
                <a:spcPts val="300"/>
              </a:spcAft>
              <a:buSzPct val="65000"/>
              <a:buFont typeface="Wingdings" panose="05000000000000000000" pitchFamily="2" charset="2"/>
              <a:buChar char="Ø"/>
            </a:pPr>
            <a:r>
              <a:rPr lang="en-US" sz="1600" dirty="0"/>
              <a:t>QoS configuration in PCF, QoS monitoring results, QoS sustainability, throughput UL/DL etc. </a:t>
            </a:r>
          </a:p>
          <a:p>
            <a:pPr lvl="1">
              <a:spcBef>
                <a:spcPts val="0"/>
              </a:spcBef>
              <a:spcAft>
                <a:spcPts val="300"/>
              </a:spcAft>
              <a:buSzPct val="65000"/>
              <a:buFont typeface="Wingdings" panose="05000000000000000000" pitchFamily="2" charset="2"/>
              <a:buChar char="ü"/>
            </a:pPr>
            <a:r>
              <a:rPr lang="en-US" sz="1600" dirty="0"/>
              <a:t>UE characteristics</a:t>
            </a:r>
          </a:p>
          <a:p>
            <a:pPr lvl="2">
              <a:spcBef>
                <a:spcPts val="0"/>
              </a:spcBef>
              <a:spcAft>
                <a:spcPts val="300"/>
              </a:spcAft>
              <a:buSzPct val="65000"/>
              <a:buFont typeface="Wingdings" panose="05000000000000000000" pitchFamily="2" charset="2"/>
              <a:buChar char="Ø"/>
            </a:pPr>
            <a:r>
              <a:rPr lang="en-US" sz="1600" dirty="0"/>
              <a:t>UE’s mobility pattern, trajectory etc. </a:t>
            </a:r>
          </a:p>
          <a:p>
            <a:pPr lvl="1">
              <a:spcBef>
                <a:spcPts val="0"/>
              </a:spcBef>
              <a:spcAft>
                <a:spcPts val="300"/>
              </a:spcAft>
              <a:buSzPct val="65000"/>
            </a:pPr>
            <a:endParaRPr lang="en-US" sz="1400" dirty="0"/>
          </a:p>
          <a:p>
            <a:pPr lvl="1">
              <a:spcBef>
                <a:spcPts val="0"/>
              </a:spcBef>
              <a:spcAft>
                <a:spcPts val="300"/>
              </a:spcAft>
              <a:buSzPct val="65000"/>
            </a:pPr>
            <a:endParaRPr lang="en-US" sz="1400" dirty="0"/>
          </a:p>
          <a:p>
            <a:pPr lvl="1">
              <a:spcBef>
                <a:spcPts val="0"/>
              </a:spcBef>
              <a:spcAft>
                <a:spcPts val="1200"/>
              </a:spcAft>
              <a:buSzPct val="65000"/>
            </a:pPr>
            <a:endParaRPr lang="en-US" sz="1400" dirty="0"/>
          </a:p>
          <a:p>
            <a:pPr>
              <a:spcBef>
                <a:spcPts val="0"/>
              </a:spcBef>
              <a:spcAft>
                <a:spcPts val="1200"/>
              </a:spcAft>
              <a:buSzPct val="65000"/>
            </a:pPr>
            <a:endParaRPr lang="en-US" sz="1800" dirty="0"/>
          </a:p>
        </p:txBody>
      </p:sp>
    </p:spTree>
    <p:extLst>
      <p:ext uri="{BB962C8B-B14F-4D97-AF65-F5344CB8AC3E}">
        <p14:creationId xmlns:p14="http://schemas.microsoft.com/office/powerpoint/2010/main" val="2218073676"/>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D3F185-29B5-3C15-A605-CC463A8BF4AD}"/>
              </a:ext>
            </a:extLst>
          </p:cNvPr>
          <p:cNvSpPr>
            <a:spLocks noGrp="1"/>
          </p:cNvSpPr>
          <p:nvPr>
            <p:ph type="title"/>
          </p:nvPr>
        </p:nvSpPr>
        <p:spPr/>
        <p:txBody>
          <a:bodyPr/>
          <a:lstStyle/>
          <a:p>
            <a:r>
              <a:rPr lang="en-US" sz="2000" b="1" dirty="0"/>
              <a:t>What are the </a:t>
            </a:r>
            <a:r>
              <a:rPr lang="en-US" sz="2400" b="1" dirty="0"/>
              <a:t>Candidate UE List, Time Windows &amp; Member Policy  </a:t>
            </a:r>
            <a:r>
              <a:rPr lang="en-US" sz="2800" b="1" dirty="0"/>
              <a:t>(</a:t>
            </a:r>
            <a:r>
              <a:rPr lang="en-US" sz="1800" b="1" dirty="0"/>
              <a:t>output from 5GC -&gt; AF</a:t>
            </a:r>
            <a:r>
              <a:rPr lang="en-US" sz="2800" b="1" dirty="0"/>
              <a:t>)</a:t>
            </a:r>
            <a:r>
              <a:rPr lang="en-US" sz="2400" b="1" dirty="0"/>
              <a:t>?  </a:t>
            </a:r>
          </a:p>
        </p:txBody>
      </p:sp>
      <p:sp>
        <p:nvSpPr>
          <p:cNvPr id="3" name="Content Placeholder 2">
            <a:extLst>
              <a:ext uri="{FF2B5EF4-FFF2-40B4-BE49-F238E27FC236}">
                <a16:creationId xmlns:a16="http://schemas.microsoft.com/office/drawing/2014/main" id="{C1816990-7AAB-3F9B-9B77-75E3F41EC21C}"/>
              </a:ext>
            </a:extLst>
          </p:cNvPr>
          <p:cNvSpPr>
            <a:spLocks noGrp="1"/>
          </p:cNvSpPr>
          <p:nvPr>
            <p:ph idx="1"/>
          </p:nvPr>
        </p:nvSpPr>
        <p:spPr>
          <a:xfrm>
            <a:off x="182688" y="1295684"/>
            <a:ext cx="11826623" cy="4797080"/>
          </a:xfrm>
        </p:spPr>
        <p:txBody>
          <a:bodyPr/>
          <a:lstStyle/>
          <a:p>
            <a:pPr>
              <a:spcBef>
                <a:spcPts val="0"/>
              </a:spcBef>
              <a:spcAft>
                <a:spcPts val="1200"/>
              </a:spcAft>
              <a:buSzPct val="80000"/>
            </a:pPr>
            <a:r>
              <a:rPr lang="en-US" sz="1800" dirty="0"/>
              <a:t> </a:t>
            </a:r>
            <a:r>
              <a:rPr lang="en-US" sz="2400" dirty="0"/>
              <a:t>UEs in Candidate UE List </a:t>
            </a:r>
          </a:p>
          <a:p>
            <a:pPr marL="923290" lvl="1" indent="-285750">
              <a:spcBef>
                <a:spcPts val="0"/>
              </a:spcBef>
              <a:spcAft>
                <a:spcPts val="900"/>
              </a:spcAft>
              <a:buClrTx/>
              <a:buFont typeface="Wingdings" panose="05000000000000000000" pitchFamily="2" charset="2"/>
              <a:buChar char="ü"/>
            </a:pPr>
            <a:r>
              <a:rPr lang="en-GB" sz="1400" dirty="0">
                <a:solidFill>
                  <a:srgbClr val="000000"/>
                </a:solidFill>
                <a:effectLst/>
                <a:latin typeface="Times New Roman" panose="02020603050405020304" pitchFamily="18" charset="0"/>
                <a:ea typeface="SimSun" panose="02010600030101010101" pitchFamily="2" charset="-122"/>
              </a:rPr>
              <a:t>UE IDs, number of UEs required to perform the requested Application AI/ML operation (e.g. for each federated learning cycle),</a:t>
            </a:r>
            <a:endParaRPr lang="en-US" sz="1400" dirty="0">
              <a:solidFill>
                <a:srgbClr val="000000"/>
              </a:solidFill>
              <a:effectLst/>
              <a:latin typeface="Times New Roman" panose="02020603050405020304" pitchFamily="18" charset="0"/>
              <a:ea typeface="SimSun" panose="02010600030101010101" pitchFamily="2" charset="-122"/>
            </a:endParaRPr>
          </a:p>
          <a:p>
            <a:pPr marL="923290" lvl="1" indent="-285750">
              <a:spcBef>
                <a:spcPts val="0"/>
              </a:spcBef>
              <a:spcAft>
                <a:spcPts val="900"/>
              </a:spcAft>
              <a:buClrTx/>
              <a:buFont typeface="Wingdings" panose="05000000000000000000" pitchFamily="2" charset="2"/>
              <a:buChar char="ü"/>
            </a:pPr>
            <a:r>
              <a:rPr lang="en-GB" sz="1400" dirty="0">
                <a:solidFill>
                  <a:srgbClr val="000000"/>
                </a:solidFill>
                <a:effectLst/>
                <a:latin typeface="Times New Roman" panose="02020603050405020304" pitchFamily="18" charset="0"/>
                <a:ea typeface="SimSun" panose="02010600030101010101" pitchFamily="2" charset="-122"/>
              </a:rPr>
              <a:t>Percentage of UEs that should take part in requested Application AI/ML operation from each sub-area, and/or a minimum number of UEs and /or a maximum number of UEs that should take part in requested Application AI/ML operation from each sub-area. </a:t>
            </a:r>
            <a:endParaRPr lang="en-US" sz="2000" dirty="0"/>
          </a:p>
          <a:p>
            <a:pPr>
              <a:spcBef>
                <a:spcPts val="0"/>
              </a:spcBef>
              <a:spcAft>
                <a:spcPts val="1200"/>
              </a:spcAft>
              <a:buSzPct val="65000"/>
            </a:pPr>
            <a:r>
              <a:rPr lang="en-US" sz="2400" dirty="0"/>
              <a:t> Time Window</a:t>
            </a:r>
          </a:p>
          <a:p>
            <a:pPr marL="923290" lvl="1" indent="-285750">
              <a:spcBef>
                <a:spcPts val="0"/>
              </a:spcBef>
              <a:spcAft>
                <a:spcPts val="900"/>
              </a:spcAft>
              <a:buClrTx/>
              <a:buFont typeface="Wingdings" panose="05000000000000000000" pitchFamily="2" charset="2"/>
              <a:buChar char="ü"/>
            </a:pPr>
            <a:r>
              <a:rPr lang="en-GB" sz="1400" dirty="0">
                <a:solidFill>
                  <a:srgbClr val="000000"/>
                </a:solidFill>
                <a:effectLst/>
                <a:latin typeface="Times New Roman" panose="02020603050405020304" pitchFamily="18" charset="0"/>
                <a:ea typeface="SimSun" panose="02010600030101010101" pitchFamily="2" charset="-122"/>
              </a:rPr>
              <a:t>Time window for performing the specific Application AI/ML operation. </a:t>
            </a:r>
          </a:p>
          <a:p>
            <a:pPr marL="923290" lvl="1" indent="-285750">
              <a:spcBef>
                <a:spcPts val="0"/>
              </a:spcBef>
              <a:spcAft>
                <a:spcPts val="900"/>
              </a:spcAft>
              <a:buClrTx/>
              <a:buFont typeface="Wingdings" panose="05000000000000000000" pitchFamily="2" charset="2"/>
              <a:buChar char="ü"/>
            </a:pP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Different candidate UE list could be provided for different time windows.</a:t>
            </a:r>
            <a:endParaRPr lang="en-US" sz="1400" dirty="0">
              <a:effectLst/>
              <a:latin typeface="Times New Roman" panose="02020603050405020304" pitchFamily="18" charset="0"/>
              <a:ea typeface="SimSun" panose="02010600030101010101" pitchFamily="2" charset="-122"/>
              <a:cs typeface="Times New Roman" panose="02020603050405020304" pitchFamily="18" charset="0"/>
            </a:endParaRPr>
          </a:p>
          <a:p>
            <a:pPr marL="637540" lvl="1" indent="0">
              <a:spcBef>
                <a:spcPts val="0"/>
              </a:spcBef>
              <a:spcAft>
                <a:spcPts val="900"/>
              </a:spcAft>
              <a:buNone/>
            </a:pPr>
            <a:r>
              <a:rPr lang="en-GB" sz="1400" dirty="0">
                <a:solidFill>
                  <a:srgbClr val="000000"/>
                </a:solidFill>
                <a:effectLst/>
                <a:latin typeface="Times New Roman" panose="02020603050405020304" pitchFamily="18" charset="0"/>
                <a:ea typeface="Times New Roman" panose="02020603050405020304" pitchFamily="18" charset="0"/>
              </a:rPr>
              <a:t>NOTE: The granularity of the time window should be corresponding to the time window(s) which is/are requested by the AF.  It could apply to the entire Application AI/ML operation or some cycles of the Application AI/ML operation. </a:t>
            </a:r>
            <a:endParaRPr lang="en-US" sz="2400" dirty="0"/>
          </a:p>
          <a:p>
            <a:pPr>
              <a:spcBef>
                <a:spcPts val="0"/>
              </a:spcBef>
              <a:spcAft>
                <a:spcPts val="1200"/>
              </a:spcAft>
              <a:buSzPct val="65000"/>
            </a:pPr>
            <a:r>
              <a:rPr lang="en-US" sz="2400" dirty="0"/>
              <a:t> Member Policy </a:t>
            </a:r>
          </a:p>
          <a:p>
            <a:pPr marL="914400" lvl="1" indent="-284163">
              <a:spcBef>
                <a:spcPts val="0"/>
              </a:spcBef>
              <a:spcAft>
                <a:spcPts val="600"/>
              </a:spcAft>
              <a:buClrTx/>
              <a:buSzPct val="100000"/>
              <a:buFont typeface="Wingdings" panose="05000000000000000000" pitchFamily="2" charset="2"/>
              <a:buChar char="ü"/>
            </a:pPr>
            <a:r>
              <a:rPr lang="en-GB" sz="1400" dirty="0">
                <a:solidFill>
                  <a:srgbClr val="000000"/>
                </a:solidFill>
                <a:effectLst/>
                <a:latin typeface="Times New Roman" panose="02020603050405020304" pitchFamily="18" charset="0"/>
                <a:ea typeface="DengXian" panose="02010600030101010101" pitchFamily="2" charset="-122"/>
              </a:rPr>
              <a:t>Member policy to be applied to each member in the target Application AI/ML operation (e.g. predicted QoS parameters for the UEs in the candidate list).  If the time window is provided, the member policy is related to the corresponding time window. </a:t>
            </a:r>
            <a:endParaRPr lang="en-US" sz="1400" dirty="0">
              <a:solidFill>
                <a:srgbClr val="000000"/>
              </a:solidFill>
              <a:effectLst/>
              <a:latin typeface="Times New Roman" panose="02020603050405020304" pitchFamily="18" charset="0"/>
              <a:ea typeface="DengXian" panose="02010600030101010101" pitchFamily="2" charset="-122"/>
            </a:endParaRPr>
          </a:p>
          <a:p>
            <a:pPr marL="0" indent="0">
              <a:spcBef>
                <a:spcPts val="0"/>
              </a:spcBef>
              <a:spcAft>
                <a:spcPts val="1200"/>
              </a:spcAft>
              <a:buSzPct val="65000"/>
              <a:buNone/>
            </a:pPr>
            <a:endParaRPr lang="en-US" sz="1400" dirty="0"/>
          </a:p>
          <a:p>
            <a:pPr lvl="1">
              <a:spcBef>
                <a:spcPts val="0"/>
              </a:spcBef>
              <a:spcAft>
                <a:spcPts val="300"/>
              </a:spcAft>
              <a:buSzPct val="65000"/>
            </a:pPr>
            <a:endParaRPr lang="en-US" sz="1400" dirty="0"/>
          </a:p>
          <a:p>
            <a:pPr lvl="1">
              <a:spcBef>
                <a:spcPts val="0"/>
              </a:spcBef>
              <a:spcAft>
                <a:spcPts val="1200"/>
              </a:spcAft>
              <a:buSzPct val="65000"/>
            </a:pPr>
            <a:endParaRPr lang="en-US" sz="1400" dirty="0"/>
          </a:p>
          <a:p>
            <a:pPr>
              <a:spcBef>
                <a:spcPts val="0"/>
              </a:spcBef>
              <a:spcAft>
                <a:spcPts val="1200"/>
              </a:spcAft>
              <a:buSzPct val="65000"/>
            </a:pPr>
            <a:endParaRPr lang="en-US" sz="1800" dirty="0"/>
          </a:p>
        </p:txBody>
      </p:sp>
    </p:spTree>
    <p:extLst>
      <p:ext uri="{BB962C8B-B14F-4D97-AF65-F5344CB8AC3E}">
        <p14:creationId xmlns:p14="http://schemas.microsoft.com/office/powerpoint/2010/main" val="226480559"/>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D3F185-29B5-3C15-A605-CC463A8BF4AD}"/>
              </a:ext>
            </a:extLst>
          </p:cNvPr>
          <p:cNvSpPr>
            <a:spLocks noGrp="1"/>
          </p:cNvSpPr>
          <p:nvPr>
            <p:ph type="title"/>
          </p:nvPr>
        </p:nvSpPr>
        <p:spPr/>
        <p:txBody>
          <a:bodyPr/>
          <a:lstStyle/>
          <a:p>
            <a:r>
              <a:rPr lang="en-US" sz="2400" b="1" dirty="0"/>
              <a:t>Where should we </a:t>
            </a:r>
            <a:r>
              <a:rPr lang="en-US" sz="2800" b="1" dirty="0"/>
              <a:t>host</a:t>
            </a:r>
            <a:r>
              <a:rPr lang="en-US" sz="2400" b="1" dirty="0"/>
              <a:t> the </a:t>
            </a:r>
            <a:r>
              <a:rPr lang="en-US" sz="2400" b="1" i="1" dirty="0"/>
              <a:t>Member Selection Assistance Functionality</a:t>
            </a:r>
            <a:r>
              <a:rPr lang="en-US" sz="2400" b="1" dirty="0"/>
              <a:t>?  </a:t>
            </a:r>
          </a:p>
        </p:txBody>
      </p:sp>
      <p:sp>
        <p:nvSpPr>
          <p:cNvPr id="3" name="Content Placeholder 2">
            <a:extLst>
              <a:ext uri="{FF2B5EF4-FFF2-40B4-BE49-F238E27FC236}">
                <a16:creationId xmlns:a16="http://schemas.microsoft.com/office/drawing/2014/main" id="{C1816990-7AAB-3F9B-9B77-75E3F41EC21C}"/>
              </a:ext>
            </a:extLst>
          </p:cNvPr>
          <p:cNvSpPr>
            <a:spLocks noGrp="1"/>
          </p:cNvSpPr>
          <p:nvPr>
            <p:ph idx="1"/>
          </p:nvPr>
        </p:nvSpPr>
        <p:spPr>
          <a:xfrm>
            <a:off x="182688" y="1313972"/>
            <a:ext cx="11826623" cy="4797080"/>
          </a:xfrm>
        </p:spPr>
        <p:txBody>
          <a:bodyPr/>
          <a:lstStyle/>
          <a:p>
            <a:pPr>
              <a:spcBef>
                <a:spcPts val="0"/>
              </a:spcBef>
              <a:spcAft>
                <a:spcPts val="1200"/>
              </a:spcAft>
              <a:buSzPct val="100000"/>
            </a:pPr>
            <a:r>
              <a:rPr lang="en-US" sz="1800" dirty="0"/>
              <a:t> </a:t>
            </a:r>
            <a:r>
              <a:rPr lang="en-US" sz="2400" dirty="0"/>
              <a:t> NEF</a:t>
            </a:r>
          </a:p>
          <a:p>
            <a:pPr lvl="1">
              <a:spcBef>
                <a:spcPts val="0"/>
              </a:spcBef>
              <a:spcAft>
                <a:spcPts val="1200"/>
              </a:spcAft>
              <a:buClrTx/>
              <a:buSzPct val="100000"/>
            </a:pPr>
            <a:r>
              <a:rPr lang="en-US" sz="2000" dirty="0"/>
              <a:t>NEF needs to be supported even though it is a trusted AF</a:t>
            </a:r>
          </a:p>
          <a:p>
            <a:pPr>
              <a:spcBef>
                <a:spcPts val="0"/>
              </a:spcBef>
              <a:spcAft>
                <a:spcPts val="1200"/>
              </a:spcAft>
              <a:buSzPct val="80000"/>
            </a:pPr>
            <a:r>
              <a:rPr lang="en-US" sz="2400" dirty="0"/>
              <a:t>  NWDAF </a:t>
            </a:r>
          </a:p>
          <a:p>
            <a:pPr lvl="1">
              <a:spcBef>
                <a:spcPts val="0"/>
              </a:spcBef>
              <a:spcAft>
                <a:spcPts val="1200"/>
              </a:spcAft>
              <a:buClrTx/>
              <a:buSzPct val="80000"/>
            </a:pPr>
            <a:r>
              <a:rPr lang="en-US" sz="2000" dirty="0"/>
              <a:t>Fundamental change to the internal logic of NWDAF and processing performance because NWDAF is intended to provide statistical/hysteresis information processing of which the life cycle of the date sets require long term derivation – the operation behavior is 100% opposite to support the data sets required for the run-time Application AI/ML operation </a:t>
            </a:r>
          </a:p>
          <a:p>
            <a:pPr lvl="1">
              <a:spcBef>
                <a:spcPts val="0"/>
              </a:spcBef>
              <a:spcAft>
                <a:spcPts val="1200"/>
              </a:spcAft>
              <a:buClrTx/>
              <a:buSzPct val="80000"/>
            </a:pPr>
            <a:r>
              <a:rPr lang="en-US" sz="2000" dirty="0"/>
              <a:t>Furthermore, scope of NWDAF is for Network operation and is NOT for application operation </a:t>
            </a:r>
          </a:p>
          <a:p>
            <a:pPr>
              <a:spcBef>
                <a:spcPts val="0"/>
              </a:spcBef>
              <a:spcAft>
                <a:spcPts val="1200"/>
              </a:spcAft>
              <a:buSzPct val="80000"/>
            </a:pPr>
            <a:r>
              <a:rPr lang="en-US" sz="2400" dirty="0"/>
              <a:t>  new 5GC NF</a:t>
            </a:r>
          </a:p>
          <a:p>
            <a:pPr lvl="1">
              <a:spcBef>
                <a:spcPts val="0"/>
              </a:spcBef>
              <a:spcAft>
                <a:spcPts val="1200"/>
              </a:spcAft>
              <a:buSzPct val="80000"/>
            </a:pPr>
            <a:r>
              <a:rPr lang="en-US" sz="2000" dirty="0"/>
              <a:t> Clean slate approach to support new functionalities, new services for 5G system to support Applications </a:t>
            </a:r>
          </a:p>
          <a:p>
            <a:pPr lvl="1">
              <a:spcBef>
                <a:spcPts val="0"/>
              </a:spcBef>
              <a:spcAft>
                <a:spcPts val="1200"/>
              </a:spcAft>
              <a:buSzPct val="80000"/>
            </a:pPr>
            <a:r>
              <a:rPr lang="en-US" sz="2000" dirty="0"/>
              <a:t> new NF to be introduced to 5GC, require additional management overhead</a:t>
            </a:r>
          </a:p>
          <a:p>
            <a:pPr lvl="1">
              <a:spcBef>
                <a:spcPts val="0"/>
              </a:spcBef>
              <a:spcAft>
                <a:spcPts val="1200"/>
              </a:spcAft>
              <a:buSzPct val="80000"/>
            </a:pPr>
            <a:endParaRPr lang="en-US" sz="2000" dirty="0"/>
          </a:p>
          <a:p>
            <a:pPr marL="0" indent="0">
              <a:spcBef>
                <a:spcPts val="0"/>
              </a:spcBef>
              <a:spcAft>
                <a:spcPts val="1200"/>
              </a:spcAft>
              <a:buSzPct val="80000"/>
              <a:buNone/>
            </a:pPr>
            <a:endParaRPr lang="en-US" sz="1400" dirty="0"/>
          </a:p>
          <a:p>
            <a:pPr lvl="1">
              <a:spcBef>
                <a:spcPts val="0"/>
              </a:spcBef>
              <a:spcAft>
                <a:spcPts val="1200"/>
              </a:spcAft>
              <a:buSzPct val="65000"/>
            </a:pPr>
            <a:endParaRPr lang="en-US" sz="1400" dirty="0"/>
          </a:p>
          <a:p>
            <a:pPr marL="0" indent="0">
              <a:spcBef>
                <a:spcPts val="0"/>
              </a:spcBef>
              <a:spcAft>
                <a:spcPts val="1200"/>
              </a:spcAft>
              <a:buSzPct val="65000"/>
              <a:buNone/>
            </a:pPr>
            <a:endParaRPr lang="en-US" sz="1800" dirty="0"/>
          </a:p>
        </p:txBody>
      </p:sp>
    </p:spTree>
    <p:extLst>
      <p:ext uri="{BB962C8B-B14F-4D97-AF65-F5344CB8AC3E}">
        <p14:creationId xmlns:p14="http://schemas.microsoft.com/office/powerpoint/2010/main" val="1515332315"/>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0335D0-DDF8-B6AC-E462-A57F53A1759E}"/>
              </a:ext>
            </a:extLst>
          </p:cNvPr>
          <p:cNvSpPr>
            <a:spLocks noGrp="1"/>
          </p:cNvSpPr>
          <p:nvPr>
            <p:ph type="title"/>
          </p:nvPr>
        </p:nvSpPr>
        <p:spPr/>
        <p:txBody>
          <a:bodyPr/>
          <a:lstStyle/>
          <a:p>
            <a:r>
              <a:rPr lang="en-US" dirty="0"/>
              <a:t>Way Forward</a:t>
            </a:r>
          </a:p>
        </p:txBody>
      </p:sp>
      <p:sp>
        <p:nvSpPr>
          <p:cNvPr id="3" name="Content Placeholder 2">
            <a:extLst>
              <a:ext uri="{FF2B5EF4-FFF2-40B4-BE49-F238E27FC236}">
                <a16:creationId xmlns:a16="http://schemas.microsoft.com/office/drawing/2014/main" id="{FD0B5D1C-1B9D-87D9-37D3-2D821CC73EAB}"/>
              </a:ext>
            </a:extLst>
          </p:cNvPr>
          <p:cNvSpPr>
            <a:spLocks noGrp="1"/>
          </p:cNvSpPr>
          <p:nvPr>
            <p:ph idx="1"/>
          </p:nvPr>
        </p:nvSpPr>
        <p:spPr/>
        <p:txBody>
          <a:bodyPr/>
          <a:lstStyle/>
          <a:p>
            <a:r>
              <a:rPr lang="en-US" dirty="0"/>
              <a:t> TBD …</a:t>
            </a:r>
          </a:p>
          <a:p>
            <a:pPr marL="0" indent="0">
              <a:buNone/>
            </a:pPr>
            <a:endParaRPr lang="en-US" dirty="0"/>
          </a:p>
          <a:p>
            <a:pPr marL="0" indent="0">
              <a:buNone/>
            </a:pPr>
            <a:endParaRPr lang="en-US" dirty="0"/>
          </a:p>
        </p:txBody>
      </p:sp>
      <p:grpSp>
        <p:nvGrpSpPr>
          <p:cNvPr id="14" name="Group 13">
            <a:extLst>
              <a:ext uri="{FF2B5EF4-FFF2-40B4-BE49-F238E27FC236}">
                <a16:creationId xmlns:a16="http://schemas.microsoft.com/office/drawing/2014/main" id="{3B87385C-9814-83D6-8B8C-0AF95B6B2A39}"/>
              </a:ext>
            </a:extLst>
          </p:cNvPr>
          <p:cNvGrpSpPr/>
          <p:nvPr/>
        </p:nvGrpSpPr>
        <p:grpSpPr>
          <a:xfrm>
            <a:off x="3264408" y="2314412"/>
            <a:ext cx="6248400" cy="2565736"/>
            <a:chOff x="3264408" y="2314412"/>
            <a:chExt cx="6248400" cy="2565736"/>
          </a:xfrm>
        </p:grpSpPr>
        <p:pic>
          <p:nvPicPr>
            <p:cNvPr id="4" name="Picture 3" descr="A picture containing clipart&#10;&#10;Description automatically generated">
              <a:extLst>
                <a:ext uri="{FF2B5EF4-FFF2-40B4-BE49-F238E27FC236}">
                  <a16:creationId xmlns:a16="http://schemas.microsoft.com/office/drawing/2014/main" id="{1D17108F-21A8-49AF-3C12-D16B0DF41190}"/>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264408" y="2603673"/>
              <a:ext cx="6248400" cy="2276475"/>
            </a:xfrm>
            <a:prstGeom prst="rect">
              <a:avLst/>
            </a:prstGeom>
          </p:spPr>
        </p:pic>
        <p:sp>
          <p:nvSpPr>
            <p:cNvPr id="6" name="TextBox 5">
              <a:extLst>
                <a:ext uri="{FF2B5EF4-FFF2-40B4-BE49-F238E27FC236}">
                  <a16:creationId xmlns:a16="http://schemas.microsoft.com/office/drawing/2014/main" id="{EA5DE421-AFEE-E4AD-3A39-2777FAEE92D6}"/>
                </a:ext>
              </a:extLst>
            </p:cNvPr>
            <p:cNvSpPr txBox="1"/>
            <p:nvPr/>
          </p:nvSpPr>
          <p:spPr>
            <a:xfrm rot="909933">
              <a:off x="5888735" y="2551176"/>
              <a:ext cx="761747" cy="369332"/>
            </a:xfrm>
            <a:prstGeom prst="rect">
              <a:avLst/>
            </a:prstGeom>
            <a:noFill/>
          </p:spPr>
          <p:txBody>
            <a:bodyPr wrap="none" rtlCol="0">
              <a:spAutoFit/>
            </a:bodyPr>
            <a:lstStyle/>
            <a:p>
              <a:r>
                <a:rPr lang="en-US" b="1" i="1" dirty="0">
                  <a:latin typeface="Curlz MT" panose="04040404050702020202" pitchFamily="82" charset="0"/>
                </a:rPr>
                <a:t>Agree!</a:t>
              </a:r>
            </a:p>
          </p:txBody>
        </p:sp>
        <p:sp>
          <p:nvSpPr>
            <p:cNvPr id="7" name="TextBox 6">
              <a:extLst>
                <a:ext uri="{FF2B5EF4-FFF2-40B4-BE49-F238E27FC236}">
                  <a16:creationId xmlns:a16="http://schemas.microsoft.com/office/drawing/2014/main" id="{9452728F-856D-24CC-48EE-1C28200BA560}"/>
                </a:ext>
              </a:extLst>
            </p:cNvPr>
            <p:cNvSpPr txBox="1"/>
            <p:nvPr/>
          </p:nvSpPr>
          <p:spPr>
            <a:xfrm rot="20197378">
              <a:off x="3410610" y="2732278"/>
              <a:ext cx="553357" cy="369332"/>
            </a:xfrm>
            <a:prstGeom prst="rect">
              <a:avLst/>
            </a:prstGeom>
            <a:noFill/>
          </p:spPr>
          <p:txBody>
            <a:bodyPr wrap="none" rtlCol="0">
              <a:spAutoFit/>
            </a:bodyPr>
            <a:lstStyle/>
            <a:p>
              <a:r>
                <a:rPr lang="en-US" b="1" i="1" dirty="0">
                  <a:latin typeface="Curlz MT" panose="04040404050702020202" pitchFamily="82" charset="0"/>
                </a:rPr>
                <a:t>Oui!</a:t>
              </a:r>
            </a:p>
          </p:txBody>
        </p:sp>
        <p:sp>
          <p:nvSpPr>
            <p:cNvPr id="8" name="TextBox 7">
              <a:extLst>
                <a:ext uri="{FF2B5EF4-FFF2-40B4-BE49-F238E27FC236}">
                  <a16:creationId xmlns:a16="http://schemas.microsoft.com/office/drawing/2014/main" id="{7A22116E-A6A6-8D5A-4B55-98BD106F7AC5}"/>
                </a:ext>
              </a:extLst>
            </p:cNvPr>
            <p:cNvSpPr txBox="1"/>
            <p:nvPr/>
          </p:nvSpPr>
          <p:spPr>
            <a:xfrm rot="3245645">
              <a:off x="4479307" y="2551176"/>
              <a:ext cx="842859" cy="369332"/>
            </a:xfrm>
            <a:prstGeom prst="rect">
              <a:avLst/>
            </a:prstGeom>
            <a:noFill/>
          </p:spPr>
          <p:txBody>
            <a:bodyPr wrap="none" rtlCol="0">
              <a:spAutoFit/>
            </a:bodyPr>
            <a:lstStyle/>
            <a:p>
              <a:r>
                <a:rPr lang="en-US" b="1" i="1" dirty="0">
                  <a:latin typeface="Curlz MT" panose="04040404050702020202" pitchFamily="82" charset="0"/>
                </a:rPr>
                <a:t>Jawhol!</a:t>
              </a:r>
            </a:p>
          </p:txBody>
        </p:sp>
        <p:sp>
          <p:nvSpPr>
            <p:cNvPr id="9" name="TextBox 8">
              <a:extLst>
                <a:ext uri="{FF2B5EF4-FFF2-40B4-BE49-F238E27FC236}">
                  <a16:creationId xmlns:a16="http://schemas.microsoft.com/office/drawing/2014/main" id="{E02713BE-DF08-4E47-8648-A0AED94DBDDD}"/>
                </a:ext>
              </a:extLst>
            </p:cNvPr>
            <p:cNvSpPr txBox="1"/>
            <p:nvPr/>
          </p:nvSpPr>
          <p:spPr>
            <a:xfrm rot="18936548">
              <a:off x="7097277" y="2538250"/>
              <a:ext cx="394660" cy="369332"/>
            </a:xfrm>
            <a:prstGeom prst="rect">
              <a:avLst/>
            </a:prstGeom>
            <a:noFill/>
          </p:spPr>
          <p:txBody>
            <a:bodyPr wrap="none" rtlCol="0">
              <a:spAutoFit/>
            </a:bodyPr>
            <a:lstStyle/>
            <a:p>
              <a:r>
                <a:rPr lang="en-US" b="1" i="1" dirty="0">
                  <a:latin typeface="Curlz MT" panose="04040404050702020202" pitchFamily="82" charset="0"/>
                </a:rPr>
                <a:t>Si!</a:t>
              </a:r>
            </a:p>
          </p:txBody>
        </p:sp>
        <p:sp>
          <p:nvSpPr>
            <p:cNvPr id="13" name="Rectangle 3">
              <a:extLst>
                <a:ext uri="{FF2B5EF4-FFF2-40B4-BE49-F238E27FC236}">
                  <a16:creationId xmlns:a16="http://schemas.microsoft.com/office/drawing/2014/main" id="{2DB3CE18-AF9A-EFF2-42CF-D9EB685BA5BD}"/>
                </a:ext>
              </a:extLst>
            </p:cNvPr>
            <p:cNvSpPr>
              <a:spLocks noChangeArrowheads="1"/>
            </p:cNvSpPr>
            <p:nvPr/>
          </p:nvSpPr>
          <p:spPr bwMode="auto">
            <a:xfrm>
              <a:off x="8186432" y="2695393"/>
              <a:ext cx="627888" cy="297525"/>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2696" rIns="0" bIns="-12696"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2100" b="0" i="0" u="none" strike="noStrike" cap="none" normalizeH="0" baseline="0" dirty="0">
                  <a:ln>
                    <a:noFill/>
                  </a:ln>
                  <a:solidFill>
                    <a:srgbClr val="202124"/>
                  </a:solidFill>
                  <a:effectLst/>
                  <a:latin typeface="Curlz MT" panose="04040404050702020202" pitchFamily="82" charset="0"/>
                </a:rPr>
                <a:t>同意</a:t>
              </a:r>
              <a:r>
                <a:rPr kumimoji="0" lang="en-US" altLang="zh-CN" sz="2100" b="0" i="0" u="none" strike="noStrike" cap="none" normalizeH="0" baseline="0" dirty="0">
                  <a:ln>
                    <a:noFill/>
                  </a:ln>
                  <a:solidFill>
                    <a:srgbClr val="202124"/>
                  </a:solidFill>
                  <a:effectLst/>
                  <a:latin typeface="Curlz MT" panose="04040404050702020202" pitchFamily="82" charset="0"/>
                </a:rPr>
                <a:t>!</a:t>
              </a:r>
              <a:r>
                <a:rPr kumimoji="0" lang="zh-CN" altLang="en-US" sz="800" b="0" i="0" u="none" strike="noStrike" cap="none" normalizeH="0" baseline="0" dirty="0">
                  <a:ln>
                    <a:noFill/>
                  </a:ln>
                  <a:solidFill>
                    <a:schemeClr val="tx1"/>
                  </a:solidFill>
                  <a:effectLst/>
                </a:rPr>
                <a:t> </a:t>
              </a:r>
              <a:endParaRPr kumimoji="0" lang="zh-CN" altLang="en-US" sz="1800" b="0" i="0" u="none" strike="noStrike" cap="none" normalizeH="0" baseline="0" dirty="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3518918792"/>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 text, application, chat or text message&#10;&#10;Description automatically generated">
            <a:extLst>
              <a:ext uri="{FF2B5EF4-FFF2-40B4-BE49-F238E27FC236}">
                <a16:creationId xmlns:a16="http://schemas.microsoft.com/office/drawing/2014/main" id="{086D6B33-1ED8-429A-2BB1-547D953A8ACF}"/>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2514600" y="4965700"/>
            <a:ext cx="7041196" cy="1376032"/>
          </a:xfrm>
          <a:prstGeom prst="rect">
            <a:avLst/>
          </a:prstGeom>
        </p:spPr>
      </p:pic>
      <p:pic>
        <p:nvPicPr>
          <p:cNvPr id="8" name="Picture 7" descr="Engineering drawing&#10;&#10;Description automatically generated with medium confidence">
            <a:extLst>
              <a:ext uri="{FF2B5EF4-FFF2-40B4-BE49-F238E27FC236}">
                <a16:creationId xmlns:a16="http://schemas.microsoft.com/office/drawing/2014/main" id="{F2355BCE-E569-BF4C-DB8E-7C97098AA555}"/>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3619500" y="1739900"/>
            <a:ext cx="4076700" cy="3093330"/>
          </a:xfrm>
          <a:prstGeom prst="rect">
            <a:avLst/>
          </a:prstGeom>
        </p:spPr>
      </p:pic>
      <p:sp>
        <p:nvSpPr>
          <p:cNvPr id="10" name="TextBox 9">
            <a:extLst>
              <a:ext uri="{FF2B5EF4-FFF2-40B4-BE49-F238E27FC236}">
                <a16:creationId xmlns:a16="http://schemas.microsoft.com/office/drawing/2014/main" id="{C09127EB-AE6C-58C4-3957-6DBA5A2DDFAB}"/>
              </a:ext>
            </a:extLst>
          </p:cNvPr>
          <p:cNvSpPr txBox="1"/>
          <p:nvPr/>
        </p:nvSpPr>
        <p:spPr>
          <a:xfrm>
            <a:off x="3358253" y="1155125"/>
            <a:ext cx="5878532" cy="584775"/>
          </a:xfrm>
          <a:prstGeom prst="rect">
            <a:avLst/>
          </a:prstGeom>
          <a:noFill/>
        </p:spPr>
        <p:txBody>
          <a:bodyPr wrap="none" rtlCol="0">
            <a:spAutoFit/>
          </a:bodyPr>
          <a:lstStyle/>
          <a:p>
            <a:r>
              <a:rPr lang="en-US" sz="3200" b="1" i="1" dirty="0">
                <a:latin typeface="Cavolini" panose="03000502040302020204" pitchFamily="66" charset="0"/>
                <a:cs typeface="Cavolini" panose="03000502040302020204" pitchFamily="66" charset="0"/>
              </a:rPr>
              <a:t>Comments, AOB Anyone? </a:t>
            </a:r>
          </a:p>
        </p:txBody>
      </p:sp>
    </p:spTree>
    <p:extLst>
      <p:ext uri="{BB962C8B-B14F-4D97-AF65-F5344CB8AC3E}">
        <p14:creationId xmlns:p14="http://schemas.microsoft.com/office/powerpoint/2010/main" val="41389995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http://schemas.openxmlformats.org/package/2006/metadata/core-properties"/>
    <ds:schemaRef ds:uri="http://purl.org/dc/dcmitype/"/>
    <ds:schemaRef ds:uri="http://schemas.microsoft.com/office/infopath/2007/PartnerControls"/>
    <ds:schemaRef ds:uri="http://purl.org/dc/terms/"/>
    <ds:schemaRef ds:uri="http://schemas.microsoft.com/office/2006/metadata/properties"/>
    <ds:schemaRef ds:uri="http://schemas.microsoft.com/office/2006/documentManagement/types"/>
    <ds:schemaRef ds:uri="http://purl.org/dc/elements/1.1/"/>
    <ds:schemaRef ds:uri="280d8efa-eff2-4910-88d2-79ca146720c4"/>
    <ds:schemaRef ds:uri="679a257e-872f-4c98-9e8a-0a9c104f72cd"/>
    <ds:schemaRef ds:uri="http://www.w3.org/XML/1998/namespace"/>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36517</TotalTime>
  <Words>1322</Words>
  <Application>Microsoft Office PowerPoint</Application>
  <PresentationFormat>Widescreen</PresentationFormat>
  <Paragraphs>182</Paragraphs>
  <Slides>10</Slides>
  <Notes>0</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10</vt:i4>
      </vt:variant>
    </vt:vector>
  </HeadingPairs>
  <TitlesOfParts>
    <vt:vector size="23" baseType="lpstr">
      <vt:lpstr>Aparajita</vt:lpstr>
      <vt:lpstr>Arial</vt:lpstr>
      <vt:lpstr>Arial Narrow</vt:lpstr>
      <vt:lpstr>Calibri</vt:lpstr>
      <vt:lpstr>Calibri Light</vt:lpstr>
      <vt:lpstr>Cavolini</vt:lpstr>
      <vt:lpstr>Comic Sans MS</vt:lpstr>
      <vt:lpstr>Conformity</vt:lpstr>
      <vt:lpstr>Curlz MT</vt:lpstr>
      <vt:lpstr>Times New Roman</vt:lpstr>
      <vt:lpstr>Tw Cen MT</vt:lpstr>
      <vt:lpstr>Wingdings</vt:lpstr>
      <vt:lpstr>Office Theme</vt:lpstr>
      <vt:lpstr>Observations for 5GC to support  Member Selection Assistance Functionalities </vt:lpstr>
      <vt:lpstr>Content Summary </vt:lpstr>
      <vt:lpstr>What has been discussed about Member Selection Assistance Functionality?  </vt:lpstr>
      <vt:lpstr>What are the key functionalities of Member Selection Assistance Functionality?  </vt:lpstr>
      <vt:lpstr>What are the Member Selection Criteria (inputs from AF -&gt; 5GC)?  </vt:lpstr>
      <vt:lpstr>What are the Candidate UE List, Time Windows &amp; Member Policy  (output from 5GC -&gt; AF)?  </vt:lpstr>
      <vt:lpstr>Where should we host the Member Selection Assistance Functionality?  </vt:lpstr>
      <vt:lpstr>Way Forward</vt:lpstr>
      <vt:lpstr>PowerPoint Presentation</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OPPOd1</cp:lastModifiedBy>
  <cp:revision>773</cp:revision>
  <cp:lastPrinted>2022-07-17T17:08:53Z</cp:lastPrinted>
  <dcterms:created xsi:type="dcterms:W3CDTF">2010-02-05T13:52:04Z</dcterms:created>
  <dcterms:modified xsi:type="dcterms:W3CDTF">2022-11-04T18:09:53Z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