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34" r:id="rId3"/>
    <p:sldId id="839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xmlns="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85978" autoAdjust="0"/>
  </p:normalViewPr>
  <p:slideViewPr>
    <p:cSldViewPr snapToGrid="0">
      <p:cViewPr>
        <p:scale>
          <a:sx n="80" d="100"/>
          <a:sy n="80" d="100"/>
        </p:scale>
        <p:origin x="-1065" y="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-1716" y="1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SA WG2 Meeting #S2-154AH-e	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16 - 20 January, 2023, Electronic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S2-2301326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3096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August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17–26,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 </a:t>
            </a:r>
            <a:r>
              <a:rPr lang="en-GB" dirty="0"/>
              <a:t> WI and SID Status Report 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5GC </a:t>
            </a:r>
            <a:r>
              <a:rPr lang="en-GB" dirty="0" err="1"/>
              <a:t>LoCation</a:t>
            </a:r>
            <a:r>
              <a:rPr lang="en-GB" dirty="0"/>
              <a:t> Services - Phase </a:t>
            </a:r>
            <a:r>
              <a:rPr lang="en-GB" dirty="0" smtClean="0"/>
              <a:t>3</a:t>
            </a:r>
            <a:endParaRPr lang="en-GB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GB" dirty="0" smtClean="0"/>
              <a:t>Ming </a:t>
            </a:r>
            <a:r>
              <a:rPr lang="en-GB" dirty="0" smtClean="0"/>
              <a:t>Ai  @  CATT</a:t>
            </a:r>
            <a:endParaRPr lang="en-GB" dirty="0" smtClean="0"/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5G_eLCS_ph3 status </a:t>
            </a:r>
            <a:r>
              <a:rPr lang="en-US" altLang="de-DE" sz="2800" b="1" dirty="0" smtClean="0"/>
              <a:t>after </a:t>
            </a:r>
            <a:r>
              <a:rPr lang="en-US" altLang="de-DE" sz="2800" b="1" dirty="0" smtClean="0"/>
              <a:t>SA2#154AH-e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377627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72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09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30%-&gt;45%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SA2#154AH-e:</a:t>
            </a:r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SA2#154AH-e </a:t>
            </a:r>
            <a:r>
              <a:rPr lang="de-DE" altLang="zh-CN" sz="1400" dirty="0" smtClean="0">
                <a:solidFill>
                  <a:srgbClr val="000000"/>
                </a:solidFill>
              </a:rPr>
              <a:t>is the </a:t>
            </a:r>
            <a:r>
              <a:rPr lang="de-DE" altLang="zh-CN" sz="1400" dirty="0" smtClean="0">
                <a:solidFill>
                  <a:srgbClr val="000000"/>
                </a:solidFill>
              </a:rPr>
              <a:t>2nd</a:t>
            </a:r>
            <a:r>
              <a:rPr lang="de-DE" altLang="zh-CN" sz="1400" dirty="0" smtClean="0">
                <a:solidFill>
                  <a:srgbClr val="000000"/>
                </a:solidFill>
              </a:rPr>
              <a:t> </a:t>
            </a:r>
            <a:r>
              <a:rPr lang="de-DE" altLang="zh-CN" sz="1400" dirty="0">
                <a:solidFill>
                  <a:srgbClr val="000000"/>
                </a:solidFill>
              </a:rPr>
              <a:t>meeting for the Normative work.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17 CRs </a:t>
            </a:r>
            <a:r>
              <a:rPr lang="en-US" altLang="zh-CN" sz="1400" dirty="0" smtClean="0"/>
              <a:t>approved for following </a:t>
            </a:r>
            <a:r>
              <a:rPr lang="en-US" altLang="zh-CN" sz="1400" dirty="0" smtClean="0"/>
              <a:t>key </a:t>
            </a:r>
            <a:r>
              <a:rPr lang="en-US" altLang="zh-CN" sz="1400" dirty="0" smtClean="0"/>
              <a:t>areas: </a:t>
            </a:r>
            <a:r>
              <a:rPr lang="en-US" altLang="zh-CN" sz="1400" i="1" dirty="0" smtClean="0"/>
              <a:t>“#1 Support </a:t>
            </a:r>
            <a:r>
              <a:rPr lang="en-US" sz="1400" i="1" dirty="0"/>
              <a:t>User Plane positioning</a:t>
            </a:r>
            <a:r>
              <a:rPr lang="en-US" sz="1400" i="1" dirty="0" smtClean="0"/>
              <a:t>”; ”#</a:t>
            </a:r>
            <a:r>
              <a:rPr lang="en-US" sz="1400" i="1" dirty="0"/>
              <a:t>2 Support of enhanced positioning architecture for NPN deployment</a:t>
            </a:r>
            <a:r>
              <a:rPr lang="en-US" sz="1400" i="1" dirty="0" smtClean="0"/>
              <a:t>”; ”#</a:t>
            </a:r>
            <a:r>
              <a:rPr lang="en-US" sz="1400" i="1" dirty="0"/>
              <a:t>3 Support of local Area Restriction for an LMF and GMLC</a:t>
            </a:r>
            <a:r>
              <a:rPr lang="en-US" sz="1400" i="1" dirty="0" smtClean="0"/>
              <a:t>”; </a:t>
            </a:r>
            <a:r>
              <a:rPr lang="en-US" sz="1400" i="1" dirty="0"/>
              <a:t>”#4 Interaction between Location Service and NWDAF</a:t>
            </a:r>
            <a:r>
              <a:rPr lang="en-US" sz="1400" i="1" dirty="0" smtClean="0"/>
              <a:t>”; “#</a:t>
            </a:r>
            <a:r>
              <a:rPr lang="en-US" sz="1400" i="1" dirty="0"/>
              <a:t>6: Support of UE Positioning without UE </a:t>
            </a:r>
            <a:r>
              <a:rPr lang="en-US" sz="1400" i="1" dirty="0" smtClean="0"/>
              <a:t>Awareness</a:t>
            </a:r>
            <a:r>
              <a:rPr lang="en-US" sz="1400" i="1" dirty="0" smtClean="0"/>
              <a:t>”; “</a:t>
            </a:r>
            <a:r>
              <a:rPr lang="en-US" sz="1400" i="1" dirty="0" smtClean="0"/>
              <a:t>#</a:t>
            </a:r>
            <a:r>
              <a:rPr lang="en-US" sz="1400" i="1" dirty="0"/>
              <a:t>7: Support of Positioning Reference Units and Reference </a:t>
            </a:r>
            <a:r>
              <a:rPr lang="en-US" sz="1400" i="1" dirty="0" smtClean="0"/>
              <a:t>UEs</a:t>
            </a:r>
            <a:r>
              <a:rPr lang="en-US" sz="1400" i="1" dirty="0" smtClean="0"/>
              <a:t> “; </a:t>
            </a:r>
            <a:r>
              <a:rPr lang="en-US" sz="1400" i="1" dirty="0" smtClean="0"/>
              <a:t>“#</a:t>
            </a:r>
            <a:r>
              <a:rPr lang="en-US" sz="1400" i="1" dirty="0"/>
              <a:t>11: Support of enhanced triggered location for UE power saving </a:t>
            </a:r>
            <a:r>
              <a:rPr lang="en-US" sz="1400" i="1" dirty="0" smtClean="0"/>
              <a:t>purpose”; “#</a:t>
            </a:r>
            <a:r>
              <a:rPr lang="en-US" sz="1400" i="1" dirty="0"/>
              <a:t>12: Support of low power and /or high accuracy positioning</a:t>
            </a:r>
            <a:r>
              <a:rPr lang="en-US" sz="1400" i="1" dirty="0" smtClean="0"/>
              <a:t>.”;</a:t>
            </a:r>
            <a:endParaRPr lang="en-US" sz="1400" i="1" dirty="0"/>
          </a:p>
          <a:p>
            <a:pPr lvl="1">
              <a:lnSpc>
                <a:spcPts val="1600"/>
              </a:lnSpc>
            </a:pPr>
            <a:r>
              <a:rPr lang="en-GB" sz="1400" dirty="0"/>
              <a:t>“LS </a:t>
            </a:r>
            <a:r>
              <a:rPr lang="en-GB" sz="1400" dirty="0"/>
              <a:t>on UE event reporting over a user plane connection to LCS client or </a:t>
            </a:r>
            <a:r>
              <a:rPr lang="en-GB" sz="1400" dirty="0"/>
              <a:t>AF” </a:t>
            </a:r>
            <a:r>
              <a:rPr lang="en-GB" sz="1400" dirty="0" smtClean="0"/>
              <a:t>to </a:t>
            </a:r>
            <a:r>
              <a:rPr lang="en-GB" sz="1400" dirty="0"/>
              <a:t>SA3</a:t>
            </a:r>
            <a:r>
              <a:rPr lang="en-GB" sz="1400" dirty="0"/>
              <a:t>, CT1, </a:t>
            </a:r>
            <a:r>
              <a:rPr lang="en-GB" sz="1400" dirty="0" smtClean="0"/>
              <a:t>CT3 approved.</a:t>
            </a:r>
            <a:endParaRPr lang="en-GB" sz="1400" dirty="0"/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GB" sz="1400" dirty="0"/>
              <a:t>“LS </a:t>
            </a:r>
            <a:r>
              <a:rPr lang="en-GB" sz="1400" dirty="0"/>
              <a:t>on LPP message and supplementary service event report over a user plane connection between UE and </a:t>
            </a:r>
            <a:r>
              <a:rPr lang="en-GB" sz="1400" dirty="0"/>
              <a:t>LMF”  </a:t>
            </a:r>
            <a:r>
              <a:rPr lang="en-GB" sz="1400" dirty="0" smtClean="0"/>
              <a:t>to </a:t>
            </a:r>
            <a:r>
              <a:rPr lang="fr-FR" sz="1400" dirty="0"/>
              <a:t>SA3, </a:t>
            </a:r>
            <a:r>
              <a:rPr lang="fr-FR" sz="1400" dirty="0" smtClean="0"/>
              <a:t>RAN2, </a:t>
            </a:r>
            <a:r>
              <a:rPr lang="fr-FR" sz="1400" dirty="0"/>
              <a:t>CT1, </a:t>
            </a:r>
            <a:r>
              <a:rPr lang="fr-FR" sz="1400" dirty="0" smtClean="0"/>
              <a:t>CT4 approved. </a:t>
            </a:r>
            <a:endParaRPr lang="fr-FR" sz="1400" dirty="0"/>
          </a:p>
          <a:p>
            <a:pPr lvl="1">
              <a:lnSpc>
                <a:spcPts val="1600"/>
              </a:lnSpc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400" dirty="0" smtClean="0"/>
              <a:t>Continue </a:t>
            </a:r>
            <a:r>
              <a:rPr lang="en-US" altLang="zh-CN" sz="1400" dirty="0" smtClean="0"/>
              <a:t>the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77152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SA2#154AH-e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09238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100-&gt;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</a:t>
            </a:r>
            <a:r>
              <a:rPr lang="de-DE" altLang="de-DE" sz="2000" dirty="0" smtClean="0"/>
              <a:t>SA2#154AH-e: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SA2#154AH-e </a:t>
            </a:r>
            <a:r>
              <a:rPr lang="en-US" altLang="zh-CN" sz="1400" dirty="0"/>
              <a:t>was the </a:t>
            </a:r>
            <a:r>
              <a:rPr lang="en-US" altLang="zh-CN" sz="1400" dirty="0"/>
              <a:t>7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 </a:t>
            </a:r>
            <a:r>
              <a:rPr lang="en-US" altLang="zh-CN" sz="1400" dirty="0" smtClean="0"/>
              <a:t>meeting </a:t>
            </a:r>
            <a:r>
              <a:rPr lang="en-US" altLang="zh-CN" sz="1400" dirty="0"/>
              <a:t>to have </a:t>
            </a:r>
            <a:r>
              <a:rPr lang="en-US" altLang="zh-CN" sz="1400" dirty="0" smtClean="0"/>
              <a:t>FS_eLCS_Ph3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No Paper received.</a:t>
            </a: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No</a:t>
            </a: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  <a:endParaRPr lang="en-US" altLang="zh-CN" sz="1400" dirty="0" smtClean="0"/>
          </a:p>
          <a:p>
            <a:pPr lvl="1"/>
            <a:r>
              <a:rPr lang="en-US" altLang="zh-CN" sz="1400" dirty="0"/>
              <a:t>Proceed to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31912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9585</TotalTime>
  <Words>292</Words>
  <Application>Microsoft Office PowerPoint</Application>
  <PresentationFormat>全屏显示(4:3)</PresentationFormat>
  <Paragraphs>46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    WI and SID Status Report on  5GC LoCation Services - Phase 3</vt:lpstr>
      <vt:lpstr> 5G_eLCS_ph3 status after SA2#154AH-e</vt:lpstr>
      <vt:lpstr> FS_eLCS_ph3 status after SA2#154AH-e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Ming</cp:lastModifiedBy>
  <cp:revision>1525</cp:revision>
  <dcterms:created xsi:type="dcterms:W3CDTF">2008-08-30T09:32:10Z</dcterms:created>
  <dcterms:modified xsi:type="dcterms:W3CDTF">2023-01-23T15:29:29Z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